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  <p:sldMasterId id="2147483660" r:id="rId4"/>
  </p:sldMasterIdLst>
  <p:notesMasterIdLst>
    <p:notesMasterId r:id="rId37"/>
  </p:notesMasterIdLst>
  <p:handoutMasterIdLst>
    <p:handoutMasterId r:id="rId38"/>
  </p:handoutMasterIdLst>
  <p:sldIdLst>
    <p:sldId id="256" r:id="rId5"/>
    <p:sldId id="358" r:id="rId6"/>
    <p:sldId id="375" r:id="rId7"/>
    <p:sldId id="355" r:id="rId8"/>
    <p:sldId id="378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372" r:id="rId20"/>
    <p:sldId id="371" r:id="rId21"/>
    <p:sldId id="380" r:id="rId22"/>
    <p:sldId id="377" r:id="rId23"/>
    <p:sldId id="354" r:id="rId24"/>
    <p:sldId id="365" r:id="rId25"/>
    <p:sldId id="356" r:id="rId26"/>
    <p:sldId id="357" r:id="rId27"/>
    <p:sldId id="363" r:id="rId28"/>
    <p:sldId id="359" r:id="rId29"/>
    <p:sldId id="360" r:id="rId30"/>
    <p:sldId id="361" r:id="rId31"/>
    <p:sldId id="362" r:id="rId32"/>
    <p:sldId id="364" r:id="rId33"/>
    <p:sldId id="374" r:id="rId34"/>
    <p:sldId id="351" r:id="rId35"/>
    <p:sldId id="381" r:id="rId3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0"/>
    <p:restoredTop sz="94830"/>
  </p:normalViewPr>
  <p:slideViewPr>
    <p:cSldViewPr snapToGrid="0" snapToObjects="1">
      <p:cViewPr varScale="1">
        <p:scale>
          <a:sx n="162" d="100"/>
          <a:sy n="162" d="100"/>
        </p:scale>
        <p:origin x="920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85149F-4879-AE4E-AB38-B5BC85A599D7}" type="doc">
      <dgm:prSet loTypeId="urn:microsoft.com/office/officeart/2005/8/layout/vProcess5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6253994-B98B-7840-9BF9-2B09E29C9ED5}">
      <dgm:prSet phldrT="[Text]"/>
      <dgm:spPr/>
      <dgm:t>
        <a:bodyPr/>
        <a:lstStyle/>
        <a:p>
          <a:r>
            <a:rPr lang="en-US" dirty="0"/>
            <a:t>Perception</a:t>
          </a:r>
        </a:p>
      </dgm:t>
    </dgm:pt>
    <dgm:pt modelId="{F46BBF88-AF40-F741-9D3A-3A5CE585509A}" type="parTrans" cxnId="{398D9274-21F3-FE4C-B4CB-C29B804FEFE9}">
      <dgm:prSet/>
      <dgm:spPr/>
      <dgm:t>
        <a:bodyPr/>
        <a:lstStyle/>
        <a:p>
          <a:endParaRPr lang="en-US"/>
        </a:p>
      </dgm:t>
    </dgm:pt>
    <dgm:pt modelId="{ED2DA0FA-7B0F-994C-8DED-1CCE0B3A39E2}" type="sibTrans" cxnId="{398D9274-21F3-FE4C-B4CB-C29B804FEFE9}">
      <dgm:prSet/>
      <dgm:spPr/>
      <dgm:t>
        <a:bodyPr/>
        <a:lstStyle/>
        <a:p>
          <a:endParaRPr lang="en-US"/>
        </a:p>
      </dgm:t>
    </dgm:pt>
    <dgm:pt modelId="{104CAD5E-C9A8-1A41-8CD1-E15EEE8DC644}">
      <dgm:prSet phldrT="[Text]"/>
      <dgm:spPr/>
      <dgm:t>
        <a:bodyPr/>
        <a:lstStyle/>
        <a:p>
          <a:r>
            <a:rPr lang="en-US" dirty="0"/>
            <a:t>Judgment</a:t>
          </a:r>
        </a:p>
      </dgm:t>
    </dgm:pt>
    <dgm:pt modelId="{22123A4D-0FDD-8240-A3E4-8120C79D9F68}" type="parTrans" cxnId="{2F77FECF-F3FD-7843-B951-132813E32134}">
      <dgm:prSet/>
      <dgm:spPr/>
      <dgm:t>
        <a:bodyPr/>
        <a:lstStyle/>
        <a:p>
          <a:endParaRPr lang="en-US"/>
        </a:p>
      </dgm:t>
    </dgm:pt>
    <dgm:pt modelId="{B3615F9D-D474-C144-8A03-965A976D7650}" type="sibTrans" cxnId="{2F77FECF-F3FD-7843-B951-132813E32134}">
      <dgm:prSet/>
      <dgm:spPr/>
      <dgm:t>
        <a:bodyPr/>
        <a:lstStyle/>
        <a:p>
          <a:endParaRPr lang="en-US"/>
        </a:p>
      </dgm:t>
    </dgm:pt>
    <dgm:pt modelId="{A7C795B7-4155-5143-ABC9-24D1FC5DF5D1}">
      <dgm:prSet phldrT="[Text]"/>
      <dgm:spPr/>
      <dgm:t>
        <a:bodyPr/>
        <a:lstStyle/>
        <a:p>
          <a:r>
            <a:rPr lang="en-US" dirty="0"/>
            <a:t>Choice</a:t>
          </a:r>
        </a:p>
      </dgm:t>
    </dgm:pt>
    <dgm:pt modelId="{5AE1B261-146F-E34F-AA24-9964FA0FC0A5}" type="parTrans" cxnId="{6A4A0FB1-9FF5-3C47-9839-1746F46DF566}">
      <dgm:prSet/>
      <dgm:spPr/>
      <dgm:t>
        <a:bodyPr/>
        <a:lstStyle/>
        <a:p>
          <a:endParaRPr lang="en-US"/>
        </a:p>
      </dgm:t>
    </dgm:pt>
    <dgm:pt modelId="{20E3D26F-06B0-6F49-92F1-844BD075A915}" type="sibTrans" cxnId="{6A4A0FB1-9FF5-3C47-9839-1746F46DF566}">
      <dgm:prSet/>
      <dgm:spPr/>
      <dgm:t>
        <a:bodyPr/>
        <a:lstStyle/>
        <a:p>
          <a:endParaRPr lang="en-US"/>
        </a:p>
      </dgm:t>
    </dgm:pt>
    <dgm:pt modelId="{B2FCF564-1A8A-2B41-B0AA-C2D88A0A2E05}">
      <dgm:prSet phldrT="[Text]"/>
      <dgm:spPr/>
      <dgm:t>
        <a:bodyPr/>
        <a:lstStyle/>
        <a:p>
          <a:r>
            <a:rPr lang="en-US" dirty="0"/>
            <a:t>Decision</a:t>
          </a:r>
        </a:p>
      </dgm:t>
    </dgm:pt>
    <dgm:pt modelId="{6C8FB462-FC52-164D-B212-2A3E947A530A}" type="parTrans" cxnId="{7644255D-77F3-3049-BBCA-30A5A58A9244}">
      <dgm:prSet/>
      <dgm:spPr/>
      <dgm:t>
        <a:bodyPr/>
        <a:lstStyle/>
        <a:p>
          <a:endParaRPr lang="en-US"/>
        </a:p>
      </dgm:t>
    </dgm:pt>
    <dgm:pt modelId="{66E8A2DB-4229-6F43-9DC4-962FA7C6BA52}" type="sibTrans" cxnId="{7644255D-77F3-3049-BBCA-30A5A58A9244}">
      <dgm:prSet/>
      <dgm:spPr/>
      <dgm:t>
        <a:bodyPr/>
        <a:lstStyle/>
        <a:p>
          <a:endParaRPr lang="en-US"/>
        </a:p>
      </dgm:t>
    </dgm:pt>
    <dgm:pt modelId="{DD3A6254-514A-464C-8080-72753AC2EEA0}">
      <dgm:prSet phldrT="[Text]"/>
      <dgm:spPr/>
      <dgm:t>
        <a:bodyPr/>
        <a:lstStyle/>
        <a:p>
          <a:r>
            <a:rPr lang="en-US" dirty="0"/>
            <a:t>Action</a:t>
          </a:r>
        </a:p>
      </dgm:t>
    </dgm:pt>
    <dgm:pt modelId="{0CC68C7B-7BAC-B843-84EC-A9139BA2955E}" type="parTrans" cxnId="{A57B4CC5-954A-404B-B697-FB33D4D21CC2}">
      <dgm:prSet/>
      <dgm:spPr/>
      <dgm:t>
        <a:bodyPr/>
        <a:lstStyle/>
        <a:p>
          <a:endParaRPr lang="en-US"/>
        </a:p>
      </dgm:t>
    </dgm:pt>
    <dgm:pt modelId="{ECE60A0A-5628-4F45-AA39-D3B56DAB9B2B}" type="sibTrans" cxnId="{A57B4CC5-954A-404B-B697-FB33D4D21CC2}">
      <dgm:prSet/>
      <dgm:spPr/>
      <dgm:t>
        <a:bodyPr/>
        <a:lstStyle/>
        <a:p>
          <a:endParaRPr lang="en-US"/>
        </a:p>
      </dgm:t>
    </dgm:pt>
    <dgm:pt modelId="{FF8E5A8C-FF97-C348-87BE-772E2A70ACB4}" type="pres">
      <dgm:prSet presAssocID="{6C85149F-4879-AE4E-AB38-B5BC85A599D7}" presName="outerComposite" presStyleCnt="0">
        <dgm:presLayoutVars>
          <dgm:chMax val="5"/>
          <dgm:dir/>
          <dgm:resizeHandles val="exact"/>
        </dgm:presLayoutVars>
      </dgm:prSet>
      <dgm:spPr/>
    </dgm:pt>
    <dgm:pt modelId="{7175E2B2-9899-5645-AAB0-33CAC4284923}" type="pres">
      <dgm:prSet presAssocID="{6C85149F-4879-AE4E-AB38-B5BC85A599D7}" presName="dummyMaxCanvas" presStyleCnt="0">
        <dgm:presLayoutVars/>
      </dgm:prSet>
      <dgm:spPr/>
    </dgm:pt>
    <dgm:pt modelId="{2E21C4ED-68B3-4D42-BFEA-6620FB9FA114}" type="pres">
      <dgm:prSet presAssocID="{6C85149F-4879-AE4E-AB38-B5BC85A599D7}" presName="FiveNodes_1" presStyleLbl="node1" presStyleIdx="0" presStyleCnt="5">
        <dgm:presLayoutVars>
          <dgm:bulletEnabled val="1"/>
        </dgm:presLayoutVars>
      </dgm:prSet>
      <dgm:spPr/>
    </dgm:pt>
    <dgm:pt modelId="{DF4022D3-376F-B646-8262-CA57B12CDC5B}" type="pres">
      <dgm:prSet presAssocID="{6C85149F-4879-AE4E-AB38-B5BC85A599D7}" presName="FiveNodes_2" presStyleLbl="node1" presStyleIdx="1" presStyleCnt="5">
        <dgm:presLayoutVars>
          <dgm:bulletEnabled val="1"/>
        </dgm:presLayoutVars>
      </dgm:prSet>
      <dgm:spPr/>
    </dgm:pt>
    <dgm:pt modelId="{BCF54797-872D-A34A-BDD6-1099067E7BAD}" type="pres">
      <dgm:prSet presAssocID="{6C85149F-4879-AE4E-AB38-B5BC85A599D7}" presName="FiveNodes_3" presStyleLbl="node1" presStyleIdx="2" presStyleCnt="5">
        <dgm:presLayoutVars>
          <dgm:bulletEnabled val="1"/>
        </dgm:presLayoutVars>
      </dgm:prSet>
      <dgm:spPr/>
    </dgm:pt>
    <dgm:pt modelId="{D2D46914-820B-294F-8DC1-4129FCD57B15}" type="pres">
      <dgm:prSet presAssocID="{6C85149F-4879-AE4E-AB38-B5BC85A599D7}" presName="FiveNodes_4" presStyleLbl="node1" presStyleIdx="3" presStyleCnt="5">
        <dgm:presLayoutVars>
          <dgm:bulletEnabled val="1"/>
        </dgm:presLayoutVars>
      </dgm:prSet>
      <dgm:spPr/>
    </dgm:pt>
    <dgm:pt modelId="{E568E4F3-9168-2B48-8C56-D31E65AB82F2}" type="pres">
      <dgm:prSet presAssocID="{6C85149F-4879-AE4E-AB38-B5BC85A599D7}" presName="FiveNodes_5" presStyleLbl="node1" presStyleIdx="4" presStyleCnt="5">
        <dgm:presLayoutVars>
          <dgm:bulletEnabled val="1"/>
        </dgm:presLayoutVars>
      </dgm:prSet>
      <dgm:spPr/>
    </dgm:pt>
    <dgm:pt modelId="{4F6EC884-73D0-8244-92AC-737334920BD6}" type="pres">
      <dgm:prSet presAssocID="{6C85149F-4879-AE4E-AB38-B5BC85A599D7}" presName="FiveConn_1-2" presStyleLbl="fgAccFollowNode1" presStyleIdx="0" presStyleCnt="4">
        <dgm:presLayoutVars>
          <dgm:bulletEnabled val="1"/>
        </dgm:presLayoutVars>
      </dgm:prSet>
      <dgm:spPr/>
    </dgm:pt>
    <dgm:pt modelId="{15989E58-5E9E-2443-9D27-8D4660077785}" type="pres">
      <dgm:prSet presAssocID="{6C85149F-4879-AE4E-AB38-B5BC85A599D7}" presName="FiveConn_2-3" presStyleLbl="fgAccFollowNode1" presStyleIdx="1" presStyleCnt="4">
        <dgm:presLayoutVars>
          <dgm:bulletEnabled val="1"/>
        </dgm:presLayoutVars>
      </dgm:prSet>
      <dgm:spPr/>
    </dgm:pt>
    <dgm:pt modelId="{A6D753E2-0543-2D4D-8C44-C96BD33FBFC7}" type="pres">
      <dgm:prSet presAssocID="{6C85149F-4879-AE4E-AB38-B5BC85A599D7}" presName="FiveConn_3-4" presStyleLbl="fgAccFollowNode1" presStyleIdx="2" presStyleCnt="4">
        <dgm:presLayoutVars>
          <dgm:bulletEnabled val="1"/>
        </dgm:presLayoutVars>
      </dgm:prSet>
      <dgm:spPr/>
    </dgm:pt>
    <dgm:pt modelId="{9F13A001-9BD4-864C-A05F-9D93DF04C876}" type="pres">
      <dgm:prSet presAssocID="{6C85149F-4879-AE4E-AB38-B5BC85A599D7}" presName="FiveConn_4-5" presStyleLbl="fgAccFollowNode1" presStyleIdx="3" presStyleCnt="4">
        <dgm:presLayoutVars>
          <dgm:bulletEnabled val="1"/>
        </dgm:presLayoutVars>
      </dgm:prSet>
      <dgm:spPr/>
    </dgm:pt>
    <dgm:pt modelId="{49051659-53CF-B24E-BC10-F806A4A89596}" type="pres">
      <dgm:prSet presAssocID="{6C85149F-4879-AE4E-AB38-B5BC85A599D7}" presName="FiveNodes_1_text" presStyleLbl="node1" presStyleIdx="4" presStyleCnt="5">
        <dgm:presLayoutVars>
          <dgm:bulletEnabled val="1"/>
        </dgm:presLayoutVars>
      </dgm:prSet>
      <dgm:spPr/>
    </dgm:pt>
    <dgm:pt modelId="{78090AFC-C1C9-234E-B383-3FDD286A031A}" type="pres">
      <dgm:prSet presAssocID="{6C85149F-4879-AE4E-AB38-B5BC85A599D7}" presName="FiveNodes_2_text" presStyleLbl="node1" presStyleIdx="4" presStyleCnt="5">
        <dgm:presLayoutVars>
          <dgm:bulletEnabled val="1"/>
        </dgm:presLayoutVars>
      </dgm:prSet>
      <dgm:spPr/>
    </dgm:pt>
    <dgm:pt modelId="{12CB0C84-EEF5-3D46-A429-C3B0E2D85197}" type="pres">
      <dgm:prSet presAssocID="{6C85149F-4879-AE4E-AB38-B5BC85A599D7}" presName="FiveNodes_3_text" presStyleLbl="node1" presStyleIdx="4" presStyleCnt="5">
        <dgm:presLayoutVars>
          <dgm:bulletEnabled val="1"/>
        </dgm:presLayoutVars>
      </dgm:prSet>
      <dgm:spPr/>
    </dgm:pt>
    <dgm:pt modelId="{E2874EEE-2990-884F-BF78-9A3350006170}" type="pres">
      <dgm:prSet presAssocID="{6C85149F-4879-AE4E-AB38-B5BC85A599D7}" presName="FiveNodes_4_text" presStyleLbl="node1" presStyleIdx="4" presStyleCnt="5">
        <dgm:presLayoutVars>
          <dgm:bulletEnabled val="1"/>
        </dgm:presLayoutVars>
      </dgm:prSet>
      <dgm:spPr/>
    </dgm:pt>
    <dgm:pt modelId="{F6CDDB00-DA2F-B140-A02F-66F5404D8946}" type="pres">
      <dgm:prSet presAssocID="{6C85149F-4879-AE4E-AB38-B5BC85A599D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B57DA04-4AF5-FB40-A2A4-ED46F378CA35}" type="presOf" srcId="{B3615F9D-D474-C144-8A03-965A976D7650}" destId="{15989E58-5E9E-2443-9D27-8D4660077785}" srcOrd="0" destOrd="0" presId="urn:microsoft.com/office/officeart/2005/8/layout/vProcess5"/>
    <dgm:cxn modelId="{AAE37D2B-C9FB-BE46-8055-93BB803EB100}" type="presOf" srcId="{104CAD5E-C9A8-1A41-8CD1-E15EEE8DC644}" destId="{78090AFC-C1C9-234E-B383-3FDD286A031A}" srcOrd="1" destOrd="0" presId="urn:microsoft.com/office/officeart/2005/8/layout/vProcess5"/>
    <dgm:cxn modelId="{7EF3EB3B-F08A-6741-AC6F-AD3067173806}" type="presOf" srcId="{ED2DA0FA-7B0F-994C-8DED-1CCE0B3A39E2}" destId="{4F6EC884-73D0-8244-92AC-737334920BD6}" srcOrd="0" destOrd="0" presId="urn:microsoft.com/office/officeart/2005/8/layout/vProcess5"/>
    <dgm:cxn modelId="{311CCC42-E237-F945-A1EB-7748503D0AEA}" type="presOf" srcId="{A6253994-B98B-7840-9BF9-2B09E29C9ED5}" destId="{49051659-53CF-B24E-BC10-F806A4A89596}" srcOrd="1" destOrd="0" presId="urn:microsoft.com/office/officeart/2005/8/layout/vProcess5"/>
    <dgm:cxn modelId="{7644255D-77F3-3049-BBCA-30A5A58A9244}" srcId="{6C85149F-4879-AE4E-AB38-B5BC85A599D7}" destId="{B2FCF564-1A8A-2B41-B0AA-C2D88A0A2E05}" srcOrd="2" destOrd="0" parTransId="{6C8FB462-FC52-164D-B212-2A3E947A530A}" sibTransId="{66E8A2DB-4229-6F43-9DC4-962FA7C6BA52}"/>
    <dgm:cxn modelId="{915D3066-FD30-A249-907C-2EFF3D7B075A}" type="presOf" srcId="{20E3D26F-06B0-6F49-92F1-844BD075A915}" destId="{9F13A001-9BD4-864C-A05F-9D93DF04C876}" srcOrd="0" destOrd="0" presId="urn:microsoft.com/office/officeart/2005/8/layout/vProcess5"/>
    <dgm:cxn modelId="{398D9274-21F3-FE4C-B4CB-C29B804FEFE9}" srcId="{6C85149F-4879-AE4E-AB38-B5BC85A599D7}" destId="{A6253994-B98B-7840-9BF9-2B09E29C9ED5}" srcOrd="0" destOrd="0" parTransId="{F46BBF88-AF40-F741-9D3A-3A5CE585509A}" sibTransId="{ED2DA0FA-7B0F-994C-8DED-1CCE0B3A39E2}"/>
    <dgm:cxn modelId="{2429F478-2BBA-7848-9798-305AA9E8CDBD}" type="presOf" srcId="{104CAD5E-C9A8-1A41-8CD1-E15EEE8DC644}" destId="{DF4022D3-376F-B646-8262-CA57B12CDC5B}" srcOrd="0" destOrd="0" presId="urn:microsoft.com/office/officeart/2005/8/layout/vProcess5"/>
    <dgm:cxn modelId="{A6841D7A-8D48-5C48-A8EF-0B747778A7CA}" type="presOf" srcId="{B2FCF564-1A8A-2B41-B0AA-C2D88A0A2E05}" destId="{12CB0C84-EEF5-3D46-A429-C3B0E2D85197}" srcOrd="1" destOrd="0" presId="urn:microsoft.com/office/officeart/2005/8/layout/vProcess5"/>
    <dgm:cxn modelId="{E73CC87C-D3B9-B844-85F6-DE0253169864}" type="presOf" srcId="{6C85149F-4879-AE4E-AB38-B5BC85A599D7}" destId="{FF8E5A8C-FF97-C348-87BE-772E2A70ACB4}" srcOrd="0" destOrd="0" presId="urn:microsoft.com/office/officeart/2005/8/layout/vProcess5"/>
    <dgm:cxn modelId="{C6F65283-159E-A24B-805B-DE46C66E4E6D}" type="presOf" srcId="{A7C795B7-4155-5143-ABC9-24D1FC5DF5D1}" destId="{E2874EEE-2990-884F-BF78-9A3350006170}" srcOrd="1" destOrd="0" presId="urn:microsoft.com/office/officeart/2005/8/layout/vProcess5"/>
    <dgm:cxn modelId="{1840B192-B647-F04B-8B41-B781B14418F6}" type="presOf" srcId="{66E8A2DB-4229-6F43-9DC4-962FA7C6BA52}" destId="{A6D753E2-0543-2D4D-8C44-C96BD33FBFC7}" srcOrd="0" destOrd="0" presId="urn:microsoft.com/office/officeart/2005/8/layout/vProcess5"/>
    <dgm:cxn modelId="{95E4F39A-E062-7E44-A5DA-6FE33AFE2977}" type="presOf" srcId="{DD3A6254-514A-464C-8080-72753AC2EEA0}" destId="{F6CDDB00-DA2F-B140-A02F-66F5404D8946}" srcOrd="1" destOrd="0" presId="urn:microsoft.com/office/officeart/2005/8/layout/vProcess5"/>
    <dgm:cxn modelId="{12AE55A4-3F02-8441-AB6C-1AA0193EE034}" type="presOf" srcId="{DD3A6254-514A-464C-8080-72753AC2EEA0}" destId="{E568E4F3-9168-2B48-8C56-D31E65AB82F2}" srcOrd="0" destOrd="0" presId="urn:microsoft.com/office/officeart/2005/8/layout/vProcess5"/>
    <dgm:cxn modelId="{6A4A0FB1-9FF5-3C47-9839-1746F46DF566}" srcId="{6C85149F-4879-AE4E-AB38-B5BC85A599D7}" destId="{A7C795B7-4155-5143-ABC9-24D1FC5DF5D1}" srcOrd="3" destOrd="0" parTransId="{5AE1B261-146F-E34F-AA24-9964FA0FC0A5}" sibTransId="{20E3D26F-06B0-6F49-92F1-844BD075A915}"/>
    <dgm:cxn modelId="{CB4E94BB-80B2-4440-8397-0D0759B1C971}" type="presOf" srcId="{A7C795B7-4155-5143-ABC9-24D1FC5DF5D1}" destId="{D2D46914-820B-294F-8DC1-4129FCD57B15}" srcOrd="0" destOrd="0" presId="urn:microsoft.com/office/officeart/2005/8/layout/vProcess5"/>
    <dgm:cxn modelId="{A57B4CC5-954A-404B-B697-FB33D4D21CC2}" srcId="{6C85149F-4879-AE4E-AB38-B5BC85A599D7}" destId="{DD3A6254-514A-464C-8080-72753AC2EEA0}" srcOrd="4" destOrd="0" parTransId="{0CC68C7B-7BAC-B843-84EC-A9139BA2955E}" sibTransId="{ECE60A0A-5628-4F45-AA39-D3B56DAB9B2B}"/>
    <dgm:cxn modelId="{2F77FECF-F3FD-7843-B951-132813E32134}" srcId="{6C85149F-4879-AE4E-AB38-B5BC85A599D7}" destId="{104CAD5E-C9A8-1A41-8CD1-E15EEE8DC644}" srcOrd="1" destOrd="0" parTransId="{22123A4D-0FDD-8240-A3E4-8120C79D9F68}" sibTransId="{B3615F9D-D474-C144-8A03-965A976D7650}"/>
    <dgm:cxn modelId="{A310F9D8-BB6B-5F42-A5B7-9BA13648681B}" type="presOf" srcId="{A6253994-B98B-7840-9BF9-2B09E29C9ED5}" destId="{2E21C4ED-68B3-4D42-BFEA-6620FB9FA114}" srcOrd="0" destOrd="0" presId="urn:microsoft.com/office/officeart/2005/8/layout/vProcess5"/>
    <dgm:cxn modelId="{F60735E6-D067-B149-A3C3-34F728ACE090}" type="presOf" srcId="{B2FCF564-1A8A-2B41-B0AA-C2D88A0A2E05}" destId="{BCF54797-872D-A34A-BDD6-1099067E7BAD}" srcOrd="0" destOrd="0" presId="urn:microsoft.com/office/officeart/2005/8/layout/vProcess5"/>
    <dgm:cxn modelId="{CCA380BF-43F6-B140-BEA0-186F1BE142B5}" type="presParOf" srcId="{FF8E5A8C-FF97-C348-87BE-772E2A70ACB4}" destId="{7175E2B2-9899-5645-AAB0-33CAC4284923}" srcOrd="0" destOrd="0" presId="urn:microsoft.com/office/officeart/2005/8/layout/vProcess5"/>
    <dgm:cxn modelId="{A4859302-0EC1-6D43-8E32-0865EDCD6EE5}" type="presParOf" srcId="{FF8E5A8C-FF97-C348-87BE-772E2A70ACB4}" destId="{2E21C4ED-68B3-4D42-BFEA-6620FB9FA114}" srcOrd="1" destOrd="0" presId="urn:microsoft.com/office/officeart/2005/8/layout/vProcess5"/>
    <dgm:cxn modelId="{2D3E8C14-D6F5-0A49-810B-2C351475E170}" type="presParOf" srcId="{FF8E5A8C-FF97-C348-87BE-772E2A70ACB4}" destId="{DF4022D3-376F-B646-8262-CA57B12CDC5B}" srcOrd="2" destOrd="0" presId="urn:microsoft.com/office/officeart/2005/8/layout/vProcess5"/>
    <dgm:cxn modelId="{E5CE4707-26A4-C145-A88F-1873C228DC58}" type="presParOf" srcId="{FF8E5A8C-FF97-C348-87BE-772E2A70ACB4}" destId="{BCF54797-872D-A34A-BDD6-1099067E7BAD}" srcOrd="3" destOrd="0" presId="urn:microsoft.com/office/officeart/2005/8/layout/vProcess5"/>
    <dgm:cxn modelId="{1B8A4104-E7DC-E442-AA61-B9C0F7C64FF7}" type="presParOf" srcId="{FF8E5A8C-FF97-C348-87BE-772E2A70ACB4}" destId="{D2D46914-820B-294F-8DC1-4129FCD57B15}" srcOrd="4" destOrd="0" presId="urn:microsoft.com/office/officeart/2005/8/layout/vProcess5"/>
    <dgm:cxn modelId="{545E40C8-4CBA-5748-AB2C-184AAC7D3746}" type="presParOf" srcId="{FF8E5A8C-FF97-C348-87BE-772E2A70ACB4}" destId="{E568E4F3-9168-2B48-8C56-D31E65AB82F2}" srcOrd="5" destOrd="0" presId="urn:microsoft.com/office/officeart/2005/8/layout/vProcess5"/>
    <dgm:cxn modelId="{3BB79D6D-503B-AF4B-A35F-FE4F564F8274}" type="presParOf" srcId="{FF8E5A8C-FF97-C348-87BE-772E2A70ACB4}" destId="{4F6EC884-73D0-8244-92AC-737334920BD6}" srcOrd="6" destOrd="0" presId="urn:microsoft.com/office/officeart/2005/8/layout/vProcess5"/>
    <dgm:cxn modelId="{9797CBC8-44CC-8442-BF28-F5E56F39FE1D}" type="presParOf" srcId="{FF8E5A8C-FF97-C348-87BE-772E2A70ACB4}" destId="{15989E58-5E9E-2443-9D27-8D4660077785}" srcOrd="7" destOrd="0" presId="urn:microsoft.com/office/officeart/2005/8/layout/vProcess5"/>
    <dgm:cxn modelId="{941B35A7-9C8E-7649-83FA-BC86970D005C}" type="presParOf" srcId="{FF8E5A8C-FF97-C348-87BE-772E2A70ACB4}" destId="{A6D753E2-0543-2D4D-8C44-C96BD33FBFC7}" srcOrd="8" destOrd="0" presId="urn:microsoft.com/office/officeart/2005/8/layout/vProcess5"/>
    <dgm:cxn modelId="{7629E487-E500-F242-A383-2648E8A2C36B}" type="presParOf" srcId="{FF8E5A8C-FF97-C348-87BE-772E2A70ACB4}" destId="{9F13A001-9BD4-864C-A05F-9D93DF04C876}" srcOrd="9" destOrd="0" presId="urn:microsoft.com/office/officeart/2005/8/layout/vProcess5"/>
    <dgm:cxn modelId="{69E3A260-D471-2246-9C96-1F1F00696C50}" type="presParOf" srcId="{FF8E5A8C-FF97-C348-87BE-772E2A70ACB4}" destId="{49051659-53CF-B24E-BC10-F806A4A89596}" srcOrd="10" destOrd="0" presId="urn:microsoft.com/office/officeart/2005/8/layout/vProcess5"/>
    <dgm:cxn modelId="{B52CEA4C-13B4-3B45-80B6-0F5156ED5CC3}" type="presParOf" srcId="{FF8E5A8C-FF97-C348-87BE-772E2A70ACB4}" destId="{78090AFC-C1C9-234E-B383-3FDD286A031A}" srcOrd="11" destOrd="0" presId="urn:microsoft.com/office/officeart/2005/8/layout/vProcess5"/>
    <dgm:cxn modelId="{7ED96FD9-D3E5-574B-8AED-21071D6B22D5}" type="presParOf" srcId="{FF8E5A8C-FF97-C348-87BE-772E2A70ACB4}" destId="{12CB0C84-EEF5-3D46-A429-C3B0E2D85197}" srcOrd="12" destOrd="0" presId="urn:microsoft.com/office/officeart/2005/8/layout/vProcess5"/>
    <dgm:cxn modelId="{EC34E57C-4432-884C-B653-221C17C115A8}" type="presParOf" srcId="{FF8E5A8C-FF97-C348-87BE-772E2A70ACB4}" destId="{E2874EEE-2990-884F-BF78-9A3350006170}" srcOrd="13" destOrd="0" presId="urn:microsoft.com/office/officeart/2005/8/layout/vProcess5"/>
    <dgm:cxn modelId="{7958A3A2-2641-F14C-9D7B-D8ADE9941367}" type="presParOf" srcId="{FF8E5A8C-FF97-C348-87BE-772E2A70ACB4}" destId="{F6CDDB00-DA2F-B140-A02F-66F5404D894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1C4ED-68B3-4D42-BFEA-6620FB9FA114}">
      <dsp:nvSpPr>
        <dsp:cNvPr id="0" name=""/>
        <dsp:cNvSpPr/>
      </dsp:nvSpPr>
      <dsp:spPr>
        <a:xfrm>
          <a:off x="0" y="0"/>
          <a:ext cx="3520440" cy="548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Perception</a:t>
          </a:r>
        </a:p>
      </dsp:txBody>
      <dsp:txXfrm>
        <a:off x="16069" y="16069"/>
        <a:ext cx="2864224" cy="516502"/>
      </dsp:txXfrm>
    </dsp:sp>
    <dsp:sp modelId="{DF4022D3-376F-B646-8262-CA57B12CDC5B}">
      <dsp:nvSpPr>
        <dsp:cNvPr id="0" name=""/>
        <dsp:cNvSpPr/>
      </dsp:nvSpPr>
      <dsp:spPr>
        <a:xfrm>
          <a:off x="262890" y="624840"/>
          <a:ext cx="3520440" cy="548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Judgment</a:t>
          </a:r>
        </a:p>
      </dsp:txBody>
      <dsp:txXfrm>
        <a:off x="278959" y="640909"/>
        <a:ext cx="2868796" cy="516502"/>
      </dsp:txXfrm>
    </dsp:sp>
    <dsp:sp modelId="{BCF54797-872D-A34A-BDD6-1099067E7BAD}">
      <dsp:nvSpPr>
        <dsp:cNvPr id="0" name=""/>
        <dsp:cNvSpPr/>
      </dsp:nvSpPr>
      <dsp:spPr>
        <a:xfrm>
          <a:off x="525779" y="1249680"/>
          <a:ext cx="3520440" cy="548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Decision</a:t>
          </a:r>
        </a:p>
      </dsp:txBody>
      <dsp:txXfrm>
        <a:off x="541848" y="1265749"/>
        <a:ext cx="2868796" cy="516501"/>
      </dsp:txXfrm>
    </dsp:sp>
    <dsp:sp modelId="{D2D46914-820B-294F-8DC1-4129FCD57B15}">
      <dsp:nvSpPr>
        <dsp:cNvPr id="0" name=""/>
        <dsp:cNvSpPr/>
      </dsp:nvSpPr>
      <dsp:spPr>
        <a:xfrm>
          <a:off x="788669" y="1874520"/>
          <a:ext cx="3520440" cy="548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Choice</a:t>
          </a:r>
        </a:p>
      </dsp:txBody>
      <dsp:txXfrm>
        <a:off x="804738" y="1890589"/>
        <a:ext cx="2868796" cy="516502"/>
      </dsp:txXfrm>
    </dsp:sp>
    <dsp:sp modelId="{E568E4F3-9168-2B48-8C56-D31E65AB82F2}">
      <dsp:nvSpPr>
        <dsp:cNvPr id="0" name=""/>
        <dsp:cNvSpPr/>
      </dsp:nvSpPr>
      <dsp:spPr>
        <a:xfrm>
          <a:off x="1051559" y="2499360"/>
          <a:ext cx="3520440" cy="548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Action</a:t>
          </a:r>
        </a:p>
      </dsp:txBody>
      <dsp:txXfrm>
        <a:off x="1067628" y="2515429"/>
        <a:ext cx="2868795" cy="516501"/>
      </dsp:txXfrm>
    </dsp:sp>
    <dsp:sp modelId="{4F6EC884-73D0-8244-92AC-737334920BD6}">
      <dsp:nvSpPr>
        <dsp:cNvPr id="0" name=""/>
        <dsp:cNvSpPr/>
      </dsp:nvSpPr>
      <dsp:spPr>
        <a:xfrm>
          <a:off x="3163824" y="400812"/>
          <a:ext cx="356616" cy="35661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244063" y="400812"/>
        <a:ext cx="196138" cy="268354"/>
      </dsp:txXfrm>
    </dsp:sp>
    <dsp:sp modelId="{15989E58-5E9E-2443-9D27-8D4660077785}">
      <dsp:nvSpPr>
        <dsp:cNvPr id="0" name=""/>
        <dsp:cNvSpPr/>
      </dsp:nvSpPr>
      <dsp:spPr>
        <a:xfrm>
          <a:off x="3426714" y="1025652"/>
          <a:ext cx="356616" cy="35661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315237"/>
            <a:satOff val="7386"/>
            <a:lumOff val="46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506953" y="1025652"/>
        <a:ext cx="196138" cy="268354"/>
      </dsp:txXfrm>
    </dsp:sp>
    <dsp:sp modelId="{A6D753E2-0543-2D4D-8C44-C96BD33FBFC7}">
      <dsp:nvSpPr>
        <dsp:cNvPr id="0" name=""/>
        <dsp:cNvSpPr/>
      </dsp:nvSpPr>
      <dsp:spPr>
        <a:xfrm>
          <a:off x="3689604" y="1641348"/>
          <a:ext cx="356616" cy="35661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2630473"/>
            <a:satOff val="14771"/>
            <a:lumOff val="9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630473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769843" y="1641348"/>
        <a:ext cx="196138" cy="268354"/>
      </dsp:txXfrm>
    </dsp:sp>
    <dsp:sp modelId="{9F13A001-9BD4-864C-A05F-9D93DF04C876}">
      <dsp:nvSpPr>
        <dsp:cNvPr id="0" name=""/>
        <dsp:cNvSpPr/>
      </dsp:nvSpPr>
      <dsp:spPr>
        <a:xfrm>
          <a:off x="3952493" y="2272284"/>
          <a:ext cx="356616" cy="35661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032732" y="2272284"/>
        <a:ext cx="196138" cy="268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EC22D-035A-6A48-87F8-6BCA0D26743C}" type="datetimeFigureOut">
              <a:rPr lang="en-US" smtClean="0"/>
              <a:t>7/18/23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1F35A-A2C4-6048-A12A-9490AD837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085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346AD-3D3B-0B46-8A0C-42884C206D74}" type="datetimeFigureOut">
              <a:rPr lang="en-US" smtClean="0"/>
              <a:t>7/18/23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D9D18-5428-634E-9AA7-DB577E06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206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4D2D9-08A0-3C4B-891B-CB97009B99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89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You’ll get to read Crotty for 1/25.</a:t>
            </a:r>
            <a:r>
              <a:rPr lang="en-US" baseline="0" dirty="0"/>
              <a:t>  It is dense.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3070E-8020-4F44-879A-23956A4BEA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793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D9D18-5428-634E-9AA7-DB577E0667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34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800000"/>
                </a:solidFill>
              </a:rPr>
              <a:t>Museum 2.0 analogy</a:t>
            </a:r>
            <a:r>
              <a:rPr lang="en-US" sz="1200" baseline="0" dirty="0">
                <a:solidFill>
                  <a:schemeClr val="tx1"/>
                </a:solidFill>
              </a:rPr>
              <a:t> – museums have changed so much</a:t>
            </a:r>
            <a:r>
              <a:rPr lang="is-IS" sz="1200" baseline="0" dirty="0">
                <a:solidFill>
                  <a:schemeClr val="tx1"/>
                </a:solidFill>
              </a:rPr>
              <a:t>…just like NDM is evolved dramatically from analytical models</a:t>
            </a:r>
            <a:endParaRPr lang="en-US" sz="1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D9D18-5428-634E-9AA7-DB577E0667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6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Gilbert, SPIRE-EIT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EC1C-3551-8A4B-B865-D6C64E56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2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Gilbert, SPIRE-EIT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EC1C-3551-8A4B-B865-D6C64E56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0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Gilbert, SPIRE-EIT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EC1C-3551-8A4B-B865-D6C64E56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05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Gilbert, SPIRE-EIT 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18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Gilbert, SPIRE-EIT 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94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3264349"/>
            <a:ext cx="5101209" cy="94881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Gilbert, SPIRE-EIT 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79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1978533"/>
            <a:ext cx="3203828" cy="2326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1978533"/>
            <a:ext cx="3202685" cy="2326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Gilbert, SPIRE-EIT 2023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16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2357438"/>
            <a:ext cx="3202686" cy="19475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2357438"/>
            <a:ext cx="3190113" cy="194758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Gilbert, SPIRE-EIT 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041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Gilbert, SPIRE-EIT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652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Gilbert, SPIRE-EIT 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19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3504" y="1682871"/>
            <a:ext cx="3364992" cy="8561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603504"/>
            <a:ext cx="3611880" cy="3936492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Gilbert, SPIRE-EIT 2023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9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Gilbert, SPIRE-EIT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4FF0-6D80-4048-ABE1-84D239F038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35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6392" y="1682871"/>
            <a:ext cx="3371249" cy="85098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51435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Gilbert, SPIRE-EIT 2023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30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Gilbert, SPIRE-EIT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79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702945"/>
            <a:ext cx="973956" cy="37376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352" y="702945"/>
            <a:ext cx="4648867" cy="373761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Gilbert, SPIRE-EIT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7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5750"/>
            <a:ext cx="8001000" cy="628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971550"/>
            <a:ext cx="7772400" cy="21717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4511279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511279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Gilbert, SPIRE-EIT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511279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5DB9A8E0-4258-3845-919A-9485128C86A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7002247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5750"/>
            <a:ext cx="8001000" cy="628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971550"/>
            <a:ext cx="7772400" cy="21717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4511279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511279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Gilbert, SPIRE-EIT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511279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0736CB10-9BD9-9E4B-9375-73749F609C9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686010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Gilbert, SPIRE-EIT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EC1C-3551-8A4B-B865-D6C64E56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7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Gilbert, SPIRE-EIT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EC1C-3551-8A4B-B865-D6C64E56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3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Gilbert, SPIRE-EIT 2023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EC1C-3551-8A4B-B865-D6C64E56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5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Gilbert, SPIRE-EIT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EC1C-3551-8A4B-B865-D6C64E56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5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Gilbert, SPIRE-EIT 2023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EC1C-3551-8A4B-B865-D6C64E56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Gilbert, SPIRE-EIT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EC1C-3551-8A4B-B865-D6C64E56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2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Gilbert, SPIRE-EIT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EC1C-3551-8A4B-B865-D6C64E56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5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Gilbert, SPIRE-EIT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D56B5-B954-BE43-AFE9-7724A3D2FE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A black background with red text&#10;&#10;Description automatically generated with low confidence">
            <a:extLst>
              <a:ext uri="{FF2B5EF4-FFF2-40B4-BE49-F238E27FC236}">
                <a16:creationId xmlns:a16="http://schemas.microsoft.com/office/drawing/2014/main" id="{0C7913DD-8A22-17BB-56F5-0784B5C14DA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87" y="4594623"/>
            <a:ext cx="2090105" cy="44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2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1978534"/>
            <a:ext cx="5797296" cy="232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Gilbert, SPIRE-EIT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09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647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3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81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hyperlink" Target="https://youtu.be/Cv6tuzHUuuk?t=8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dan_ariely_asks_are_we_in_control_of_our_own_decisions#t-287928" TargetMode="External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justiceharvard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youtu.be/CjVQJdIrDJ0?t=2m7s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675725"/>
          </a:xfrm>
        </p:spPr>
        <p:txBody>
          <a:bodyPr/>
          <a:lstStyle/>
          <a:p>
            <a:r>
              <a:rPr lang="en-US" dirty="0"/>
              <a:t>Decision Making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72968"/>
            <a:ext cx="7190909" cy="729341"/>
          </a:xfrm>
        </p:spPr>
        <p:txBody>
          <a:bodyPr/>
          <a:lstStyle/>
          <a:p>
            <a:pPr algn="l"/>
            <a:r>
              <a:rPr lang="en-US" dirty="0"/>
              <a:t>Stephen Gilbert			</a:t>
            </a:r>
          </a:p>
        </p:txBody>
      </p:sp>
      <p:pic>
        <p:nvPicPr>
          <p:cNvPr id="4" name="Picture 3" descr="../../Documents/ISU/REU/Art/db_woma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4978" y="15919"/>
            <a:ext cx="1992446" cy="131281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6" name="irc_mi" descr="http://www.claconnect.com/uploadedImages/Images/General/Business/Group-Discussion-Around-Table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88934" y="35515"/>
            <a:ext cx="1806044" cy="1293223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8343" y="15919"/>
            <a:ext cx="1762487" cy="131281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941" y="15919"/>
            <a:ext cx="1364603" cy="131281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>
            <a:off x="29424" y="1328737"/>
            <a:ext cx="91145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58544" y="3902309"/>
            <a:ext cx="27059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  <a:hlinkClick r:id="rId7"/>
              </a:rPr>
              <a:t>https://youtu.be/Cv6tuzHUuuk?t=8s</a:t>
            </a:r>
            <a:endParaRPr 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Gilbert, SPIRE-EIT 2023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6856" y="15920"/>
            <a:ext cx="2227143" cy="13149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798" y="1856691"/>
            <a:ext cx="1726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Session 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0E91D3-04E7-F547-8107-67AC2157D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EC1C-3551-8A4B-B865-D6C64E561C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5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6655" y="400051"/>
            <a:ext cx="6122194" cy="532210"/>
          </a:xfrm>
        </p:spPr>
        <p:txBody>
          <a:bodyPr>
            <a:normAutofit fontScale="90000"/>
          </a:bodyPr>
          <a:lstStyle/>
          <a:p>
            <a:r>
              <a:rPr lang="en-US" altLang="x-none" sz="3000">
                <a:latin typeface="Goudy Old Style" charset="0"/>
              </a:rPr>
              <a:t>Philosophical frameworks</a:t>
            </a:r>
            <a:endParaRPr lang="en-US" altLang="x-none">
              <a:latin typeface="Goudy Old Style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ja-JP" altLang="en-US" sz="2700" dirty="0">
                <a:latin typeface="Goudy Old Style" charset="0"/>
              </a:rPr>
              <a:t>“</a:t>
            </a:r>
            <a:r>
              <a:rPr lang="en-US" altLang="ja-JP" sz="2700" dirty="0">
                <a:latin typeface="Goudy Old Style" charset="0"/>
              </a:rPr>
              <a:t>Paradigm shift</a:t>
            </a:r>
            <a:r>
              <a:rPr lang="ja-JP" altLang="en-US" sz="2700" dirty="0">
                <a:latin typeface="Goudy Old Style" charset="0"/>
              </a:rPr>
              <a:t>”</a:t>
            </a:r>
            <a:endParaRPr lang="en-US" altLang="ja-JP" sz="2700" dirty="0">
              <a:latin typeface="Goudy Old Style" charset="0"/>
            </a:endParaRPr>
          </a:p>
          <a:p>
            <a:pPr>
              <a:lnSpc>
                <a:spcPct val="90000"/>
              </a:lnSpc>
            </a:pPr>
            <a:r>
              <a:rPr lang="en-US" altLang="x-none" sz="2700" dirty="0">
                <a:latin typeface="Goudy Old Style" charset="0"/>
              </a:rPr>
              <a:t>Positivism vs. Postmodernism (philosophical paradigm)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x-none" sz="2700" dirty="0">
              <a:latin typeface="Goudy Old Style" charset="0"/>
            </a:endParaRPr>
          </a:p>
          <a:p>
            <a:pPr>
              <a:lnSpc>
                <a:spcPct val="90000"/>
              </a:lnSpc>
            </a:pPr>
            <a:r>
              <a:rPr lang="en-US" altLang="x-none" sz="2700" dirty="0">
                <a:latin typeface="Goudy Old Style" charset="0"/>
              </a:rPr>
              <a:t>Objectivism vs. Constructionism (Epistemology)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1107282" y="18514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defTabSz="342900" eaLnBrk="1" hangingPunct="1"/>
            <a:endParaRPr lang="x-none" altLang="x-none" sz="1800">
              <a:solidFill>
                <a:srgbClr val="000000"/>
              </a:solidFill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3907491" y="3064781"/>
            <a:ext cx="0" cy="457200"/>
          </a:xfrm>
          <a:prstGeom prst="line">
            <a:avLst/>
          </a:prstGeom>
          <a:noFill/>
          <a:ln w="76200">
            <a:solidFill>
              <a:schemeClr val="accent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srgbClr val="000000"/>
              </a:solidFill>
              <a:latin typeface="Gill Sans MT" panose="020B0502020104020203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E65E0E-295E-2ED6-56D5-1B6F221A6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4929" y="4609861"/>
            <a:ext cx="4425892" cy="240030"/>
          </a:xfrm>
        </p:spPr>
        <p:txBody>
          <a:bodyPr/>
          <a:lstStyle/>
          <a:p>
            <a:r>
              <a:rPr lang="en-US" dirty="0"/>
              <a:t>Marshall, SPIRE-EIT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B63B91-01B8-75F0-7ED8-98791C21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8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solidFill>
                  <a:schemeClr val="accent2"/>
                </a:solidFill>
                <a:latin typeface="Goudy Old Style" charset="0"/>
              </a:rPr>
              <a:t>Positivism</a:t>
            </a:r>
          </a:p>
        </p:txBody>
      </p:sp>
      <p:pic>
        <p:nvPicPr>
          <p:cNvPr id="4" name="Content Placeholder 3" descr="Auguste_Comte2.jpe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effectLst>
            <a:softEdge rad="112500"/>
          </a:effectLst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 rtlCol="0">
            <a:normAutofit fontScale="62500" lnSpcReduction="20000"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700" dirty="0" err="1">
                <a:latin typeface="Times-Roman" charset="0"/>
                <a:ea typeface="ＭＳ Ｐゴシック" charset="0"/>
                <a:cs typeface="ＭＳ Ｐゴシック" charset="0"/>
              </a:rPr>
              <a:t>Auguste</a:t>
            </a:r>
            <a:r>
              <a:rPr lang="en-US" sz="2700" dirty="0">
                <a:latin typeface="Times-Roman" charset="0"/>
                <a:ea typeface="ＭＳ Ｐゴシック" charset="0"/>
                <a:cs typeface="ＭＳ Ｐゴシック" charset="0"/>
              </a:rPr>
              <a:t> Comte (19th c.)</a:t>
            </a:r>
          </a:p>
          <a:p>
            <a:pPr marL="428625" indent="-428625" algn="l">
              <a:lnSpc>
                <a:spcPct val="90000"/>
              </a:lnSpc>
              <a:buFont typeface="Arial"/>
              <a:buChar char="•"/>
              <a:defRPr/>
            </a:pPr>
            <a:r>
              <a:rPr lang="en-US" sz="2700" dirty="0">
                <a:latin typeface="Times-Roman" charset="0"/>
                <a:ea typeface="ＭＳ Ｐゴシック" charset="0"/>
                <a:cs typeface="ＭＳ Ｐゴシック" charset="0"/>
              </a:rPr>
              <a:t>System of philosophical and religious doctrines</a:t>
            </a:r>
          </a:p>
          <a:p>
            <a:pPr marL="428625" indent="-428625" algn="l">
              <a:lnSpc>
                <a:spcPct val="90000"/>
              </a:lnSpc>
              <a:buFont typeface="Arial"/>
              <a:buChar char="•"/>
              <a:defRPr/>
            </a:pPr>
            <a:r>
              <a:rPr lang="en-US" sz="2700" dirty="0">
                <a:latin typeface="Times-Roman" charset="0"/>
                <a:ea typeface="ＭＳ Ｐゴシック" charset="0"/>
                <a:cs typeface="ＭＳ Ｐゴシック" charset="0"/>
              </a:rPr>
              <a:t>Scientific inquiry must rely on observable data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EC8428-25B3-CF0B-2F38-A4DCDAD49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Gilbert, SPIRE-EIT 2023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775A38-56EF-1443-B84D-F1BE69F01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>
                <a:solidFill>
                  <a:schemeClr val="accent1"/>
                </a:solidFill>
                <a:latin typeface="Goudy Old Style" charset="0"/>
              </a:rPr>
              <a:t>Postmodernism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2700">
                <a:latin typeface="Goudy Old Style" charset="0"/>
              </a:rPr>
              <a:t>Artistic, philosophical, and cultural movement</a:t>
            </a:r>
          </a:p>
          <a:p>
            <a:pPr>
              <a:lnSpc>
                <a:spcPct val="90000"/>
              </a:lnSpc>
            </a:pPr>
            <a:r>
              <a:rPr lang="en-US" altLang="x-none" sz="2700">
                <a:latin typeface="Goudy Old Style" charset="0"/>
              </a:rPr>
              <a:t>Resists universals and encourages fractured, fluid and multiple perspectives.</a:t>
            </a:r>
            <a:endParaRPr lang="en-US" altLang="x-none" sz="2700">
              <a:solidFill>
                <a:srgbClr val="004BA6"/>
              </a:solidFill>
              <a:latin typeface="Goudy Old Style" charset="0"/>
            </a:endParaRPr>
          </a:p>
          <a:p>
            <a:pPr>
              <a:lnSpc>
                <a:spcPct val="90000"/>
              </a:lnSpc>
            </a:pPr>
            <a:endParaRPr lang="en-US" altLang="x-none">
              <a:latin typeface="Times-Roman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D3FE55-940F-7BDF-B0DD-1923E4799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4929" y="4640580"/>
            <a:ext cx="4425892" cy="240030"/>
          </a:xfrm>
        </p:spPr>
        <p:txBody>
          <a:bodyPr/>
          <a:lstStyle/>
          <a:p>
            <a:r>
              <a:rPr lang="en-US" dirty="0"/>
              <a:t>Marshall, SPIRE-EIT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D4B0C6-5622-5552-0410-F72771ADD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0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accent5"/>
                </a:solidFill>
                <a:latin typeface="Goudy Old Style" charset="0"/>
                <a:ea typeface="ＭＳ Ｐゴシック" charset="0"/>
                <a:cs typeface="ＭＳ Ｐゴシック" charset="0"/>
              </a:rPr>
              <a:t>Philosophy of </a:t>
            </a:r>
            <a:r>
              <a:rPr lang="en-US" dirty="0">
                <a:solidFill>
                  <a:schemeClr val="accent2"/>
                </a:solidFill>
                <a:latin typeface="Goudy Old Style" charset="0"/>
                <a:ea typeface="ＭＳ Ｐゴシック" charset="0"/>
                <a:cs typeface="ＭＳ Ｐゴシック" charset="0"/>
              </a:rPr>
              <a:t>Positivism</a:t>
            </a:r>
            <a:r>
              <a:rPr lang="en-US" dirty="0">
                <a:solidFill>
                  <a:schemeClr val="accent5"/>
                </a:solidFill>
                <a:latin typeface="Goudy Old Style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chemeClr val="accent5"/>
                </a:solidFill>
                <a:latin typeface="Goudy Old Style" charset="0"/>
                <a:ea typeface="ＭＳ Ｐゴシック" charset="0"/>
                <a:cs typeface="ＭＳ Ｐゴシック" charset="0"/>
                <a:sym typeface="Monotype Sorts" charset="0"/>
              </a:rPr>
              <a:t></a:t>
            </a:r>
            <a:r>
              <a:rPr lang="en-US" dirty="0">
                <a:solidFill>
                  <a:schemeClr val="accent5"/>
                </a:solidFill>
                <a:latin typeface="Goudy Old Style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Goudy Old Style" charset="0"/>
                <a:ea typeface="ＭＳ Ｐゴシック" charset="0"/>
                <a:cs typeface="ＭＳ Ｐゴシック" charset="0"/>
              </a:rPr>
              <a:t>Objectivist</a:t>
            </a:r>
            <a:r>
              <a:rPr lang="en-US" dirty="0">
                <a:solidFill>
                  <a:srgbClr val="C0504D"/>
                </a:solidFill>
                <a:latin typeface="Goudy Old Style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chemeClr val="accent5"/>
                </a:solidFill>
                <a:latin typeface="Goudy Old Style" charset="0"/>
                <a:ea typeface="ＭＳ Ｐゴシック" charset="0"/>
                <a:cs typeface="ＭＳ Ｐゴシック" charset="0"/>
              </a:rPr>
              <a:t>Paradigm</a:t>
            </a:r>
          </a:p>
        </p:txBody>
      </p:sp>
      <p:sp>
        <p:nvSpPr>
          <p:cNvPr id="1638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x-none" sz="2700" dirty="0">
              <a:latin typeface="Goudy Old Style" charset="0"/>
            </a:endParaRPr>
          </a:p>
          <a:p>
            <a:pPr>
              <a:lnSpc>
                <a:spcPct val="90000"/>
              </a:lnSpc>
            </a:pPr>
            <a:r>
              <a:rPr lang="en-US" altLang="x-none" sz="2700" dirty="0">
                <a:latin typeface="Goudy Old Style" charset="0"/>
              </a:rPr>
              <a:t>World exists in objectively knowable, singular, natural law-abiding reality</a:t>
            </a:r>
          </a:p>
          <a:p>
            <a:pPr>
              <a:lnSpc>
                <a:spcPct val="90000"/>
              </a:lnSpc>
            </a:pPr>
            <a:r>
              <a:rPr lang="en-US" altLang="x-none" sz="2700" dirty="0">
                <a:latin typeface="Goudy Old Style" charset="0"/>
              </a:rPr>
              <a:t>Goal of science is to predict &amp; control -- applies across contexts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2D42C7-A508-90BB-2CDA-A14CE48F8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108" y="4663440"/>
            <a:ext cx="4425892" cy="240030"/>
          </a:xfrm>
        </p:spPr>
        <p:txBody>
          <a:bodyPr/>
          <a:lstStyle/>
          <a:p>
            <a:r>
              <a:rPr lang="en-US" dirty="0"/>
              <a:t>Marshall, SPIRE-EIT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8B8E9A-B8EF-2043-1B63-5FED8637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0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accent5"/>
                </a:solidFill>
                <a:latin typeface="Goudy Old Style" charset="0"/>
                <a:ea typeface="ＭＳ Ｐゴシック" charset="0"/>
                <a:cs typeface="ＭＳ Ｐゴシック" charset="0"/>
              </a:rPr>
              <a:t>Philosophy of </a:t>
            </a:r>
            <a:r>
              <a:rPr lang="en-US" dirty="0">
                <a:solidFill>
                  <a:schemeClr val="accent1"/>
                </a:solidFill>
                <a:latin typeface="Goudy Old Style" charset="0"/>
                <a:ea typeface="ＭＳ Ｐゴシック" charset="0"/>
                <a:cs typeface="ＭＳ Ｐゴシック" charset="0"/>
              </a:rPr>
              <a:t>Postmodernism</a:t>
            </a:r>
            <a:r>
              <a:rPr lang="en-US" dirty="0">
                <a:solidFill>
                  <a:schemeClr val="accent5"/>
                </a:solidFill>
                <a:latin typeface="Goudy Old Style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chemeClr val="accent5"/>
                </a:solidFill>
                <a:latin typeface="Goudy Old Style" charset="0"/>
                <a:ea typeface="ＭＳ Ｐゴシック" charset="0"/>
                <a:cs typeface="ＭＳ Ｐゴシック" charset="0"/>
                <a:sym typeface="Monotype Sorts" charset="0"/>
              </a:rPr>
              <a:t></a:t>
            </a:r>
            <a:r>
              <a:rPr lang="en-US" dirty="0">
                <a:solidFill>
                  <a:schemeClr val="accent5"/>
                </a:solidFill>
                <a:latin typeface="Goudy Old Style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Goudy Old Style" charset="0"/>
                <a:ea typeface="ＭＳ Ｐゴシック" charset="0"/>
                <a:cs typeface="ＭＳ Ｐゴシック" charset="0"/>
              </a:rPr>
              <a:t>Constructionist </a:t>
            </a:r>
            <a:r>
              <a:rPr lang="en-US" dirty="0">
                <a:solidFill>
                  <a:schemeClr val="accent5"/>
                </a:solidFill>
                <a:latin typeface="Goudy Old Style" charset="0"/>
                <a:ea typeface="ＭＳ Ｐゴシック" charset="0"/>
                <a:cs typeface="ＭＳ Ｐゴシック" charset="0"/>
              </a:rPr>
              <a:t>Paradigm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1657350" y="1600200"/>
            <a:ext cx="5829300" cy="21717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x-none" sz="2100" dirty="0">
                <a:latin typeface="Goudy Old Style" charset="0"/>
              </a:rPr>
              <a:t>= Naturalistic, Hermeneutic, Interpretive	</a:t>
            </a:r>
          </a:p>
          <a:p>
            <a:pPr>
              <a:lnSpc>
                <a:spcPct val="90000"/>
              </a:lnSpc>
            </a:pPr>
            <a:r>
              <a:rPr lang="en-US" altLang="x-none" sz="2100" dirty="0">
                <a:latin typeface="Goudy Old Style" charset="0"/>
              </a:rPr>
              <a:t>People interact with each other and the world in complicated, context-specific ways to construct knowledge </a:t>
            </a:r>
          </a:p>
          <a:p>
            <a:pPr>
              <a:lnSpc>
                <a:spcPct val="90000"/>
              </a:lnSpc>
            </a:pPr>
            <a:r>
              <a:rPr lang="en-US" altLang="x-none" sz="2100" dirty="0">
                <a:latin typeface="Goudy Old Style" charset="0"/>
              </a:rPr>
              <a:t>Knowledge / reality is social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x-none" dirty="0">
              <a:latin typeface="Goudy Old Style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6B5B5F-6402-F15F-E0BB-B860230F4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3093" y="4648581"/>
            <a:ext cx="4425892" cy="240030"/>
          </a:xfrm>
        </p:spPr>
        <p:txBody>
          <a:bodyPr/>
          <a:lstStyle/>
          <a:p>
            <a:r>
              <a:rPr lang="en-US" dirty="0"/>
              <a:t>Marshall, SPIRE-EIT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BF124A-F127-866C-600F-2F9A1ECCE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24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x-none" sz="3000">
                <a:latin typeface="Goudy Old Style" charset="0"/>
              </a:rPr>
              <a:t>Philosophical frameworks</a:t>
            </a:r>
            <a:endParaRPr lang="en-US" altLang="x-none">
              <a:latin typeface="Goudy Old Style" charset="0"/>
            </a:endParaRPr>
          </a:p>
        </p:txBody>
      </p:sp>
      <p:graphicFrame>
        <p:nvGraphicFramePr>
          <p:cNvPr id="153678" name="Group 78"/>
          <p:cNvGraphicFramePr>
            <a:graphicFrameLocks noGrp="1"/>
          </p:cNvGraphicFramePr>
          <p:nvPr>
            <p:ph type="tbl" idx="1"/>
          </p:nvPr>
        </p:nvGraphicFramePr>
        <p:xfrm>
          <a:off x="1657350" y="971551"/>
          <a:ext cx="5829300" cy="3026569"/>
        </p:xfrm>
        <a:graphic>
          <a:graphicData uri="http://schemas.openxmlformats.org/drawingml/2006/table">
            <a:tbl>
              <a:tblPr/>
              <a:tblGrid>
                <a:gridCol w="291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7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Positivism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7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Postmodernism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Objectivism</a:t>
                      </a:r>
                      <a:endParaRPr kumimoji="0" lang="en-US" altLang="x-none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udy Old Style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Constructionism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Objectivity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Subjectivity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Absolutism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Relativism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Control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Context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2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Quantitative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Qualitative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55" name="Rectangle 4"/>
          <p:cNvSpPr>
            <a:spLocks noChangeArrowheads="1"/>
          </p:cNvSpPr>
          <p:nvPr/>
        </p:nvSpPr>
        <p:spPr bwMode="auto">
          <a:xfrm>
            <a:off x="1107282" y="18514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defTabSz="342900" eaLnBrk="1" hangingPunct="1"/>
            <a:endParaRPr lang="x-none" altLang="x-none" sz="180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A19CAE-320B-B841-9042-C35BAD7F17EC}"/>
              </a:ext>
            </a:extLst>
          </p:cNvPr>
          <p:cNvSpPr txBox="1"/>
          <p:nvPr/>
        </p:nvSpPr>
        <p:spPr>
          <a:xfrm>
            <a:off x="7584142" y="1559034"/>
            <a:ext cx="1443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Vygotsky </a:t>
            </a:r>
          </a:p>
          <a:p>
            <a:r>
              <a:rPr lang="en-US" sz="1400" dirty="0">
                <a:solidFill>
                  <a:srgbClr val="C00000"/>
                </a:solidFill>
              </a:rPr>
              <a:t>&amp;</a:t>
            </a:r>
          </a:p>
          <a:p>
            <a:r>
              <a:rPr lang="en-US" sz="1400" dirty="0">
                <a:solidFill>
                  <a:srgbClr val="C00000"/>
                </a:solidFill>
              </a:rPr>
              <a:t>Situated Action by Lucy </a:t>
            </a:r>
            <a:r>
              <a:rPr lang="en-US" sz="1400" dirty="0" err="1">
                <a:solidFill>
                  <a:srgbClr val="C00000"/>
                </a:solidFill>
              </a:rPr>
              <a:t>Suchman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EA851-49D9-AEAC-5EDD-6B1C7BACE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150" y="4507708"/>
            <a:ext cx="2895600" cy="342900"/>
          </a:xfrm>
        </p:spPr>
        <p:txBody>
          <a:bodyPr/>
          <a:lstStyle/>
          <a:p>
            <a:pPr>
              <a:defRPr/>
            </a:pPr>
            <a:r>
              <a:rPr lang="en-US" dirty="0"/>
              <a:t>Marshall, SPIRE-EIT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0F9BF-49BE-0CE5-A547-A65DBD642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4511279"/>
            <a:ext cx="381000" cy="342900"/>
          </a:xfrm>
        </p:spPr>
        <p:txBody>
          <a:bodyPr/>
          <a:lstStyle/>
          <a:p>
            <a:fld id="{0736CB10-9BD9-9E4B-9375-73749F609C95}" type="slidenum">
              <a:rPr lang="en-US" altLang="x-none" smtClean="0"/>
              <a:pPr/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3962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is this HCI?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29AB7-34E8-CB44-B810-60A96771F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419350"/>
            <a:ext cx="6400800" cy="1314450"/>
          </a:xfrm>
        </p:spPr>
        <p:txBody>
          <a:bodyPr/>
          <a:lstStyle/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We build tools to help people act on the world, which involves making decisions.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  <a:latin typeface="Gill Sans MT"/>
              </a:rPr>
              <a:t>Gilbert, SPIRE-EIT 2023</a:t>
            </a:r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EC1C-3551-8A4B-B865-D6C64E561C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67026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 Steps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  <a:latin typeface="Gill Sans MT"/>
              </a:rPr>
              <a:t>Gilbert, SPIRE-EIT 2023</a:t>
            </a:r>
            <a:endParaRPr lang="en-US" dirty="0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4FF0-6D80-4048-ABE1-84D239F038F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247382" y="1189329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ttp://cdn.abclocal.go.com/content/ktrk/images/cms/536676_630x35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0262" y="1003385"/>
            <a:ext cx="6086240" cy="341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50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 </a:t>
            </a:r>
            <a:r>
              <a:rPr lang="en-US" dirty="0" err="1"/>
              <a:t>Ariely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  <a:latin typeface="Gill Sans MT"/>
              </a:rPr>
              <a:t>Gilbert, SPIRE-EIT 2023</a:t>
            </a:r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EC1C-3551-8A4B-B865-D6C64E561C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750" y="812734"/>
            <a:ext cx="2538350" cy="3384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499" y="1294494"/>
            <a:ext cx="4079040" cy="184059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6463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474413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The Nature of Truth: Epistemology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1936" y="865183"/>
            <a:ext cx="3028950" cy="3394472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725" u="sng" dirty="0">
                <a:solidFill>
                  <a:srgbClr val="800000"/>
                </a:solidFill>
              </a:rPr>
              <a:t>Correspondence</a:t>
            </a:r>
          </a:p>
          <a:p>
            <a:pPr algn="ctr">
              <a:lnSpc>
                <a:spcPct val="80000"/>
              </a:lnSpc>
            </a:pPr>
            <a:endParaRPr lang="en-US" sz="1725" dirty="0"/>
          </a:p>
          <a:p>
            <a:pPr algn="ctr">
              <a:lnSpc>
                <a:spcPct val="80000"/>
              </a:lnSpc>
            </a:pPr>
            <a:r>
              <a:rPr lang="en-US" sz="1725" dirty="0"/>
              <a:t>Accuracy</a:t>
            </a:r>
          </a:p>
          <a:p>
            <a:pPr algn="ctr">
              <a:lnSpc>
                <a:spcPct val="80000"/>
              </a:lnSpc>
            </a:pPr>
            <a:r>
              <a:rPr lang="en-US" sz="1725" dirty="0"/>
              <a:t>Empirical</a:t>
            </a:r>
          </a:p>
          <a:p>
            <a:pPr algn="ctr">
              <a:lnSpc>
                <a:spcPct val="80000"/>
              </a:lnSpc>
            </a:pPr>
            <a:r>
              <a:rPr lang="en-US" sz="1725" dirty="0"/>
              <a:t>Environment focus</a:t>
            </a:r>
          </a:p>
          <a:p>
            <a:pPr algn="ctr">
              <a:lnSpc>
                <a:spcPct val="80000"/>
              </a:lnSpc>
            </a:pPr>
            <a:r>
              <a:rPr lang="en-US" sz="1725" dirty="0"/>
              <a:t>“Does it match the world?”</a:t>
            </a:r>
          </a:p>
          <a:p>
            <a:pPr algn="ctr">
              <a:lnSpc>
                <a:spcPct val="80000"/>
              </a:lnSpc>
            </a:pPr>
            <a:r>
              <a:rPr lang="en-US" sz="1725" dirty="0"/>
              <a:t>Plato, Aristotle</a:t>
            </a:r>
          </a:p>
          <a:p>
            <a:pPr algn="ctr">
              <a:lnSpc>
                <a:spcPct val="80000"/>
              </a:lnSpc>
            </a:pPr>
            <a:r>
              <a:rPr lang="en-US" sz="1725" dirty="0"/>
              <a:t>One Truth</a:t>
            </a:r>
          </a:p>
          <a:p>
            <a:pPr algn="ctr">
              <a:lnSpc>
                <a:spcPct val="80000"/>
              </a:lnSpc>
            </a:pPr>
            <a:endParaRPr lang="en-US" sz="1725" dirty="0"/>
          </a:p>
          <a:p>
            <a:pPr algn="ctr">
              <a:lnSpc>
                <a:spcPct val="80000"/>
              </a:lnSpc>
            </a:pPr>
            <a:r>
              <a:rPr lang="en-US" sz="1725" dirty="0"/>
              <a:t>Reading flight gauges</a:t>
            </a:r>
          </a:p>
          <a:p>
            <a:pPr algn="ctr">
              <a:lnSpc>
                <a:spcPct val="80000"/>
              </a:lnSpc>
            </a:pPr>
            <a:r>
              <a:rPr lang="en-US" sz="1725" dirty="0"/>
              <a:t>Weather prediction</a:t>
            </a:r>
          </a:p>
          <a:p>
            <a:pPr algn="ctr">
              <a:lnSpc>
                <a:spcPct val="80000"/>
              </a:lnSpc>
            </a:pPr>
            <a:r>
              <a:rPr lang="en-US" sz="1725" dirty="0"/>
              <a:t>Childbed fever (after germs)</a:t>
            </a:r>
          </a:p>
          <a:p>
            <a:pPr algn="ctr">
              <a:lnSpc>
                <a:spcPct val="80000"/>
              </a:lnSpc>
            </a:pPr>
            <a:r>
              <a:rPr lang="en-US" sz="1725" dirty="0"/>
              <a:t>Newtonian physics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3886" y="874514"/>
            <a:ext cx="3028950" cy="3394472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725" u="sng" dirty="0">
                <a:solidFill>
                  <a:srgbClr val="800000"/>
                </a:solidFill>
              </a:rPr>
              <a:t>Coherence</a:t>
            </a:r>
          </a:p>
          <a:p>
            <a:pPr algn="ctr">
              <a:lnSpc>
                <a:spcPct val="80000"/>
              </a:lnSpc>
            </a:pPr>
            <a:endParaRPr lang="en-US" sz="1725" dirty="0"/>
          </a:p>
          <a:p>
            <a:pPr algn="ctr">
              <a:lnSpc>
                <a:spcPct val="80000"/>
              </a:lnSpc>
            </a:pPr>
            <a:r>
              <a:rPr lang="en-US" sz="1725" dirty="0"/>
              <a:t>Goodness of Process</a:t>
            </a:r>
          </a:p>
          <a:p>
            <a:pPr algn="ctr">
              <a:lnSpc>
                <a:spcPct val="80000"/>
              </a:lnSpc>
            </a:pPr>
            <a:r>
              <a:rPr lang="en-US" sz="1725" dirty="0"/>
              <a:t>Consistency</a:t>
            </a:r>
          </a:p>
          <a:p>
            <a:pPr algn="ctr">
              <a:lnSpc>
                <a:spcPct val="80000"/>
              </a:lnSpc>
            </a:pPr>
            <a:r>
              <a:rPr lang="en-US" sz="1725" dirty="0"/>
              <a:t>Rationality</a:t>
            </a:r>
          </a:p>
          <a:p>
            <a:pPr algn="ctr">
              <a:lnSpc>
                <a:spcPct val="80000"/>
              </a:lnSpc>
            </a:pPr>
            <a:r>
              <a:rPr lang="en-US" sz="1725" dirty="0"/>
              <a:t>“Does it match our model?”</a:t>
            </a:r>
          </a:p>
          <a:p>
            <a:pPr algn="ctr">
              <a:lnSpc>
                <a:spcPct val="80000"/>
              </a:lnSpc>
            </a:pPr>
            <a:r>
              <a:rPr lang="en-US" sz="1725" dirty="0"/>
              <a:t>Kant</a:t>
            </a:r>
          </a:p>
          <a:p>
            <a:pPr algn="ctr">
              <a:lnSpc>
                <a:spcPct val="80000"/>
              </a:lnSpc>
            </a:pPr>
            <a:r>
              <a:rPr lang="en-US" sz="1725" dirty="0"/>
              <a:t>More than one truth</a:t>
            </a:r>
          </a:p>
          <a:p>
            <a:pPr algn="ctr">
              <a:lnSpc>
                <a:spcPct val="80000"/>
              </a:lnSpc>
            </a:pPr>
            <a:endParaRPr lang="en-US" sz="1725" dirty="0"/>
          </a:p>
          <a:p>
            <a:pPr algn="ctr">
              <a:lnSpc>
                <a:spcPct val="80000"/>
              </a:lnSpc>
            </a:pPr>
            <a:r>
              <a:rPr lang="en-US" sz="1725" dirty="0"/>
              <a:t>Prepping for landing</a:t>
            </a:r>
          </a:p>
          <a:p>
            <a:pPr algn="ctr">
              <a:lnSpc>
                <a:spcPct val="80000"/>
              </a:lnSpc>
            </a:pPr>
            <a:r>
              <a:rPr lang="en-US" sz="1725" dirty="0"/>
              <a:t>Playing chess</a:t>
            </a:r>
          </a:p>
          <a:p>
            <a:pPr algn="ctr">
              <a:lnSpc>
                <a:spcPct val="80000"/>
              </a:lnSpc>
            </a:pPr>
            <a:r>
              <a:rPr lang="en-US" sz="1725" dirty="0"/>
              <a:t>Childbed fever (before germs)</a:t>
            </a:r>
          </a:p>
          <a:p>
            <a:pPr algn="ctr">
              <a:lnSpc>
                <a:spcPct val="80000"/>
              </a:lnSpc>
            </a:pPr>
            <a:r>
              <a:rPr lang="en-US" sz="1725" dirty="0"/>
              <a:t>Quantum physics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  <a:latin typeface="Gill Sans MT"/>
              </a:rPr>
              <a:t>Gilbert, SPIRE-EIT 2023</a:t>
            </a:r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EC1C-3551-8A4B-B865-D6C64E561C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0991" y="4393957"/>
            <a:ext cx="40464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800000"/>
                </a:solidFill>
              </a:rPr>
              <a:t>Relationship to ethics </a:t>
            </a:r>
            <a:r>
              <a:rPr lang="en-US" sz="1350" dirty="0"/>
              <a:t>(</a:t>
            </a:r>
            <a:r>
              <a:rPr lang="en-US" sz="1350" dirty="0">
                <a:hlinkClick r:id="rId2"/>
              </a:rPr>
              <a:t>http://www.justiceharvard.org/</a:t>
            </a:r>
            <a:r>
              <a:rPr lang="en-US" sz="1350" dirty="0"/>
              <a:t>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BA2BC0-A26B-534A-BBB9-FCA580FE6408}"/>
              </a:ext>
            </a:extLst>
          </p:cNvPr>
          <p:cNvSpPr txBox="1"/>
          <p:nvPr/>
        </p:nvSpPr>
        <p:spPr>
          <a:xfrm>
            <a:off x="7398124" y="167224"/>
            <a:ext cx="1435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Hammond, 2007</a:t>
            </a:r>
          </a:p>
          <a:p>
            <a:r>
              <a:rPr lang="en-US" sz="1200" dirty="0" err="1"/>
              <a:t>Katsikopoulos</a:t>
            </a:r>
            <a:r>
              <a:rPr lang="en-US" sz="1200" dirty="0"/>
              <a:t>, 2009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488C8522-9562-C84A-BE07-2A4A31AC1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18055" y="724370"/>
            <a:ext cx="996044" cy="103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arth">
            <a:extLst>
              <a:ext uri="{FF2B5EF4-FFF2-40B4-BE49-F238E27FC236}">
                <a16:creationId xmlns:a16="http://schemas.microsoft.com/office/drawing/2014/main" id="{8774DDE0-BF50-4349-80B6-4137B0357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380" y="730881"/>
            <a:ext cx="959111" cy="88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66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explains how people make decisions?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  <a:latin typeface="Gill Sans MT"/>
              </a:rPr>
              <a:t>Gilbert, SPIRE-EIT 2023</a:t>
            </a:r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EC1C-3551-8A4B-B865-D6C64E561C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74573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Kathleen Mosier – Hybrid Ecology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485900" y="1549201"/>
            <a:ext cx="3028950" cy="304542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800000"/>
                </a:solidFill>
              </a:rPr>
              <a:t>Natural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Probabilistic info</a:t>
            </a:r>
          </a:p>
          <a:p>
            <a:pPr algn="ctr"/>
            <a:r>
              <a:rPr lang="en-US" dirty="0"/>
              <a:t>Ambiguity</a:t>
            </a:r>
          </a:p>
          <a:p>
            <a:pPr algn="ctr"/>
            <a:r>
              <a:rPr lang="en-US" dirty="0"/>
              <a:t>Correspondence</a:t>
            </a:r>
          </a:p>
          <a:p>
            <a:pPr algn="ctr"/>
            <a:r>
              <a:rPr lang="en-US" dirty="0"/>
              <a:t>Intuitive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29150" y="1549201"/>
            <a:ext cx="3028950" cy="304542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800000"/>
                </a:solidFill>
              </a:rPr>
              <a:t>Electronic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Data</a:t>
            </a:r>
          </a:p>
          <a:p>
            <a:pPr algn="ctr"/>
            <a:r>
              <a:rPr lang="en-US" dirty="0"/>
              <a:t>Reliability</a:t>
            </a:r>
          </a:p>
          <a:p>
            <a:pPr algn="ctr"/>
            <a:r>
              <a:rPr lang="en-US" dirty="0"/>
              <a:t>Coherence</a:t>
            </a:r>
          </a:p>
          <a:p>
            <a:pPr algn="ctr"/>
            <a:r>
              <a:rPr lang="en-US" dirty="0"/>
              <a:t>Analytical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  <a:latin typeface="Gill Sans MT"/>
              </a:rPr>
              <a:t>Gilbert, SPIRE-EIT 2023</a:t>
            </a:r>
            <a:endParaRPr lang="en-US" dirty="0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4FF0-6D80-4048-ABE1-84D239F038F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900" y="456112"/>
            <a:ext cx="3283675" cy="33093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0292" y="1048170"/>
            <a:ext cx="3653622" cy="3719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5506" y="1539672"/>
            <a:ext cx="3429000" cy="3603829"/>
          </a:xfrm>
          <a:prstGeom prst="rect">
            <a:avLst/>
          </a:prstGeom>
        </p:spPr>
      </p:pic>
      <p:pic>
        <p:nvPicPr>
          <p:cNvPr id="11" name="Picture 4" descr="Related image">
            <a:extLst>
              <a:ext uri="{FF2B5EF4-FFF2-40B4-BE49-F238E27FC236}">
                <a16:creationId xmlns:a16="http://schemas.microsoft.com/office/drawing/2014/main" id="{BCB92C40-60E3-C24D-B8BE-8FE780F43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90756" y="1313362"/>
            <a:ext cx="996044" cy="103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earth">
            <a:extLst>
              <a:ext uri="{FF2B5EF4-FFF2-40B4-BE49-F238E27FC236}">
                <a16:creationId xmlns:a16="http://schemas.microsoft.com/office/drawing/2014/main" id="{96D05242-9E0A-0840-A7C6-81DC54F30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081" y="1319873"/>
            <a:ext cx="959111" cy="88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71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Decision Making on the Fly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Signs in the Corner Activity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Gilbert, SPIRE-EIT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4FF0-6D80-4048-ABE1-84D239F038F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13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Brunswik’s</a:t>
            </a:r>
            <a:r>
              <a:rPr lang="en-US" dirty="0"/>
              <a:t> Lens Model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  <a:latin typeface="Gill Sans MT"/>
              </a:rPr>
              <a:t>Gilbert, SPIRE-EIT 2023</a:t>
            </a:r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EC1C-3551-8A4B-B865-D6C64E561C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466" y="1185727"/>
            <a:ext cx="1504950" cy="14978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979" y="2956605"/>
            <a:ext cx="1112720" cy="148112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413" y="2956605"/>
            <a:ext cx="1120571" cy="149157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Oval Callout 10"/>
          <p:cNvSpPr/>
          <p:nvPr/>
        </p:nvSpPr>
        <p:spPr>
          <a:xfrm>
            <a:off x="6057900" y="1610317"/>
            <a:ext cx="1600201" cy="1008812"/>
          </a:xfrm>
          <a:prstGeom prst="wedgeEllipseCallout">
            <a:avLst>
              <a:gd name="adj1" fmla="val -24103"/>
              <a:gd name="adj2" fmla="val 69763"/>
            </a:avLst>
          </a:prstGeom>
          <a:solidFill>
            <a:schemeClr val="bg1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It’s two faces.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1485900" y="1567328"/>
            <a:ext cx="1600201" cy="1008812"/>
          </a:xfrm>
          <a:prstGeom prst="wedgeEllipseCallout">
            <a:avLst>
              <a:gd name="adj1" fmla="val 11870"/>
              <a:gd name="adj2" fmla="val 74951"/>
            </a:avLst>
          </a:prstGeom>
          <a:solidFill>
            <a:schemeClr val="bg1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It’s a vase.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96761" y="3728516"/>
            <a:ext cx="148620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i="1" dirty="0">
                <a:solidFill>
                  <a:srgbClr val="800000"/>
                </a:solidFill>
              </a:rPr>
              <a:t>the individual matters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77765" y="67479"/>
            <a:ext cx="12265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Correspondence</a:t>
            </a:r>
          </a:p>
        </p:txBody>
      </p:sp>
      <p:pic>
        <p:nvPicPr>
          <p:cNvPr id="15" name="Picture 6" descr="Image result for earth">
            <a:extLst>
              <a:ext uri="{FF2B5EF4-FFF2-40B4-BE49-F238E27FC236}">
                <a16:creationId xmlns:a16="http://schemas.microsoft.com/office/drawing/2014/main" id="{F54BC833-A276-C64D-9B33-27BA5DBEB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3643" y="102536"/>
            <a:ext cx="247944" cy="2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62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Brunswik’s</a:t>
            </a:r>
            <a:r>
              <a:rPr lang="en-US" dirty="0"/>
              <a:t> Lens 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  <a:latin typeface="Gill Sans MT"/>
              </a:rPr>
              <a:t>Gilbert, SPIRE-EIT 2023</a:t>
            </a:r>
            <a:endParaRPr lang="en-US" dirty="0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4FF0-6D80-4048-ABE1-84D239F038F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286" y="939192"/>
            <a:ext cx="4376642" cy="382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77765" y="67479"/>
            <a:ext cx="12265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Correspondence</a:t>
            </a:r>
          </a:p>
        </p:txBody>
      </p:sp>
      <p:pic>
        <p:nvPicPr>
          <p:cNvPr id="8" name="Picture 6" descr="Image result for earth">
            <a:extLst>
              <a:ext uri="{FF2B5EF4-FFF2-40B4-BE49-F238E27FC236}">
                <a16:creationId xmlns:a16="http://schemas.microsoft.com/office/drawing/2014/main" id="{D9E8260F-B8A6-6546-85D2-9F7EF574B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3643" y="102536"/>
            <a:ext cx="247944" cy="2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66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  <a:latin typeface="Gill Sans MT"/>
              </a:rPr>
              <a:t>Gilbert, SPIRE-EIT 2023</a:t>
            </a:r>
            <a:endParaRPr lang="en-US" dirty="0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4FF0-6D80-4048-ABE1-84D239F038F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865" y="205979"/>
            <a:ext cx="6167542" cy="37100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28363" y="1602685"/>
            <a:ext cx="1268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800000"/>
                </a:solidFill>
              </a:rPr>
              <a:t>user </a:t>
            </a:r>
          </a:p>
          <a:p>
            <a:pPr algn="ctr"/>
            <a:r>
              <a:rPr lang="en-US" sz="2400" dirty="0">
                <a:solidFill>
                  <a:srgbClr val="800000"/>
                </a:solidFill>
              </a:rPr>
              <a:t>interface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3719" y="4217678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800000"/>
                </a:solidFill>
              </a:rPr>
              <a:t>Alex </a:t>
            </a:r>
            <a:r>
              <a:rPr lang="en-US" dirty="0" err="1">
                <a:solidFill>
                  <a:srgbClr val="800000"/>
                </a:solidFill>
              </a:rPr>
              <a:t>Kirlik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7765" y="67479"/>
            <a:ext cx="12265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Correspondence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36723" y="3965300"/>
            <a:ext cx="3249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Are operator’s judgments correlated with actual states? </a:t>
            </a:r>
          </a:p>
        </p:txBody>
      </p:sp>
      <p:pic>
        <p:nvPicPr>
          <p:cNvPr id="11" name="Picture 6" descr="Image result for earth">
            <a:extLst>
              <a:ext uri="{FF2B5EF4-FFF2-40B4-BE49-F238E27FC236}">
                <a16:creationId xmlns:a16="http://schemas.microsoft.com/office/drawing/2014/main" id="{90BE7A63-6D98-564F-A536-EFF136AAE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3643" y="102536"/>
            <a:ext cx="247944" cy="2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51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Detection Theory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  <a:latin typeface="Gill Sans MT"/>
              </a:rPr>
              <a:t>Gilbert, SPIRE-EIT 2023</a:t>
            </a:r>
            <a:endParaRPr lang="en-US" dirty="0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4FF0-6D80-4048-ABE1-84D239F038F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42" y="967241"/>
            <a:ext cx="3434794" cy="3539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43" y="55938"/>
            <a:ext cx="12265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Correspondence</a:t>
            </a:r>
          </a:p>
        </p:txBody>
      </p:sp>
      <p:pic>
        <p:nvPicPr>
          <p:cNvPr id="8" name="Picture 6" descr="Image result for earth">
            <a:extLst>
              <a:ext uri="{FF2B5EF4-FFF2-40B4-BE49-F238E27FC236}">
                <a16:creationId xmlns:a16="http://schemas.microsoft.com/office/drawing/2014/main" id="{95D4667D-33A8-FC4C-A9CA-AD3C2030F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9421" y="90995"/>
            <a:ext cx="247944" cy="2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4C761E-2440-0C4C-8BF5-14B9E635B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292" y="0"/>
            <a:ext cx="2794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5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Naturalistic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Poorly structured problems</a:t>
            </a:r>
          </a:p>
          <a:p>
            <a:endParaRPr lang="en-US" dirty="0"/>
          </a:p>
          <a:p>
            <a:r>
              <a:rPr lang="en-US" dirty="0"/>
              <a:t>Expertise: </a:t>
            </a:r>
          </a:p>
          <a:p>
            <a:r>
              <a:rPr lang="en-US" dirty="0"/>
              <a:t>	knowledge</a:t>
            </a:r>
          </a:p>
          <a:p>
            <a:r>
              <a:rPr lang="en-US" dirty="0"/>
              <a:t>	cue processing differs for novices &amp; experts</a:t>
            </a:r>
          </a:p>
          <a:p>
            <a:r>
              <a:rPr lang="en-US" dirty="0"/>
              <a:t>	experience</a:t>
            </a:r>
          </a:p>
          <a:p>
            <a:endParaRPr lang="en-US" dirty="0"/>
          </a:p>
          <a:p>
            <a:r>
              <a:rPr lang="en-US" dirty="0"/>
              <a:t>All about judgment of the situation.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  <a:latin typeface="Gill Sans MT"/>
              </a:rPr>
              <a:t>Gilbert, SPIRE-EIT 2023</a:t>
            </a:r>
            <a:endParaRPr lang="en-US" dirty="0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4FF0-6D80-4048-ABE1-84D239F038F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9429" y="364121"/>
            <a:ext cx="9365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800000"/>
                </a:solidFill>
              </a:rPr>
              <a:t>Gary Klein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7765" y="67479"/>
            <a:ext cx="12265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Correspondence</a:t>
            </a:r>
          </a:p>
        </p:txBody>
      </p:sp>
      <p:pic>
        <p:nvPicPr>
          <p:cNvPr id="8" name="Picture 6" descr="Image result for earth">
            <a:extLst>
              <a:ext uri="{FF2B5EF4-FFF2-40B4-BE49-F238E27FC236}">
                <a16:creationId xmlns:a16="http://schemas.microsoft.com/office/drawing/2014/main" id="{1F24892F-3516-5F44-8A54-30D74F97F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3643" y="102536"/>
            <a:ext cx="247944" cy="2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694" y="111770"/>
            <a:ext cx="4217267" cy="4795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29" y="720329"/>
            <a:ext cx="8229600" cy="857250"/>
          </a:xfrm>
        </p:spPr>
        <p:txBody>
          <a:bodyPr/>
          <a:lstStyle/>
          <a:p>
            <a:r>
              <a:rPr lang="en-US" dirty="0"/>
              <a:t>NDM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  <a:latin typeface="Gill Sans MT"/>
              </a:rPr>
              <a:t>Gilbert, SPIRE-EIT 2023</a:t>
            </a:r>
            <a:endParaRPr lang="en-US" dirty="0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4FF0-6D80-4048-ABE1-84D239F038F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5901" y="3203110"/>
            <a:ext cx="180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Hybrid environment can mess with this.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9516"/>
            <a:ext cx="12265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Correspondence</a:t>
            </a:r>
          </a:p>
        </p:txBody>
      </p:sp>
      <p:pic>
        <p:nvPicPr>
          <p:cNvPr id="9" name="Picture 6" descr="Image result for earth">
            <a:extLst>
              <a:ext uri="{FF2B5EF4-FFF2-40B4-BE49-F238E27FC236}">
                <a16:creationId xmlns:a16="http://schemas.microsoft.com/office/drawing/2014/main" id="{16B51080-277E-E341-A8B2-366B7F98B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5404" y="53927"/>
            <a:ext cx="247944" cy="2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80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Heuristics &amp; Biases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Attempts to model human judgment, even though it violates Bayesian thinking.</a:t>
            </a:r>
          </a:p>
          <a:p>
            <a:endParaRPr lang="en-US" dirty="0"/>
          </a:p>
          <a:p>
            <a:r>
              <a:rPr lang="en-US" dirty="0"/>
              <a:t>Availability – What can I remember?</a:t>
            </a:r>
          </a:p>
          <a:p>
            <a:r>
              <a:rPr lang="en-US" dirty="0"/>
              <a:t>Representativeness – How typical is it?</a:t>
            </a:r>
          </a:p>
          <a:p>
            <a:r>
              <a:rPr lang="en-US" dirty="0"/>
              <a:t>Framing – What’s the story?</a:t>
            </a:r>
          </a:p>
          <a:p>
            <a:endParaRPr lang="en-US" dirty="0"/>
          </a:p>
          <a:p>
            <a:r>
              <a:rPr lang="en-US" dirty="0"/>
              <a:t>Automation as a heuristic </a:t>
            </a:r>
            <a:br>
              <a:rPr lang="en-US" dirty="0"/>
            </a:br>
            <a:r>
              <a:rPr lang="en-US" dirty="0"/>
              <a:t>	(can violate coherence)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  <a:latin typeface="Gill Sans MT"/>
              </a:rPr>
              <a:t>Gilbert, SPIRE-EIT 2023</a:t>
            </a:r>
            <a:endParaRPr lang="en-US" dirty="0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4FF0-6D80-4048-ABE1-84D239F038F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2249" y="102393"/>
            <a:ext cx="8674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Coherence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0427" y="437395"/>
            <a:ext cx="248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800000"/>
                </a:solidFill>
              </a:rPr>
              <a:t>Kahneman</a:t>
            </a:r>
            <a:r>
              <a:rPr lang="en-US" sz="2100" dirty="0">
                <a:solidFill>
                  <a:srgbClr val="800000"/>
                </a:solidFill>
              </a:rPr>
              <a:t> &amp; </a:t>
            </a:r>
            <a:r>
              <a:rPr lang="en-US" sz="2100" dirty="0" err="1">
                <a:solidFill>
                  <a:srgbClr val="800000"/>
                </a:solidFill>
              </a:rPr>
              <a:t>Tversky</a:t>
            </a:r>
            <a:endParaRPr lang="en-US" sz="2100" dirty="0">
              <a:solidFill>
                <a:srgbClr val="8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9862">
            <a:off x="5934407" y="2345550"/>
            <a:ext cx="1893168" cy="2859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Related image">
            <a:extLst>
              <a:ext uri="{FF2B5EF4-FFF2-40B4-BE49-F238E27FC236}">
                <a16:creationId xmlns:a16="http://schemas.microsoft.com/office/drawing/2014/main" id="{339773FB-00EC-9542-BC4E-B126E12E7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13555" y="67479"/>
            <a:ext cx="377693" cy="39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4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926"/>
              </a:spcBef>
            </a:pPr>
            <a:r>
              <a:rPr lang="en-US" dirty="0">
                <a:solidFill>
                  <a:srgbClr val="800000"/>
                </a:solidFill>
              </a:rPr>
              <a:t>Recognition</a:t>
            </a:r>
            <a:r>
              <a:rPr lang="en-US" dirty="0"/>
              <a:t> – If you recognize it, it’s better/bigger/more known.</a:t>
            </a:r>
          </a:p>
          <a:p>
            <a:pPr>
              <a:spcBef>
                <a:spcPts val="1926"/>
              </a:spcBef>
            </a:pPr>
            <a:r>
              <a:rPr lang="en-US" dirty="0">
                <a:solidFill>
                  <a:srgbClr val="800000"/>
                </a:solidFill>
              </a:rPr>
              <a:t>Do what everyone else does </a:t>
            </a:r>
          </a:p>
          <a:p>
            <a:pPr>
              <a:spcBef>
                <a:spcPts val="1926"/>
              </a:spcBef>
            </a:pPr>
            <a:r>
              <a:rPr lang="en-US" dirty="0">
                <a:solidFill>
                  <a:srgbClr val="800000"/>
                </a:solidFill>
              </a:rPr>
              <a:t>Default </a:t>
            </a:r>
            <a:r>
              <a:rPr lang="en-US" dirty="0"/>
              <a:t>– Don’t change a default</a:t>
            </a:r>
          </a:p>
          <a:p>
            <a:pPr>
              <a:spcBef>
                <a:spcPts val="1926"/>
              </a:spcBef>
            </a:pPr>
            <a:r>
              <a:rPr lang="en-US" dirty="0">
                <a:solidFill>
                  <a:srgbClr val="800000"/>
                </a:solidFill>
              </a:rPr>
              <a:t>Take-the-best </a:t>
            </a:r>
            <a:r>
              <a:rPr lang="en-US" dirty="0"/>
              <a:t>&amp; </a:t>
            </a:r>
            <a:r>
              <a:rPr lang="en-US" dirty="0">
                <a:solidFill>
                  <a:srgbClr val="800000"/>
                </a:solidFill>
              </a:rPr>
              <a:t>Tallying </a:t>
            </a:r>
            <a:r>
              <a:rPr lang="en-US" dirty="0"/>
              <a:t>– validity of cues</a:t>
            </a:r>
          </a:p>
          <a:p>
            <a:pPr>
              <a:spcBef>
                <a:spcPts val="1926"/>
              </a:spcBef>
            </a:pPr>
            <a:r>
              <a:rPr lang="en-US" dirty="0">
                <a:solidFill>
                  <a:srgbClr val="800000"/>
                </a:solidFill>
              </a:rPr>
              <a:t>Fast &amp; Frugal Trees</a:t>
            </a:r>
            <a:r>
              <a:rPr lang="en-US" dirty="0">
                <a:solidFill>
                  <a:srgbClr val="000000"/>
                </a:solidFill>
              </a:rPr>
              <a:t> – Q&amp;A, one outcome per Q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  <a:latin typeface="Gill Sans MT"/>
              </a:rPr>
              <a:t>Gilbert, SPIRE-EIT 2023</a:t>
            </a:r>
            <a:endParaRPr lang="en-US" dirty="0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4FF0-6D80-4048-ABE1-84D239F038F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37801" y="113547"/>
            <a:ext cx="8674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Coherence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74202" y="1911948"/>
            <a:ext cx="2024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When do these work well vs. badly? </a:t>
            </a:r>
          </a:p>
        </p:txBody>
      </p:sp>
      <p:pic>
        <p:nvPicPr>
          <p:cNvPr id="9" name="Picture 4" descr="Related image">
            <a:extLst>
              <a:ext uri="{FF2B5EF4-FFF2-40B4-BE49-F238E27FC236}">
                <a16:creationId xmlns:a16="http://schemas.microsoft.com/office/drawing/2014/main" id="{CB893460-D717-F046-BBF6-8131DB44C6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13555" y="67479"/>
            <a:ext cx="377693" cy="39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21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2124C5-D40E-6E49-A74D-BED0CEB64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9694" y="1597819"/>
            <a:ext cx="5078506" cy="1102519"/>
          </a:xfrm>
        </p:spPr>
        <p:txBody>
          <a:bodyPr/>
          <a:lstStyle/>
          <a:p>
            <a:r>
              <a:rPr lang="en-US" dirty="0"/>
              <a:t>Dr. Ray Gilbert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CCAC4D7-EFCA-BF45-8495-23CE57A25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8306" y="2914650"/>
            <a:ext cx="4294094" cy="1314450"/>
          </a:xfrm>
        </p:spPr>
        <p:txBody>
          <a:bodyPr/>
          <a:lstStyle/>
          <a:p>
            <a:pPr marL="115888" indent="-107950" algn="l"/>
            <a:r>
              <a:rPr lang="en-US" dirty="0">
                <a:solidFill>
                  <a:schemeClr val="tx1"/>
                </a:solidFill>
              </a:rPr>
              <a:t>“People do things that make sense to them at the time.”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9AA87-6754-0B40-8A82-A84E861C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Gilbert, SPIRE-EIT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9C690-2550-044C-BC27-38B8CBCB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4FF0-6D80-4048-ABE1-84D239F038FD}" type="slidenum">
              <a:rPr lang="en-US" smtClean="0"/>
              <a:t>3</a:t>
            </a:fld>
            <a:endParaRPr lang="en-US" dirty="0"/>
          </a:p>
        </p:txBody>
      </p:sp>
      <p:pic>
        <p:nvPicPr>
          <p:cNvPr id="11266" name="Picture 2" descr="Ray Westerfield Gilbert">
            <a:extLst>
              <a:ext uri="{FF2B5EF4-FFF2-40B4-BE49-F238E27FC236}">
                <a16:creationId xmlns:a16="http://schemas.microsoft.com/office/drawing/2014/main" id="{4E386EB8-A2D3-7642-A6DE-D8810824A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5502"/>
            <a:ext cx="3006148" cy="389030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58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  <a:latin typeface="Gill Sans MT"/>
              </a:rPr>
              <a:t>Gilbert, SPIRE-EIT 2023</a:t>
            </a:r>
            <a:endParaRPr lang="en-US" dirty="0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4FF0-6D80-4048-ABE1-84D239F038F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pic>
        <p:nvPicPr>
          <p:cNvPr id="1026" name="Picture 2" descr="ttp://ritholtz.com/wp-content/uploads/2016/09/1-71TzKnr7bzXU_l_pU6DCNA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6635" y="0"/>
            <a:ext cx="6470730" cy="517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2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Gilbert, SPIRE-EIT 2023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EC1C-3551-8A4B-B865-D6C64E561CF5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533" y="118702"/>
            <a:ext cx="6768935" cy="424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39AF27-07C1-A343-AD8A-87421654F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C10767-9EE3-084E-ABB5-D409F2DCA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making is hard to predict. </a:t>
            </a:r>
          </a:p>
          <a:p>
            <a:endParaRPr lang="en-US" dirty="0"/>
          </a:p>
          <a:p>
            <a:r>
              <a:rPr lang="en-US" dirty="0"/>
              <a:t>It probably requires both mental models and data from the world. </a:t>
            </a:r>
          </a:p>
          <a:p>
            <a:endParaRPr lang="en-US" dirty="0"/>
          </a:p>
          <a:p>
            <a:r>
              <a:rPr lang="en-US" dirty="0"/>
              <a:t>We haven’t solved it yet.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22C774-6F5A-AD49-96A6-D164E0F0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Gilbert, SPIRE-EIT 2023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2A2269-EEE5-5F41-A6C5-A3E04C3B5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EC1C-3551-8A4B-B865-D6C64E561CF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7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The Nature of Truth: Epistemology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  <a:latin typeface="Gill Sans MT"/>
              </a:rPr>
              <a:t>Gilbert, SPIRE-EIT 2023</a:t>
            </a:r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EC1C-3551-8A4B-B865-D6C64E561C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ill Sans MT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/>
            </a:endParaRPr>
          </a:p>
        </p:txBody>
      </p:sp>
      <p:pic>
        <p:nvPicPr>
          <p:cNvPr id="1034" name="Picture 10" descr="Image result for beehive box bees">
            <a:extLst>
              <a:ext uri="{FF2B5EF4-FFF2-40B4-BE49-F238E27FC236}">
                <a16:creationId xmlns:a16="http://schemas.microsoft.com/office/drawing/2014/main" id="{3021E2D6-B294-954F-AA85-B32AC106A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38" y="1237129"/>
            <a:ext cx="4003862" cy="266924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0C9D977-FA51-E14F-9021-CF55B9BFE022}"/>
              </a:ext>
            </a:extLst>
          </p:cNvPr>
          <p:cNvGrpSpPr/>
          <p:nvPr/>
        </p:nvGrpSpPr>
        <p:grpSpPr>
          <a:xfrm>
            <a:off x="6282858" y="1237128"/>
            <a:ext cx="2001932" cy="3040065"/>
            <a:chOff x="6282858" y="1237128"/>
            <a:chExt cx="2001932" cy="3040065"/>
          </a:xfrm>
        </p:grpSpPr>
        <p:pic>
          <p:nvPicPr>
            <p:cNvPr id="1036" name="Picture 12" descr="Image result for beehive bearding">
              <a:extLst>
                <a:ext uri="{FF2B5EF4-FFF2-40B4-BE49-F238E27FC236}">
                  <a16:creationId xmlns:a16="http://schemas.microsoft.com/office/drawing/2014/main" id="{37F813A4-45EA-8341-BEF9-0A3F768B6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2858" y="1237128"/>
              <a:ext cx="2001932" cy="2669242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097F41-19F7-9A4D-8CDE-F3B3DF11832B}"/>
                </a:ext>
              </a:extLst>
            </p:cNvPr>
            <p:cNvSpPr txBox="1"/>
            <p:nvPr/>
          </p:nvSpPr>
          <p:spPr>
            <a:xfrm>
              <a:off x="6624917" y="3907861"/>
              <a:ext cx="1187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“Bearding”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86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>
                <a:latin typeface="Goudy Old Style" charset="0"/>
              </a:rPr>
              <a:t>Philosophical Frameworks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100" dirty="0">
                <a:latin typeface="Goudy Old Style" charset="0"/>
                <a:ea typeface="ＭＳ Ｐゴシック" charset="0"/>
                <a:cs typeface="ＭＳ Ｐゴシック" charset="0"/>
              </a:rPr>
              <a:t>Paradigms/Epistemologies, Theoretical Perspectives, and Methodology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0A8E75-140C-474B-8792-3E9B16FBAD56}"/>
              </a:ext>
            </a:extLst>
          </p:cNvPr>
          <p:cNvSpPr txBox="1"/>
          <p:nvPr/>
        </p:nvSpPr>
        <p:spPr>
          <a:xfrm>
            <a:off x="5540187" y="4356847"/>
            <a:ext cx="288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oudy Old Style" panose="02020502050305020303" pitchFamily="18" charset="77"/>
              </a:rPr>
              <a:t>Slides by Dr. Joanne Marshall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B6137A-948F-5BED-3BF7-18DCD5F49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914" y="4663440"/>
            <a:ext cx="4425892" cy="240030"/>
          </a:xfrm>
        </p:spPr>
        <p:txBody>
          <a:bodyPr/>
          <a:lstStyle/>
          <a:p>
            <a:r>
              <a:rPr lang="en-US" dirty="0"/>
              <a:t>Marshall, SPIRE-EIT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8682E-170F-9FFD-925C-84007AB8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0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en-US" altLang="x-none">
                <a:latin typeface="Goudy Old Style" charset="0"/>
              </a:rPr>
              <a:t>Research Framework</a:t>
            </a:r>
            <a:br>
              <a:rPr lang="en-US" altLang="x-none">
                <a:latin typeface="Goudy Old Style" charset="0"/>
              </a:rPr>
            </a:br>
            <a:r>
              <a:rPr lang="en-US" altLang="x-none" sz="1500" i="1">
                <a:solidFill>
                  <a:schemeClr val="accent2"/>
                </a:solidFill>
                <a:latin typeface="Goudy Old Style" charset="0"/>
              </a:rPr>
              <a:t>Derived from Crotty, 1998</a:t>
            </a:r>
            <a:endParaRPr lang="en-US" altLang="x-none">
              <a:latin typeface="Goudy Old Style" charset="0"/>
            </a:endParaRPr>
          </a:p>
        </p:txBody>
      </p:sp>
      <p:graphicFrame>
        <p:nvGraphicFramePr>
          <p:cNvPr id="9220" name="Object 2"/>
          <p:cNvGraphicFramePr>
            <a:graphicFrameLocks noChangeAspect="1"/>
          </p:cNvGraphicFramePr>
          <p:nvPr/>
        </p:nvGraphicFramePr>
        <p:xfrm>
          <a:off x="2931320" y="914400"/>
          <a:ext cx="3013472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Organization Chart" r:id="rId3" imgW="4521200" imgH="5486400" progId="MSOrgChart.2">
                  <p:embed followColorScheme="full"/>
                </p:oleObj>
              </mc:Choice>
              <mc:Fallback>
                <p:oleObj name="Microsoft Organization Chart" r:id="rId3" imgW="4521200" imgH="5486400" progId="MSOrgChart.2">
                  <p:embed followColorScheme="full"/>
                  <p:pic>
                    <p:nvPicPr>
                      <p:cNvPr id="92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1320" y="914400"/>
                        <a:ext cx="3013472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1B0881-6EB7-27FC-1B63-DAFDA435F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4572000"/>
            <a:ext cx="2895600" cy="342900"/>
          </a:xfrm>
        </p:spPr>
        <p:txBody>
          <a:bodyPr/>
          <a:lstStyle/>
          <a:p>
            <a:pPr>
              <a:defRPr/>
            </a:pPr>
            <a:r>
              <a:rPr lang="en-US" dirty="0"/>
              <a:t>Marshall, SPIRE-EIT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D61712-B8C0-8165-2F69-88D3E4C7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4511279"/>
            <a:ext cx="381000" cy="342900"/>
          </a:xfrm>
        </p:spPr>
        <p:txBody>
          <a:bodyPr/>
          <a:lstStyle/>
          <a:p>
            <a:fld id="{5DB9A8E0-4258-3845-919A-9485128C86AB}" type="slidenum">
              <a:rPr lang="en-US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9605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latin typeface="Goudy Old Style" charset="0"/>
              </a:rPr>
              <a:t>Philosophy first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8843" y="1727225"/>
            <a:ext cx="4658612" cy="3100095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56E157-CA28-C93B-E3CE-F3A1517E9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586" y="4656909"/>
            <a:ext cx="4425892" cy="240030"/>
          </a:xfrm>
        </p:spPr>
        <p:txBody>
          <a:bodyPr/>
          <a:lstStyle/>
          <a:p>
            <a:r>
              <a:rPr lang="en-US" dirty="0"/>
              <a:t>Marshall, SPIRE-EIT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67CB2-F0EC-9891-44DD-0A35748BA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>
                <a:latin typeface="Goudy Old Style" charset="0"/>
              </a:rPr>
              <a:t>Philosophy informs paradigms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04FF63-51E4-A2AE-DB5E-39E6E793B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064" y="4663440"/>
            <a:ext cx="4425892" cy="240030"/>
          </a:xfrm>
        </p:spPr>
        <p:txBody>
          <a:bodyPr/>
          <a:lstStyle/>
          <a:p>
            <a:r>
              <a:rPr lang="en-US" dirty="0"/>
              <a:t>Marshall, SPIRE-EIT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4BB98-6139-36DD-43E9-E4613FDB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4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6655" y="400051"/>
            <a:ext cx="6122194" cy="532210"/>
          </a:xfrm>
        </p:spPr>
        <p:txBody>
          <a:bodyPr>
            <a:normAutofit fontScale="90000"/>
          </a:bodyPr>
          <a:lstStyle/>
          <a:p>
            <a:r>
              <a:rPr lang="en-US" altLang="x-none" sz="3000">
                <a:latin typeface="Goudy Old Style" charset="0"/>
              </a:rPr>
              <a:t>Philosophical frameworks</a:t>
            </a:r>
            <a:endParaRPr lang="en-US" altLang="x-none">
              <a:latin typeface="Goudy Old Style" charset="0"/>
            </a:endParaRP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549730" y="1451759"/>
            <a:ext cx="6466114" cy="306383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ja-JP" altLang="en-US" sz="2700" dirty="0">
                <a:latin typeface="Goudy Old Style" charset="0"/>
              </a:rPr>
              <a:t>“</a:t>
            </a:r>
            <a:r>
              <a:rPr lang="en-US" altLang="ja-JP" sz="2700" dirty="0">
                <a:solidFill>
                  <a:schemeClr val="accent1"/>
                </a:solidFill>
                <a:latin typeface="Goudy Old Style" charset="0"/>
              </a:rPr>
              <a:t>Paradigms</a:t>
            </a:r>
            <a:r>
              <a:rPr lang="en-US" altLang="ja-JP" sz="2700" dirty="0">
                <a:latin typeface="Goudy Old Style" charset="0"/>
              </a:rPr>
              <a:t> shape research at its most basic level; worldviews frame the type of questions asked and what the answers might look like.</a:t>
            </a:r>
            <a:r>
              <a:rPr lang="ja-JP" altLang="en-US" sz="2700" dirty="0">
                <a:latin typeface="Goudy Old Style" charset="0"/>
              </a:rPr>
              <a:t>”</a:t>
            </a:r>
            <a:endParaRPr lang="en-US" altLang="ja-JP" sz="2700" dirty="0">
              <a:latin typeface="Goudy Old Style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altLang="x-none" sz="2700" dirty="0">
                <a:latin typeface="Goudy Old Style" charset="0"/>
              </a:rPr>
              <a:t>  --</a:t>
            </a:r>
            <a:r>
              <a:rPr lang="en-US" altLang="x-none" sz="2700" dirty="0" err="1">
                <a:latin typeface="Goudy Old Style" charset="0"/>
              </a:rPr>
              <a:t>Brodio</a:t>
            </a:r>
            <a:r>
              <a:rPr lang="en-US" altLang="x-none" sz="2700" dirty="0">
                <a:latin typeface="Goudy Old Style" charset="0"/>
              </a:rPr>
              <a:t> &amp; Manning (2002), p. 435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1107282" y="18514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defTabSz="342900" eaLnBrk="1" hangingPunct="1"/>
            <a:endParaRPr lang="x-none" altLang="x-none" sz="1800">
              <a:solidFill>
                <a:srgbClr val="00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A6C56A-ECD7-1224-161B-412FFE099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918" y="4663440"/>
            <a:ext cx="4425892" cy="240030"/>
          </a:xfrm>
        </p:spPr>
        <p:txBody>
          <a:bodyPr/>
          <a:lstStyle/>
          <a:p>
            <a:r>
              <a:rPr lang="en-US" dirty="0"/>
              <a:t>Marshall, SPIRE-EIT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383FFB-90E5-A653-07A2-928012C8F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7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IE681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32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E09A1A04685F488E46FB8BB66D7460" ma:contentTypeVersion="11" ma:contentTypeDescription="Create a new document." ma:contentTypeScope="" ma:versionID="dfaf850b8a82ff464caa3d75599669d3">
  <xsd:schema xmlns:xsd="http://www.w3.org/2001/XMLSchema" xmlns:xs="http://www.w3.org/2001/XMLSchema" xmlns:p="http://schemas.microsoft.com/office/2006/metadata/properties" xmlns:ns2="b05535cf-ad12-48fb-af78-a90cc5bc7900" targetNamespace="http://schemas.microsoft.com/office/2006/metadata/properties" ma:root="true" ma:fieldsID="7d3166a13cd63dd54c4617374de1ebb2" ns2:_="">
    <xsd:import namespace="b05535cf-ad12-48fb-af78-a90cc5bc79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535cf-ad12-48fb-af78-a90cc5bc79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de203d1-7cfb-462f-9308-eb621c314a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00CEDD-7EB4-4C19-A513-C613DD7190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8E4DD0-D70C-4602-90CF-FFE5F09EC3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535cf-ad12-48fb-af78-a90cc5bc79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IE681.potx</Template>
  <TotalTime>6538</TotalTime>
  <Words>813</Words>
  <Application>Microsoft Macintosh PowerPoint</Application>
  <PresentationFormat>On-screen Show (16:9)</PresentationFormat>
  <Paragraphs>231</Paragraphs>
  <Slides>32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Gill Sans MT</vt:lpstr>
      <vt:lpstr>Goudy Old Style</vt:lpstr>
      <vt:lpstr>Times-Roman</vt:lpstr>
      <vt:lpstr>Verdana</vt:lpstr>
      <vt:lpstr>IE681</vt:lpstr>
      <vt:lpstr>Parcel</vt:lpstr>
      <vt:lpstr>Microsoft Organization Chart</vt:lpstr>
      <vt:lpstr>Decision Making</vt:lpstr>
      <vt:lpstr>What explains how people make decisions? </vt:lpstr>
      <vt:lpstr>Dr. Ray Gilbert</vt:lpstr>
      <vt:lpstr>The Nature of Truth: Epistemology</vt:lpstr>
      <vt:lpstr>Philosophical Frameworks</vt:lpstr>
      <vt:lpstr>Research Framework Derived from Crotty, 1998</vt:lpstr>
      <vt:lpstr>Philosophy first</vt:lpstr>
      <vt:lpstr>Philosophy informs paradigms</vt:lpstr>
      <vt:lpstr>Philosophical frameworks</vt:lpstr>
      <vt:lpstr>Philosophical frameworks</vt:lpstr>
      <vt:lpstr>Positivism</vt:lpstr>
      <vt:lpstr>Postmodernism</vt:lpstr>
      <vt:lpstr>Philosophy of Positivism  Objectivist Paradigm</vt:lpstr>
      <vt:lpstr>Philosophy of Postmodernism  Constructionist Paradigm</vt:lpstr>
      <vt:lpstr>Philosophical frameworks</vt:lpstr>
      <vt:lpstr>Why is this HCI? </vt:lpstr>
      <vt:lpstr>Decision Making Steps</vt:lpstr>
      <vt:lpstr>Dan Ariely</vt:lpstr>
      <vt:lpstr>The Nature of Truth: Epistemology</vt:lpstr>
      <vt:lpstr>Kathleen Mosier – Hybrid Ecology</vt:lpstr>
      <vt:lpstr>Decision Making on the Fly</vt:lpstr>
      <vt:lpstr>Brunswik’s Lens Model</vt:lpstr>
      <vt:lpstr>Brunswik’s Lens Model</vt:lpstr>
      <vt:lpstr>PowerPoint Presentation</vt:lpstr>
      <vt:lpstr>Signal Detection Theory</vt:lpstr>
      <vt:lpstr>Naturalistic Decision Making</vt:lpstr>
      <vt:lpstr>NDM</vt:lpstr>
      <vt:lpstr>Heuristics &amp; Biases</vt:lpstr>
      <vt:lpstr>More Heuristics</vt:lpstr>
      <vt:lpstr>PowerPoint Presentation</vt:lpstr>
      <vt:lpstr>PowerPoint Presentation</vt:lpstr>
      <vt:lpstr>Summary</vt:lpstr>
    </vt:vector>
  </TitlesOfParts>
  <Company>Iowa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Gilbert</dc:creator>
  <cp:lastModifiedBy>Renner, Alex R [M E]</cp:lastModifiedBy>
  <cp:revision>362</cp:revision>
  <cp:lastPrinted>2015-09-18T19:15:51Z</cp:lastPrinted>
  <dcterms:created xsi:type="dcterms:W3CDTF">2013-08-27T11:34:50Z</dcterms:created>
  <dcterms:modified xsi:type="dcterms:W3CDTF">2023-07-18T13:45:41Z</dcterms:modified>
</cp:coreProperties>
</file>