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+DwUSez+6sNtLTdfCjm+dus8mp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8A5651-4930-CA70-30D5-3CFC6246E656}" name="Renner, Alex R [M E]" initials="RAR[E" userId="S::arenner@iastate.edu::61b34f67-4ff0-4198-9e9e-ca7edfa40acc" providerId="AD"/>
  <p188:author id="{C2947A58-1BD6-65F4-4CE0-F05A585C122C}" name="Miller, Jack R [M E]" initials="JM" userId="S::jackm@iastate.edu::aaa82390-1b01-4ffc-85ae-9b5920f7ac58" providerId="AD"/>
  <p188:author id="{E658E4E0-A7C2-D90F-D52F-856680D2367B}" name="kexin wang" initials="kw" userId="6f27258f3f0139b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E47"/>
    <a:srgbClr val="CA1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7A992-4184-F511-DAE2-D19BE4F12706}" v="24" dt="2025-05-29T06:25:46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7"/>
    <p:restoredTop sz="89388" autoAdjust="0"/>
  </p:normalViewPr>
  <p:slideViewPr>
    <p:cSldViewPr snapToGrid="0">
      <p:cViewPr varScale="1">
        <p:scale>
          <a:sx n="59" d="100"/>
          <a:sy n="59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Kate [HCI]" userId="S::kexinw@iastate.edu::5f028409-532f-4df7-b544-638b153dbdc7" providerId="AD" clId="Web-{66F7A992-4184-F511-DAE2-D19BE4F12706}"/>
    <pc:docChg chg="modSld">
      <pc:chgData name="Wang, Kate [HCI]" userId="S::kexinw@iastate.edu::5f028409-532f-4df7-b544-638b153dbdc7" providerId="AD" clId="Web-{66F7A992-4184-F511-DAE2-D19BE4F12706}" dt="2025-05-29T06:25:46.690" v="21" actId="20577"/>
      <pc:docMkLst>
        <pc:docMk/>
      </pc:docMkLst>
      <pc:sldChg chg="modSp">
        <pc:chgData name="Wang, Kate [HCI]" userId="S::kexinw@iastate.edu::5f028409-532f-4df7-b544-638b153dbdc7" providerId="AD" clId="Web-{66F7A992-4184-F511-DAE2-D19BE4F12706}" dt="2025-05-29T03:32:59.827" v="0" actId="20577"/>
        <pc:sldMkLst>
          <pc:docMk/>
          <pc:sldMk cId="0" sldId="256"/>
        </pc:sldMkLst>
        <pc:spChg chg="mod">
          <ac:chgData name="Wang, Kate [HCI]" userId="S::kexinw@iastate.edu::5f028409-532f-4df7-b544-638b153dbdc7" providerId="AD" clId="Web-{66F7A992-4184-F511-DAE2-D19BE4F12706}" dt="2025-05-29T03:32:59.827" v="0" actId="20577"/>
          <ac:spMkLst>
            <pc:docMk/>
            <pc:sldMk cId="0" sldId="256"/>
            <ac:spMk id="24" creationId="{00000000-0000-0000-0000-000000000000}"/>
          </ac:spMkLst>
        </pc:spChg>
      </pc:sldChg>
      <pc:sldChg chg="modSp">
        <pc:chgData name="Wang, Kate [HCI]" userId="S::kexinw@iastate.edu::5f028409-532f-4df7-b544-638b153dbdc7" providerId="AD" clId="Web-{66F7A992-4184-F511-DAE2-D19BE4F12706}" dt="2025-05-29T05:34:35.122" v="1" actId="1076"/>
        <pc:sldMkLst>
          <pc:docMk/>
          <pc:sldMk cId="0" sldId="263"/>
        </pc:sldMkLst>
        <pc:picChg chg="mod">
          <ac:chgData name="Wang, Kate [HCI]" userId="S::kexinw@iastate.edu::5f028409-532f-4df7-b544-638b153dbdc7" providerId="AD" clId="Web-{66F7A992-4184-F511-DAE2-D19BE4F12706}" dt="2025-05-29T05:34:35.122" v="1" actId="1076"/>
          <ac:picMkLst>
            <pc:docMk/>
            <pc:sldMk cId="0" sldId="263"/>
            <ac:picMk id="7" creationId="{C04F1F3F-7E25-BB06-27C2-6618983F4EBE}"/>
          </ac:picMkLst>
        </pc:picChg>
      </pc:sldChg>
      <pc:sldChg chg="modSp">
        <pc:chgData name="Wang, Kate [HCI]" userId="S::kexinw@iastate.edu::5f028409-532f-4df7-b544-638b153dbdc7" providerId="AD" clId="Web-{66F7A992-4184-F511-DAE2-D19BE4F12706}" dt="2025-05-29T06:25:46.690" v="21" actId="20577"/>
        <pc:sldMkLst>
          <pc:docMk/>
          <pc:sldMk cId="0" sldId="268"/>
        </pc:sldMkLst>
        <pc:spChg chg="mod">
          <ac:chgData name="Wang, Kate [HCI]" userId="S::kexinw@iastate.edu::5f028409-532f-4df7-b544-638b153dbdc7" providerId="AD" clId="Web-{66F7A992-4184-F511-DAE2-D19BE4F12706}" dt="2025-05-29T06:25:46.690" v="21" actId="20577"/>
          <ac:spMkLst>
            <pc:docMk/>
            <pc:sldMk cId="0" sldId="268"/>
            <ac:spMk id="1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badi" panose="020B0604020104020204" pitchFamily="34" charset="0"/>
        <a:ea typeface="Abadi" panose="020B06040201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badi" panose="020B0604020104020204" pitchFamily="34" charset="0"/>
              </a:rPr>
              <a:t>Go to the website page to explain other functions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85" name="Google Shape;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Segoe UI" panose="020B0502040204020203" pitchFamily="34" charset="0"/>
              </a:rPr>
              <a:t>It would be helpful to explain using an example when/why you would do something in Awake but not Start after this slide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92" name="Google Shape;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99" name="Google Shape;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06" name="Google Shape;1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Segoe UI" panose="020B0502040204020203" pitchFamily="34" charset="0"/>
              </a:rPr>
              <a:t>why it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it</a:t>
            </a:r>
            <a:r>
              <a:rPr lang="en-US" sz="1800" dirty="0">
                <a:effectLst/>
                <a:latin typeface="Segoe UI" panose="020B0502040204020203" pitchFamily="34" charset="0"/>
              </a:rPr>
              <a:t> might be bad to do things here?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114" name="Google Shape;1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21" name="Google Shape;1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29" name="Google Shape;1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badi" panose="020B0604020104020204" pitchFamily="34" charset="0"/>
              </a:rPr>
              <a:t>Reemphasize what a component is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98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badi" panose="020B0604020104020204" pitchFamily="34" charset="0"/>
              </a:rPr>
              <a:t>Reemphasize what a component is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42" name="Google Shape;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50" name="Google Shape;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58" name="Google Shape;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66" name="Google Shape;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3548062" y="2875359"/>
            <a:ext cx="17287876" cy="288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963542"/>
              </a:buClr>
              <a:buSzPts val="8800"/>
              <a:buFont typeface="Gill Sans"/>
              <a:buNone/>
              <a:defRPr sz="8800">
                <a:solidFill>
                  <a:srgbClr val="CA1F2F"/>
                </a:solidFill>
              </a:defRPr>
            </a:lvl1pPr>
            <a:lvl2pPr lvl="1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3548062" y="7411640"/>
            <a:ext cx="17287876" cy="449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None/>
              <a:defRPr sz="5000" b="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None/>
              <a:defRPr b="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None/>
              <a:defRPr b="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None/>
              <a:defRPr b="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Gill Sans"/>
              <a:buNone/>
              <a:defRPr b="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6pPr>
            <a:lvl7pPr marL="3200400" lvl="6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7pPr>
            <a:lvl8pPr marL="3657600" lvl="7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8pPr>
            <a:lvl9pPr marL="4114800" lvl="8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  <a:defRPr>
                <a:solidFill>
                  <a:srgbClr val="CA1F2F"/>
                </a:solidFill>
              </a:defRPr>
            </a:lvl1pPr>
            <a:lvl2pPr lvl="1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21991191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lvl="0" indent="-520192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  <a:defRPr b="0"/>
            </a:lvl1pPr>
            <a:lvl2pPr marL="914400" lvl="1" indent="-488950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-"/>
              <a:defRPr b="0"/>
            </a:lvl2pPr>
            <a:lvl3pPr marL="1371600" lvl="2" indent="-488950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-"/>
              <a:defRPr b="0"/>
            </a:lvl3pPr>
            <a:lvl4pPr marL="1828800" lvl="3" indent="-488950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-"/>
              <a:defRPr b="0"/>
            </a:lvl4pPr>
            <a:lvl5pPr marL="2286000" lvl="4" indent="-488950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-"/>
              <a:defRPr b="0"/>
            </a:lvl5pPr>
            <a:lvl6pPr marL="2743200" lvl="5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6pPr>
            <a:lvl7pPr marL="3200400" lvl="6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7pPr>
            <a:lvl8pPr marL="3657600" lvl="7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8pPr>
            <a:lvl9pPr marL="4114800" lvl="8" indent="-322326" algn="l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1476"/>
              <a:buChar char="•"/>
              <a:defRPr/>
            </a:lvl9pPr>
          </a:lstStyle>
          <a:p>
            <a:endParaRPr dirty="0"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140601" y="-429791"/>
            <a:ext cx="24102798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9635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Gill Sans"/>
              <a:buNone/>
              <a:defRPr sz="7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1196405" y="2923824"/>
            <a:ext cx="21991191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marR="0" lvl="0" indent="-520192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88950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-"/>
              <a:defRPr sz="5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88950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-"/>
              <a:defRPr sz="5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88950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-"/>
              <a:defRPr sz="5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88950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-"/>
              <a:defRPr sz="5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520191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•"/>
              <a:defRPr sz="56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520191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•"/>
              <a:defRPr sz="56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520191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•"/>
              <a:defRPr sz="56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520191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•"/>
              <a:defRPr sz="56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pic>
        <p:nvPicPr>
          <p:cNvPr id="9" name="Google Shape;9;p19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8114" y="12680238"/>
            <a:ext cx="1184948" cy="84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A black and red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E0A185E-676D-0B1A-9105-ADA21EE53B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2661153"/>
            <a:ext cx="6442508" cy="10548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CA1F2F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Manual/ExecutionOrder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>
            <a:spLocks noGrp="1"/>
          </p:cNvSpPr>
          <p:nvPr>
            <p:ph type="title"/>
          </p:nvPr>
        </p:nvSpPr>
        <p:spPr>
          <a:xfrm>
            <a:off x="3548062" y="2875359"/>
            <a:ext cx="17287876" cy="288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8800"/>
              <a:buFont typeface="Gill Sans"/>
              <a:buNone/>
            </a:pPr>
            <a:r>
              <a:rPr lang="en-US" sz="8800" b="1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Scripting Basics</a:t>
            </a:r>
            <a:endParaRPr dirty="0"/>
          </a:p>
        </p:txBody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3548062" y="7411640"/>
            <a:ext cx="17287876" cy="449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0" indent="0"/>
            <a:r>
              <a:rPr lang="en-US" sz="5000" dirty="0"/>
              <a:t>Kate Wang </a:t>
            </a:r>
            <a:r>
              <a:rPr lang="en-US" dirty="0"/>
              <a:t>and Rhoda Asamoah</a:t>
            </a:r>
          </a:p>
        </p:txBody>
      </p:sp>
      <p:cxnSp>
        <p:nvCxnSpPr>
          <p:cNvPr id="25" name="Google Shape;25;p1"/>
          <p:cNvCxnSpPr/>
          <p:nvPr/>
        </p:nvCxnSpPr>
        <p:spPr>
          <a:xfrm>
            <a:off x="7650480" y="5764009"/>
            <a:ext cx="911352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Built in Unity Functions</a:t>
            </a:r>
            <a:endParaRPr dirty="0"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1196406" y="2923824"/>
            <a:ext cx="16691544" cy="964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Awake()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Start()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Update()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Other functions (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https://docs.unity3d.com/Manual/ExecutionOrder.html</a:t>
            </a:r>
            <a:r>
              <a:rPr lang="en-US" b="0" dirty="0"/>
              <a:t>)</a:t>
            </a:r>
            <a:endParaRPr dirty="0"/>
          </a:p>
        </p:txBody>
      </p:sp>
      <p:cxnSp>
        <p:nvCxnSpPr>
          <p:cNvPr id="89" name="Google Shape;89;p10"/>
          <p:cNvCxnSpPr/>
          <p:nvPr/>
        </p:nvCxnSpPr>
        <p:spPr>
          <a:xfrm>
            <a:off x="6004560" y="2197849"/>
            <a:ext cx="1234440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193206-B194-D8FA-BC17-49731CF780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2"/>
          <a:stretch/>
        </p:blipFill>
        <p:spPr>
          <a:xfrm>
            <a:off x="17887950" y="2276963"/>
            <a:ext cx="5491163" cy="1101682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E70A60-8EAC-DB42-7F14-F69223361247}"/>
              </a:ext>
            </a:extLst>
          </p:cNvPr>
          <p:cNvCxnSpPr>
            <a:cxnSpLocks/>
          </p:cNvCxnSpPr>
          <p:nvPr/>
        </p:nvCxnSpPr>
        <p:spPr>
          <a:xfrm flipV="1">
            <a:off x="4362450" y="3398369"/>
            <a:ext cx="15766382" cy="202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6ACB51-F9DC-C783-720B-DBD05FD19C2B}"/>
              </a:ext>
            </a:extLst>
          </p:cNvPr>
          <p:cNvCxnSpPr>
            <a:cxnSpLocks/>
          </p:cNvCxnSpPr>
          <p:nvPr/>
        </p:nvCxnSpPr>
        <p:spPr>
          <a:xfrm flipV="1">
            <a:off x="3629025" y="4085472"/>
            <a:ext cx="16499807" cy="1086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95992D-70C6-AD68-745A-D486090BB194}"/>
              </a:ext>
            </a:extLst>
          </p:cNvPr>
          <p:cNvCxnSpPr>
            <a:cxnSpLocks/>
          </p:cNvCxnSpPr>
          <p:nvPr/>
        </p:nvCxnSpPr>
        <p:spPr>
          <a:xfrm>
            <a:off x="4362450" y="6911635"/>
            <a:ext cx="15766382" cy="716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Awake Function</a:t>
            </a:r>
            <a:endParaRPr dirty="0"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/>
              <a:t>A default function in Unity objects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/>
              <a:t>Should be treated like a class constructor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/>
              <a:t>Called once, only once, upon initialization</a:t>
            </a:r>
            <a:endParaRPr/>
          </a:p>
        </p:txBody>
      </p:sp>
      <p:cxnSp>
        <p:nvCxnSpPr>
          <p:cNvPr id="96" name="Google Shape;96;p11"/>
          <p:cNvCxnSpPr/>
          <p:nvPr/>
        </p:nvCxnSpPr>
        <p:spPr>
          <a:xfrm>
            <a:off x="7924800" y="2197849"/>
            <a:ext cx="871728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Start Function</a:t>
            </a:r>
            <a:endParaRPr dirty="0"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/>
              <a:t>Called after Awake() upon the first frame if and only if the object is enabled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/>
              <a:t>Called once and only once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/>
              <a:t>Called before Update()</a:t>
            </a:r>
            <a:endParaRPr/>
          </a:p>
        </p:txBody>
      </p:sp>
      <p:cxnSp>
        <p:nvCxnSpPr>
          <p:cNvPr id="103" name="Google Shape;103;p12"/>
          <p:cNvCxnSpPr/>
          <p:nvPr/>
        </p:nvCxnSpPr>
        <p:spPr>
          <a:xfrm>
            <a:off x="8260080" y="2197849"/>
            <a:ext cx="783336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Getting a Component</a:t>
            </a:r>
            <a:endParaRPr dirty="0"/>
          </a:p>
        </p:txBody>
      </p:sp>
      <p:pic>
        <p:nvPicPr>
          <p:cNvPr id="110" name="Google Shape;110;p13" descr="Screen Shot 2016-05-27 at 5.00.4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1140" y="4285698"/>
            <a:ext cx="11022635" cy="562066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cxnSp>
        <p:nvCxnSpPr>
          <p:cNvPr id="111" name="Google Shape;111;p13"/>
          <p:cNvCxnSpPr/>
          <p:nvPr/>
        </p:nvCxnSpPr>
        <p:spPr>
          <a:xfrm>
            <a:off x="6553200" y="2197849"/>
            <a:ext cx="1139952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9C2BD54-2079-760D-BB2C-25E4CC494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56" y="4158457"/>
            <a:ext cx="11735687" cy="5875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Update Function</a:t>
            </a:r>
            <a:endParaRPr dirty="0"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40" lvl="0" indent="-3327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Update() is called every frame when the object is enabled</a:t>
            </a:r>
            <a:endParaRPr lang="en-US" dirty="0"/>
          </a:p>
          <a:p>
            <a:pPr marL="332740" lvl="0" indent="-332740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This is the most used function in Unity</a:t>
            </a:r>
            <a:endParaRPr dirty="0"/>
          </a:p>
          <a:p>
            <a:pPr marL="332740" indent="-332740"/>
            <a:r>
              <a:rPr lang="en-US" b="0" dirty="0" err="1"/>
              <a:t>Time.deltaTime</a:t>
            </a:r>
            <a:r>
              <a:rPr lang="en-US" b="0" dirty="0"/>
              <a:t> gives you the amount of time since Update() was called last</a:t>
            </a:r>
            <a:r>
              <a:rPr lang="en-US" dirty="0"/>
              <a:t> / the amount of time between two frame</a:t>
            </a:r>
            <a:r>
              <a:rPr lang="en-US" b="0" dirty="0"/>
              <a:t>. </a:t>
            </a:r>
            <a:endParaRPr dirty="0"/>
          </a:p>
        </p:txBody>
      </p:sp>
      <p:cxnSp>
        <p:nvCxnSpPr>
          <p:cNvPr id="118" name="Google Shape;118;p15"/>
          <p:cNvCxnSpPr/>
          <p:nvPr/>
        </p:nvCxnSpPr>
        <p:spPr>
          <a:xfrm>
            <a:off x="7772400" y="2197849"/>
            <a:ext cx="902208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Translate and Rotate Objects</a:t>
            </a:r>
            <a:endParaRPr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/>
              <a:t>The Transform Component of an object holds its Position, Rotation, and Scale</a:t>
            </a:r>
            <a:endParaRPr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/>
              <a:t>Use GetComponent&lt;&gt;() to change these values</a:t>
            </a:r>
            <a:endParaRPr/>
          </a:p>
        </p:txBody>
      </p:sp>
      <p:pic>
        <p:nvPicPr>
          <p:cNvPr id="125" name="Google Shape;125;p16" descr="Screen Shot 2016-05-27 at 5.00.4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6602" y="6876498"/>
            <a:ext cx="12707023" cy="6479573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cxnSp>
        <p:nvCxnSpPr>
          <p:cNvPr id="126" name="Google Shape;126;p16"/>
          <p:cNvCxnSpPr/>
          <p:nvPr/>
        </p:nvCxnSpPr>
        <p:spPr>
          <a:xfrm>
            <a:off x="4602480" y="2197849"/>
            <a:ext cx="15179040" cy="0"/>
          </a:xfrm>
          <a:prstGeom prst="straightConnector1">
            <a:avLst/>
          </a:prstGeom>
          <a:noFill/>
          <a:ln w="76200" cap="flat" cmpd="sng">
            <a:solidFill>
              <a:srgbClr val="FFD13C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1" indent="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>
                <a:solidFill>
                  <a:srgbClr val="CA1F2F"/>
                </a:solidFill>
              </a:rPr>
              <a:t>In Class Activity</a:t>
            </a:r>
            <a:endParaRPr dirty="0">
              <a:solidFill>
                <a:srgbClr val="CA1F2F"/>
              </a:solidFill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4" lvl="0" indent="-33279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592"/>
              <a:buChar char="๏"/>
            </a:pPr>
            <a:r>
              <a:rPr lang="en-US" dirty="0"/>
              <a:t>Create a first-person view “Player” for your farm </a:t>
            </a:r>
          </a:p>
          <a:p>
            <a:pPr marL="332794" lvl="0" indent="-33279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592"/>
              <a:buChar char="๏"/>
            </a:pPr>
            <a:r>
              <a:rPr lang="en-US" dirty="0"/>
              <a:t>Implement a script so that WASD keys control your player to move forward &amp; backward and rotate left &amp; right</a:t>
            </a:r>
          </a:p>
          <a:p>
            <a:pPr marL="332794" lvl="0" indent="-33279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592"/>
              <a:buChar char="๏"/>
            </a:pPr>
            <a:r>
              <a:rPr lang="en-US" dirty="0"/>
              <a:t>Bonus: Enable mouse control for smooth player rotation</a:t>
            </a:r>
          </a:p>
          <a:p>
            <a:pPr marL="332794" lvl="0" indent="-33279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592"/>
              <a:buChar char="๏"/>
            </a:pPr>
            <a:r>
              <a:rPr lang="en-US" dirty="0"/>
              <a:t>Be creative!</a:t>
            </a:r>
            <a:endParaRPr dirty="0"/>
          </a:p>
        </p:txBody>
      </p:sp>
      <p:cxnSp>
        <p:nvCxnSpPr>
          <p:cNvPr id="133" name="Google Shape;133;p18"/>
          <p:cNvCxnSpPr/>
          <p:nvPr/>
        </p:nvCxnSpPr>
        <p:spPr>
          <a:xfrm>
            <a:off x="8077200" y="2197849"/>
            <a:ext cx="856488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Scripting in Unity</a:t>
            </a:r>
            <a:endParaRPr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 Set Visual Studio as External Script Editor</a:t>
            </a:r>
          </a:p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endParaRPr lang="en-US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None/>
            </a:pPr>
            <a:endParaRPr lang="en-US" b="0" dirty="0"/>
          </a:p>
        </p:txBody>
      </p:sp>
      <p:cxnSp>
        <p:nvCxnSpPr>
          <p:cNvPr id="32" name="Google Shape;32;p2"/>
          <p:cNvCxnSpPr/>
          <p:nvPr/>
        </p:nvCxnSpPr>
        <p:spPr>
          <a:xfrm>
            <a:off x="7498080" y="2197849"/>
            <a:ext cx="938784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B1EBD8-3D46-CBB8-D1C1-53E1D860FEED}"/>
              </a:ext>
            </a:extLst>
          </p:cNvPr>
          <p:cNvGrpSpPr/>
          <p:nvPr/>
        </p:nvGrpSpPr>
        <p:grpSpPr>
          <a:xfrm>
            <a:off x="5176155" y="4101448"/>
            <a:ext cx="18011440" cy="8698695"/>
            <a:chOff x="5176155" y="3872848"/>
            <a:chExt cx="18011440" cy="8698695"/>
          </a:xfrm>
        </p:grpSpPr>
        <p:pic>
          <p:nvPicPr>
            <p:cNvPr id="2" name="Picture 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9732195-AA9F-2413-B4A2-109CE1425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44400" y="3999936"/>
              <a:ext cx="10843195" cy="857160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4A9DEC1-CA04-C76A-FBE8-84E9A5A9B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3984" y="4294414"/>
              <a:ext cx="6711045" cy="10253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FD39EC-45C5-7D7F-8DCA-3487D709A320}"/>
                </a:ext>
              </a:extLst>
            </p:cNvPr>
            <p:cNvSpPr txBox="1"/>
            <p:nvPr/>
          </p:nvSpPr>
          <p:spPr>
            <a:xfrm>
              <a:off x="5176155" y="3872848"/>
              <a:ext cx="587829" cy="95410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r>
                <a:rPr lang="en-US" sz="5600" dirty="0">
                  <a:latin typeface="Gill Sans"/>
                  <a:sym typeface="Gill Sans"/>
                </a:rPr>
                <a:t>1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0AC61E4-5011-45EC-C493-427BE8035D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3986" y="6858000"/>
              <a:ext cx="6580413" cy="19082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F1834E-EB46-1367-3125-CA3960DF2A8E}"/>
                </a:ext>
              </a:extLst>
            </p:cNvPr>
            <p:cNvSpPr txBox="1"/>
            <p:nvPr/>
          </p:nvSpPr>
          <p:spPr>
            <a:xfrm>
              <a:off x="5176156" y="6571774"/>
              <a:ext cx="587829" cy="95410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r>
                <a:rPr lang="en-US" sz="5600" dirty="0">
                  <a:latin typeface="Gill Sans"/>
                  <a:sym typeface="Gill Sans"/>
                </a:rPr>
                <a:t>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BC8AAD-4D41-0930-41FB-49D52444A4FD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5763984" y="5545301"/>
              <a:ext cx="13993587" cy="44972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3B8F38-046C-CCA9-EA7B-4BAC33BD39C6}"/>
                </a:ext>
              </a:extLst>
            </p:cNvPr>
            <p:cNvSpPr txBox="1"/>
            <p:nvPr/>
          </p:nvSpPr>
          <p:spPr>
            <a:xfrm>
              <a:off x="5176155" y="9565494"/>
              <a:ext cx="587829" cy="95410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r>
                <a:rPr lang="en-US" sz="5600" dirty="0">
                  <a:latin typeface="Gill Sans"/>
                  <a:sym typeface="Gill San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Scripting in Unity</a:t>
            </a:r>
            <a:endParaRPr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 Scripting allows developers to extend functionality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 Unity uses C#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 C# syntax is almost identical to what you learned in C++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 Typically scripts apply to a game object</a:t>
            </a:r>
            <a:endParaRPr dirty="0"/>
          </a:p>
        </p:txBody>
      </p:sp>
      <p:cxnSp>
        <p:nvCxnSpPr>
          <p:cNvPr id="32" name="Google Shape;32;p2"/>
          <p:cNvCxnSpPr/>
          <p:nvPr/>
        </p:nvCxnSpPr>
        <p:spPr>
          <a:xfrm>
            <a:off x="7498080" y="2197849"/>
            <a:ext cx="938784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Scripts as Behavior Components</a:t>
            </a:r>
            <a:endParaRPr dirty="0"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Scripts can be added to objects as components</a:t>
            </a:r>
            <a:endParaRPr dirty="0"/>
          </a:p>
          <a:p>
            <a:pPr marL="332795" lvl="0" indent="-332795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Scripts are used to create behavior</a:t>
            </a:r>
            <a:endParaRPr dirty="0"/>
          </a:p>
          <a:p>
            <a:pPr marL="1245152" lvl="1" indent="-724452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-"/>
            </a:pPr>
            <a:r>
              <a:rPr lang="en-US" b="0" dirty="0"/>
              <a:t>Change size or color</a:t>
            </a:r>
            <a:endParaRPr dirty="0"/>
          </a:p>
          <a:p>
            <a:pPr marL="1245152" lvl="1" indent="-724452" algn="l" rtl="0">
              <a:lnSpc>
                <a:spcPct val="120000"/>
              </a:lnSpc>
              <a:spcBef>
                <a:spcPts val="46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Gill Sans"/>
              <a:buChar char="-"/>
            </a:pPr>
            <a:r>
              <a:rPr lang="en-US" b="0" dirty="0"/>
              <a:t>Apply intelligence to an object</a:t>
            </a:r>
            <a:endParaRPr dirty="0"/>
          </a:p>
        </p:txBody>
      </p:sp>
      <p:cxnSp>
        <p:nvCxnSpPr>
          <p:cNvPr id="39" name="Google Shape;39;p3"/>
          <p:cNvCxnSpPr/>
          <p:nvPr/>
        </p:nvCxnSpPr>
        <p:spPr>
          <a:xfrm>
            <a:off x="3810000" y="2197849"/>
            <a:ext cx="1682496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Variables</a:t>
            </a:r>
            <a:endParaRPr dirty="0"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rPr lang="en-US" b="0"/>
              <a:t>{type} variableName = {value};</a:t>
            </a:r>
            <a:endParaRPr/>
          </a:p>
        </p:txBody>
      </p:sp>
      <p:pic>
        <p:nvPicPr>
          <p:cNvPr id="46" name="Google Shape;46;p5" descr="Screen Shot 2016-05-27 at 10.39.27 AM.png"/>
          <p:cNvPicPr preferRelativeResize="0"/>
          <p:nvPr/>
        </p:nvPicPr>
        <p:blipFill rotWithShape="1">
          <a:blip r:embed="rId3">
            <a:alphaModFix/>
          </a:blip>
          <a:srcRect t="1254"/>
          <a:stretch/>
        </p:blipFill>
        <p:spPr>
          <a:xfrm>
            <a:off x="6184900" y="4498629"/>
            <a:ext cx="12014200" cy="797584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cxnSp>
        <p:nvCxnSpPr>
          <p:cNvPr id="47" name="Google Shape;47;p5"/>
          <p:cNvCxnSpPr/>
          <p:nvPr/>
        </p:nvCxnSpPr>
        <p:spPr>
          <a:xfrm>
            <a:off x="9692640" y="2197849"/>
            <a:ext cx="530352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Functions</a:t>
            </a:r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Gill Sans"/>
              <a:buNone/>
            </a:pPr>
            <a:r>
              <a:rPr lang="en-US" b="0"/>
              <a:t>{type} functionName({type} inputVariable){ Do Something }</a:t>
            </a:r>
            <a:endParaRPr/>
          </a:p>
        </p:txBody>
      </p:sp>
      <p:pic>
        <p:nvPicPr>
          <p:cNvPr id="54" name="Google Shape;54;p6" descr="Screen Shot 2016-05-27 at 10.42.02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0100" y="4404458"/>
            <a:ext cx="12623800" cy="84074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cxnSp>
        <p:nvCxnSpPr>
          <p:cNvPr id="55" name="Google Shape;55;p6"/>
          <p:cNvCxnSpPr/>
          <p:nvPr/>
        </p:nvCxnSpPr>
        <p:spPr>
          <a:xfrm>
            <a:off x="9479280" y="2197849"/>
            <a:ext cx="539496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Conditionals</a:t>
            </a:r>
            <a:endParaRPr dirty="0"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4120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None/>
            </a:pPr>
            <a:endParaRPr/>
          </a:p>
        </p:txBody>
      </p:sp>
      <p:pic>
        <p:nvPicPr>
          <p:cNvPr id="62" name="Google Shape;62;p7" descr="Screen Shot 2016-05-27 at 10.59.49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2300" y="2375583"/>
            <a:ext cx="12979400" cy="107442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cxnSp>
        <p:nvCxnSpPr>
          <p:cNvPr id="63" name="Google Shape;63;p7"/>
          <p:cNvCxnSpPr/>
          <p:nvPr/>
        </p:nvCxnSpPr>
        <p:spPr>
          <a:xfrm>
            <a:off x="8869680" y="2197849"/>
            <a:ext cx="658368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Loops</a:t>
            </a:r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/>
              <a:t>Supports for, while, and do-while loops</a:t>
            </a:r>
            <a:endParaRPr/>
          </a:p>
        </p:txBody>
      </p:sp>
      <p:pic>
        <p:nvPicPr>
          <p:cNvPr id="70" name="Google Shape;70;p8" descr="Screen Shot 2016-05-27 at 3.21.2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509" y="4766375"/>
            <a:ext cx="11074401" cy="72390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71" name="Google Shape;71;p8" descr="Screen Shot 2016-05-27 at 3.22.56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05002" y="4372675"/>
            <a:ext cx="10922001" cy="80264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cxnSp>
        <p:nvCxnSpPr>
          <p:cNvPr id="72" name="Google Shape;72;p8"/>
          <p:cNvCxnSpPr/>
          <p:nvPr/>
        </p:nvCxnSpPr>
        <p:spPr>
          <a:xfrm>
            <a:off x="10515600" y="2197849"/>
            <a:ext cx="338328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3542"/>
              </a:buClr>
              <a:buSzPts val="7800"/>
              <a:buFont typeface="Gill Sans"/>
              <a:buNone/>
            </a:pPr>
            <a:r>
              <a:rPr lang="en-US" dirty="0"/>
              <a:t>Passing in Values Through Inspector</a:t>
            </a:r>
            <a:endParaRPr dirty="0"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332795" lvl="0" indent="-3327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Font typeface="Gill Sans"/>
              <a:buChar char="๏"/>
            </a:pPr>
            <a:r>
              <a:rPr lang="en-US" b="0" dirty="0"/>
              <a:t>Set a variable to public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2"/>
              <a:buNone/>
            </a:pPr>
            <a:r>
              <a:rPr lang="en-US" dirty="0"/>
              <a:t>Or</a:t>
            </a:r>
          </a:p>
          <a:p>
            <a:pPr marL="685800" indent="-685800">
              <a:spcBef>
                <a:spcPts val="0"/>
              </a:spcBef>
            </a:pPr>
            <a:r>
              <a:rPr lang="en-US" dirty="0"/>
              <a:t>Set </a:t>
            </a:r>
            <a:r>
              <a:rPr lang="en-US" b="0" dirty="0"/>
              <a:t>a variable as</a:t>
            </a:r>
            <a:r>
              <a:rPr lang="en-US" dirty="0"/>
              <a:t> </a:t>
            </a:r>
            <a:r>
              <a:rPr lang="en-US" dirty="0" err="1"/>
              <a:t>SerializeField</a:t>
            </a:r>
            <a:endParaRPr lang="en-US" dirty="0"/>
          </a:p>
        </p:txBody>
      </p:sp>
      <p:cxnSp>
        <p:nvCxnSpPr>
          <p:cNvPr id="82" name="Google Shape;82;p9"/>
          <p:cNvCxnSpPr/>
          <p:nvPr/>
        </p:nvCxnSpPr>
        <p:spPr>
          <a:xfrm>
            <a:off x="2865120" y="2197849"/>
            <a:ext cx="18562320" cy="0"/>
          </a:xfrm>
          <a:prstGeom prst="straightConnector1">
            <a:avLst/>
          </a:prstGeom>
          <a:noFill/>
          <a:ln w="76200" cap="flat" cmpd="sng">
            <a:solidFill>
              <a:srgbClr val="F3BE4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C574F92-CA01-2E4F-860D-B9CB3869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3" y="6412749"/>
            <a:ext cx="7608381" cy="1543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F1F3F-7E25-BB06-27C2-6618983F4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5336" y="3165628"/>
            <a:ext cx="12119456" cy="8806347"/>
          </a:xfrm>
          <a:prstGeom prst="rect">
            <a:avLst/>
          </a:prstGeom>
        </p:spPr>
      </p:pic>
      <p:cxnSp>
        <p:nvCxnSpPr>
          <p:cNvPr id="81" name="Google Shape;81;p9"/>
          <p:cNvCxnSpPr>
            <a:cxnSpLocks/>
          </p:cNvCxnSpPr>
          <p:nvPr/>
        </p:nvCxnSpPr>
        <p:spPr>
          <a:xfrm flipV="1">
            <a:off x="8268273" y="5685243"/>
            <a:ext cx="4288398" cy="1499370"/>
          </a:xfrm>
          <a:prstGeom prst="straightConnector1">
            <a:avLst/>
          </a:prstGeom>
          <a:noFill/>
          <a:ln w="228600" cap="flat" cmpd="sng">
            <a:solidFill>
              <a:srgbClr val="5A5F5E"/>
            </a:solidFill>
            <a:prstDash val="solid"/>
            <a:miter lim="4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howroom">
  <a:themeElements>
    <a:clrScheme name="Custom 1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CA1F2F"/>
      </a:accent5>
      <a:accent6>
        <a:srgbClr val="606B7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cb4f5c-c7cf-4072-bc62-0567e23642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F171AB25A2240AB7E6B665531E8E7" ma:contentTypeVersion="15" ma:contentTypeDescription="Create a new document." ma:contentTypeScope="" ma:versionID="0415fdf95b42170d13f0b4db97b80700">
  <xsd:schema xmlns:xsd="http://www.w3.org/2001/XMLSchema" xmlns:xs="http://www.w3.org/2001/XMLSchema" xmlns:p="http://schemas.microsoft.com/office/2006/metadata/properties" xmlns:ns2="c3cb4f5c-c7cf-4072-bc62-0567e2364229" xmlns:ns3="a109c017-75d7-4750-a027-1727423ae59e" targetNamespace="http://schemas.microsoft.com/office/2006/metadata/properties" ma:root="true" ma:fieldsID="3ef6e99dae35211b81fc609ba8e7dd83" ns2:_="" ns3:_="">
    <xsd:import namespace="c3cb4f5c-c7cf-4072-bc62-0567e2364229"/>
    <xsd:import namespace="a109c017-75d7-4750-a027-1727423a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b4f5c-c7cf-4072-bc62-0567e2364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9c017-75d7-4750-a027-1727423ae59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9ED11-5F54-4A2E-B5D0-CA1B18011955}">
  <ds:schemaRefs>
    <ds:schemaRef ds:uri="http://schemas.microsoft.com/office/2006/metadata/properties"/>
    <ds:schemaRef ds:uri="http://schemas.microsoft.com/office/infopath/2007/PartnerControls"/>
    <ds:schemaRef ds:uri="c3cb4f5c-c7cf-4072-bc62-0567e2364229"/>
  </ds:schemaRefs>
</ds:datastoreItem>
</file>

<file path=customXml/itemProps2.xml><?xml version="1.0" encoding="utf-8"?>
<ds:datastoreItem xmlns:ds="http://schemas.openxmlformats.org/officeDocument/2006/customXml" ds:itemID="{5D6D4F91-B562-4AA5-A56A-8061160D4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E19481-16AE-4908-B8DC-FCE7434B8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cb4f5c-c7cf-4072-bc62-0567e2364229"/>
    <ds:schemaRef ds:uri="a109c017-75d7-4750-a027-1727423ae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379</Words>
  <Application>Microsoft Office PowerPoint</Application>
  <PresentationFormat>Custom</PresentationFormat>
  <Paragraphs>59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Showroom</vt:lpstr>
      <vt:lpstr>Scripting Basics</vt:lpstr>
      <vt:lpstr>Scripting in Unity</vt:lpstr>
      <vt:lpstr>Scripting in Unity</vt:lpstr>
      <vt:lpstr>Scripts as Behavior Components</vt:lpstr>
      <vt:lpstr>Variables</vt:lpstr>
      <vt:lpstr>Functions</vt:lpstr>
      <vt:lpstr>Conditionals</vt:lpstr>
      <vt:lpstr>Loops</vt:lpstr>
      <vt:lpstr>Passing in Values Through Inspector</vt:lpstr>
      <vt:lpstr>Built in Unity Functions</vt:lpstr>
      <vt:lpstr>Awake Function</vt:lpstr>
      <vt:lpstr>Start Function</vt:lpstr>
      <vt:lpstr>Getting a Component</vt:lpstr>
      <vt:lpstr>Update Function</vt:lpstr>
      <vt:lpstr>Translate and Rotate Objects</vt:lpstr>
      <vt:lpstr>In Class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Scripting Basics</dc:title>
  <cp:lastModifiedBy>kexin wang</cp:lastModifiedBy>
  <cp:revision>22</cp:revision>
  <dcterms:modified xsi:type="dcterms:W3CDTF">2025-05-29T06:25:55Z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0x010100EFEF171AB25A2240AB7E6B665531E8E7</vt:lpwstr>
  </property>
  <property fmtid="{D5CDD505-2E9C-101B-9397-08002B2CF9AE}" pid="3" name="MediaServiceImageTags">
    <vt:lpwstr/>
  </property>
</Properties>
</file>