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73" r:id="rId7"/>
    <p:sldId id="263" r:id="rId8"/>
    <p:sldId id="258" r:id="rId9"/>
    <p:sldId id="259" r:id="rId10"/>
    <p:sldId id="260" r:id="rId11"/>
    <p:sldId id="261" r:id="rId12"/>
    <p:sldId id="275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uLBE1IvcpCSnBYywgXa/JSNhPY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8A5651-4930-CA70-30D5-3CFC6246E656}" name="Renner, Alex R [M E]" initials="RAR[E" userId="S::arenner@iastate.edu::61b34f67-4ff0-4198-9e9e-ca7edfa40acc" providerId="AD"/>
  <p188:author id="{C2947A58-1BD6-65F4-4CE0-F05A585C122C}" name="Miller, Jack R [M E]" initials="JM" userId="S::jackm@iastate.edu::aaa82390-1b01-4ffc-85ae-9b5920f7ac58" providerId="AD"/>
  <p188:author id="{E658E4E0-A7C2-D90F-D52F-856680D2367B}" name="kexin wang" initials="kw" userId="6f27258f3f0139b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F30"/>
    <a:srgbClr val="F4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DE805-A7CA-C991-4B1B-08C8B0946ACD}" v="1" dt="2025-05-29T07:47:0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/>
    <p:restoredTop sz="94640"/>
  </p:normalViewPr>
  <p:slideViewPr>
    <p:cSldViewPr snapToGrid="0">
      <p:cViewPr varScale="1">
        <p:scale>
          <a:sx n="51" d="100"/>
          <a:sy n="51" d="100"/>
        </p:scale>
        <p:origin x="1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Kate [HCI]" userId="S::kexinw@iastate.edu::5f028409-532f-4df7-b544-638b153dbdc7" providerId="AD" clId="Web-{4B3DE805-A7CA-C991-4B1B-08C8B0946ACD}"/>
    <pc:docChg chg="modSld">
      <pc:chgData name="Wang, Kate [HCI]" userId="S::kexinw@iastate.edu::5f028409-532f-4df7-b544-638b153dbdc7" providerId="AD" clId="Web-{4B3DE805-A7CA-C991-4B1B-08C8B0946ACD}" dt="2025-05-29T07:47:02.171" v="0" actId="20577"/>
      <pc:docMkLst>
        <pc:docMk/>
      </pc:docMkLst>
      <pc:sldChg chg="modSp">
        <pc:chgData name="Wang, Kate [HCI]" userId="S::kexinw@iastate.edu::5f028409-532f-4df7-b544-638b153dbdc7" providerId="AD" clId="Web-{4B3DE805-A7CA-C991-4B1B-08C8B0946ACD}" dt="2025-05-29T07:47:02.171" v="0" actId="20577"/>
        <pc:sldMkLst>
          <pc:docMk/>
          <pc:sldMk cId="0" sldId="256"/>
        </pc:sldMkLst>
        <pc:spChg chg="mod">
          <ac:chgData name="Wang, Kate [HCI]" userId="S::kexinw@iastate.edu::5f028409-532f-4df7-b544-638b153dbdc7" providerId="AD" clId="Web-{4B3DE805-A7CA-C991-4B1B-08C8B0946ACD}" dt="2025-05-29T07:47:02.171" v="0" actId="20577"/>
          <ac:spMkLst>
            <pc:docMk/>
            <pc:sldMk cId="0" sldId="256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badi" panose="020B0604020104020204" pitchFamily="34" charset="0"/>
        <a:ea typeface="Abadi" panose="020B06040201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68" name="Google Shape;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84" name="Google Shape;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I would discuss canvas size and how it relates to the display’s dimensions.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92" name="Google Shape;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badi" panose="020B0604020104020204" pitchFamily="34" charset="0"/>
              </a:rPr>
              <a:t>Write a script to display player’s score on the UI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100" name="Google Shape;1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08" name="Google Shape;1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various options for anchors and pivots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18" name="Google Shape;1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badi" panose="020B0604020104020204" pitchFamily="34" charset="0"/>
              </a:rPr>
              <a:t>Implement a restart button 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126" name="Google Shape;1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badi" panose="020B0604020104020204" pitchFamily="34" charset="0"/>
              </a:rPr>
              <a:t>Will leave 10 minutes to build out the app 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135" name="Google Shape;1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42" name="Google Shape;1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50" name="Google Shape;1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76" name="Google Shape;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73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badi" panose="020B0604020104020204" pitchFamily="34" charset="0"/>
              </a:rPr>
              <a:t>Create cubes with collider, add rigid body to the player 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76" name="Google Shape;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Write script so that when player enter the cube (a good place to explain on collision enter or on trigger enter) the cube disappear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43" name="Google Shape;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51" name="Google Shape;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Write a game manager script to record how many cube player eat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59" name="Google Shape;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35" name="Google Shape;1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08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3548062" y="2875359"/>
            <a:ext cx="17287876" cy="288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C00000"/>
              </a:buClr>
              <a:buSzPts val="8800"/>
              <a:buFont typeface="Gill Sans"/>
              <a:buNone/>
              <a:defRPr sz="8800" b="1" i="0"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3548062" y="7411640"/>
            <a:ext cx="17287876" cy="449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 b="0"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b="0"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b="0"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b="0"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b="0"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6pPr>
            <a:lvl7pPr marL="3200400" lvl="6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7pPr>
            <a:lvl8pPr marL="3657600" lvl="7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8pPr>
            <a:lvl9pPr marL="4114800" lvl="8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21991191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lvl="0" indent="-520192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488950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488950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488950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488950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6pPr>
            <a:lvl7pPr marL="3200400" lvl="6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7pPr>
            <a:lvl8pPr marL="3657600" lvl="7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8pPr>
            <a:lvl9pPr marL="4114800" lvl="8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Cambria"/>
              <a:buNone/>
              <a:defRPr sz="7800" b="1" i="0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21991191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marR="0" lvl="0" indent="-520192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88950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-"/>
              <a:defRPr sz="5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88950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-"/>
              <a:defRPr sz="5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88950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-"/>
              <a:defRPr sz="5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88950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-"/>
              <a:defRPr sz="5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520191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•"/>
              <a:defRPr sz="56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520191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•"/>
              <a:defRPr sz="56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520191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•"/>
              <a:defRPr sz="56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520191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•"/>
              <a:defRPr sz="56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" name="Google Shape;9;p2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8114" y="12680238"/>
            <a:ext cx="1184948" cy="8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A black and red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89D2181-053E-B585-89DC-92A19109BC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2661153"/>
            <a:ext cx="6442508" cy="10548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>
            <a:spLocks noGrp="1"/>
          </p:cNvSpPr>
          <p:nvPr>
            <p:ph type="ctrTitle" idx="4294967295"/>
          </p:nvPr>
        </p:nvSpPr>
        <p:spPr>
          <a:xfrm>
            <a:off x="3548062" y="2875359"/>
            <a:ext cx="17287876" cy="288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800"/>
              <a:buFont typeface="Gill Sans"/>
              <a:buNone/>
            </a:pPr>
            <a:r>
              <a:rPr lang="en-US" sz="8800" b="1" i="0" u="none" strike="noStrike" cap="none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Scripting and UI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24" name="Google Shape;24;p1"/>
          <p:cNvSpPr txBox="1">
            <a:spLocks noGrp="1"/>
          </p:cNvSpPr>
          <p:nvPr>
            <p:ph type="subTitle" idx="4294967295"/>
          </p:nvPr>
        </p:nvSpPr>
        <p:spPr>
          <a:xfrm>
            <a:off x="3548062" y="7411640"/>
            <a:ext cx="17287876" cy="449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algn="ctr">
              <a:buNone/>
            </a:pPr>
            <a:r>
              <a:rPr lang="en-US" sz="5000">
                <a:ea typeface="Cambria"/>
                <a:cs typeface="Cambria"/>
                <a:sym typeface="Cambria"/>
              </a:rPr>
              <a:t>Kate Wang and Rhoda Asamoah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"/>
              <a:buNone/>
            </a:pPr>
            <a:endParaRPr lang="en-US" sz="5000" dirty="0">
              <a:latin typeface="Cambria"/>
              <a:ea typeface="Cambria"/>
              <a:cs typeface="Cambria"/>
            </a:endParaRPr>
          </a:p>
        </p:txBody>
      </p:sp>
      <p:cxnSp>
        <p:nvCxnSpPr>
          <p:cNvPr id="25" name="Google Shape;25;p1"/>
          <p:cNvCxnSpPr/>
          <p:nvPr/>
        </p:nvCxnSpPr>
        <p:spPr>
          <a:xfrm>
            <a:off x="7984671" y="5764009"/>
            <a:ext cx="8490858" cy="0"/>
          </a:xfrm>
          <a:prstGeom prst="straightConnector1">
            <a:avLst/>
          </a:prstGeom>
          <a:noFill/>
          <a:ln w="889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9"/>
          <p:cNvCxnSpPr>
            <a:cxnSpLocks/>
          </p:cNvCxnSpPr>
          <p:nvPr/>
        </p:nvCxnSpPr>
        <p:spPr>
          <a:xfrm>
            <a:off x="7698093" y="1950223"/>
            <a:ext cx="8987814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</a:rPr>
              <a:t>Particle Systems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1196406" y="2923824"/>
            <a:ext cx="9218456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/>
              <a:t>Uses a large number of small objects to mimic “fuzzy” phenomena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/>
              <a:t>Fire, Smoke, Rain, Snow, Clouds, etc.</a:t>
            </a:r>
            <a:endParaRPr/>
          </a:p>
        </p:txBody>
      </p:sp>
      <p:pic>
        <p:nvPicPr>
          <p:cNvPr id="73" name="Google Shape;73;p9" descr="Screen Shot 2016-06-13 at 3.52.33 PM.png"/>
          <p:cNvPicPr preferRelativeResize="0"/>
          <p:nvPr/>
        </p:nvPicPr>
        <p:blipFill rotWithShape="1">
          <a:blip r:embed="rId3">
            <a:alphaModFix/>
          </a:blip>
          <a:srcRect l="19179" r="9778"/>
          <a:stretch/>
        </p:blipFill>
        <p:spPr>
          <a:xfrm>
            <a:off x="11900019" y="3634387"/>
            <a:ext cx="10811125" cy="822659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Unity User Interfaces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21991191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4120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None/>
            </a:pPr>
            <a:endParaRPr/>
          </a:p>
        </p:txBody>
      </p:sp>
      <p:pic>
        <p:nvPicPr>
          <p:cNvPr id="88" name="Google Shape;88;p12" descr="Screen Shot 2016-06-10 at 4.14.27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" y="2400300"/>
            <a:ext cx="23444200" cy="8915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cxnSp>
        <p:nvCxnSpPr>
          <p:cNvPr id="89" name="Google Shape;89;p12"/>
          <p:cNvCxnSpPr>
            <a:cxnSpLocks/>
          </p:cNvCxnSpPr>
          <p:nvPr/>
        </p:nvCxnSpPr>
        <p:spPr>
          <a:xfrm>
            <a:off x="6902608" y="1910466"/>
            <a:ext cx="10578784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UI Canvas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11784679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Everything UI starts with the Canvas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Canvas is a GameObject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All UI elements must be children of a canvas</a:t>
            </a:r>
            <a:endParaRPr/>
          </a:p>
        </p:txBody>
      </p:sp>
      <p:cxnSp>
        <p:nvCxnSpPr>
          <p:cNvPr id="97" name="Google Shape;97;p13"/>
          <p:cNvCxnSpPr>
            <a:cxnSpLocks/>
          </p:cNvCxnSpPr>
          <p:nvPr/>
        </p:nvCxnSpPr>
        <p:spPr>
          <a:xfrm>
            <a:off x="9505240" y="1910466"/>
            <a:ext cx="5373520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737B046-C04B-CAD7-9B25-A884A449B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032" y="2426529"/>
            <a:ext cx="10406419" cy="101450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UI Text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15262795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Use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textmesh</a:t>
            </a:r>
            <a:r>
              <a:rPr lang="en-US" dirty="0" err="1"/>
              <a:t>pro</a:t>
            </a:r>
            <a:r>
              <a:rPr lang="en-US" dirty="0"/>
              <a:t> w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henever you need text</a:t>
            </a:r>
          </a:p>
          <a:p>
            <a:pPr marL="332795" lvl="0" indent="-33279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/>
              <a:t> Right-click hierarchy -&gt; UI -&gt; Text-</a:t>
            </a:r>
            <a:r>
              <a:rPr lang="en-US" dirty="0" err="1"/>
              <a:t>Textmeshpro</a:t>
            </a:r>
            <a:endParaRPr dirty="0"/>
          </a:p>
          <a:p>
            <a:pPr marL="332795" lvl="0" indent="-332795" algn="l" rtl="0">
              <a:lnSpc>
                <a:spcPct val="15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Text properties can be set in the Inspector</a:t>
            </a:r>
            <a:endParaRPr dirty="0"/>
          </a:p>
          <a:p>
            <a:pPr marL="332795" lvl="0" indent="-332795" algn="l" rtl="0">
              <a:lnSpc>
                <a:spcPct val="15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Can be changed during runtime through scripting</a:t>
            </a:r>
            <a:endParaRPr dirty="0"/>
          </a:p>
        </p:txBody>
      </p:sp>
      <p:pic>
        <p:nvPicPr>
          <p:cNvPr id="104" name="Google Shape;104;p14" descr="Screen Shot 2016-06-10 at 4.21.02 PM.png"/>
          <p:cNvPicPr preferRelativeResize="0"/>
          <p:nvPr/>
        </p:nvPicPr>
        <p:blipFill rotWithShape="1">
          <a:blip r:embed="rId3">
            <a:alphaModFix/>
          </a:blip>
          <a:srcRect l="62322"/>
          <a:stretch/>
        </p:blipFill>
        <p:spPr>
          <a:xfrm>
            <a:off x="16777981" y="3526737"/>
            <a:ext cx="5627252" cy="7467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4"/>
          <p:cNvCxnSpPr>
            <a:cxnSpLocks/>
          </p:cNvCxnSpPr>
          <p:nvPr/>
        </p:nvCxnSpPr>
        <p:spPr>
          <a:xfrm>
            <a:off x="10121417" y="1910466"/>
            <a:ext cx="4141166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5"/>
          <p:cNvCxnSpPr>
            <a:cxnSpLocks/>
          </p:cNvCxnSpPr>
          <p:nvPr/>
        </p:nvCxnSpPr>
        <p:spPr>
          <a:xfrm>
            <a:off x="9808146" y="1910466"/>
            <a:ext cx="4767707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UI Image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10569255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Can be used for almost anything, button, slider, etc.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When importing an image, you must define what type of texture it is (Normal Map, Light Map, Sprite)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For UI, we want a Sprite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37DF8-0B08-29FF-1CE3-6A09F39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817" y="3828776"/>
            <a:ext cx="11218442" cy="86963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175FC8-74A7-52AD-0404-8AB270B31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3529" y="2277983"/>
            <a:ext cx="10380533" cy="9553906"/>
          </a:xfrm>
          <a:prstGeom prst="rect">
            <a:avLst/>
          </a:prstGeom>
        </p:spPr>
      </p:pic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UI Button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12616028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Button is a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GameObject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that must be a child of a canvas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Many different options for styling</a:t>
            </a:r>
            <a:endParaRPr dirty="0"/>
          </a:p>
        </p:txBody>
      </p:sp>
      <p:cxnSp>
        <p:nvCxnSpPr>
          <p:cNvPr id="123" name="Google Shape;123;p16"/>
          <p:cNvCxnSpPr/>
          <p:nvPr/>
        </p:nvCxnSpPr>
        <p:spPr>
          <a:xfrm>
            <a:off x="9895114" y="1910466"/>
            <a:ext cx="4751615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7B5ED-9DEE-5359-A989-00CF71EF9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1716" y="2582241"/>
            <a:ext cx="11803413" cy="9235786"/>
          </a:xfrm>
          <a:prstGeom prst="rect">
            <a:avLst/>
          </a:prstGeom>
        </p:spPr>
      </p:pic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On Click()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10267085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You can hook up a button to an action through the Inspector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Chose your GameObject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Choose your Component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Choose your Method</a:t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11851716" y="9243391"/>
            <a:ext cx="11803413" cy="2574636"/>
          </a:xfrm>
          <a:prstGeom prst="rect">
            <a:avLst/>
          </a:prstGeom>
          <a:noFill/>
          <a:ln w="165100" cap="flat" cmpd="sng">
            <a:solidFill>
              <a:srgbClr val="FFCD5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5000"/>
              <a:buFont typeface="Gill Sans"/>
              <a:buNone/>
            </a:pPr>
            <a:endParaRPr sz="5000" b="0" i="0" u="none" strike="noStrike" cap="none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2" name="Google Shape;132;p17"/>
          <p:cNvCxnSpPr/>
          <p:nvPr/>
        </p:nvCxnSpPr>
        <p:spPr>
          <a:xfrm>
            <a:off x="9715500" y="1910466"/>
            <a:ext cx="4914900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Activity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21991191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685800" indent="-685800">
              <a:spcBef>
                <a:spcPts val="0"/>
              </a:spcBef>
            </a:pPr>
            <a:r>
              <a:rPr lang="en-US" dirty="0"/>
              <a:t>Finish your game with following features: </a:t>
            </a:r>
          </a:p>
          <a:p>
            <a:pPr marL="1143000" lvl="1" indent="-685800">
              <a:spcBef>
                <a:spcPts val="0"/>
              </a:spcBef>
            </a:pPr>
            <a:r>
              <a:rPr lang="en-US" dirty="0"/>
              <a:t>Control the player's movement using the ASWD keys</a:t>
            </a:r>
          </a:p>
          <a:p>
            <a:pPr marL="1143000" lvl="1" indent="-685800">
              <a:spcBef>
                <a:spcPts val="0"/>
              </a:spcBef>
            </a:pPr>
            <a:r>
              <a:rPr lang="en-US" dirty="0"/>
              <a:t>Implement a feature allowing the player to "eat" cubes within the farm</a:t>
            </a:r>
          </a:p>
          <a:p>
            <a:pPr marL="1143000" lvl="1" indent="-685800">
              <a:spcBef>
                <a:spcPts val="0"/>
              </a:spcBef>
            </a:pPr>
            <a:r>
              <a:rPr lang="en-US" dirty="0"/>
              <a:t>Display the number of cubes eaten by the player</a:t>
            </a:r>
          </a:p>
          <a:p>
            <a:pPr marL="1143000" lvl="1" indent="-685800">
              <a:spcBef>
                <a:spcPts val="0"/>
              </a:spcBef>
            </a:pPr>
            <a:r>
              <a:rPr lang="en-US" dirty="0"/>
              <a:t>Include a "restart" button to allow the player to restart the game</a:t>
            </a:r>
          </a:p>
          <a:p>
            <a:pPr marL="685800" indent="-685800">
              <a:spcBef>
                <a:spcPts val="0"/>
              </a:spcBef>
            </a:pPr>
            <a:r>
              <a:rPr lang="en-US" dirty="0"/>
              <a:t>Bonus Features:</a:t>
            </a:r>
          </a:p>
          <a:p>
            <a:pPr marL="1143000" lvl="1" indent="-685800">
              <a:spcBef>
                <a:spcPts val="0"/>
              </a:spcBef>
            </a:pPr>
            <a:r>
              <a:rPr lang="en-US" dirty="0"/>
              <a:t>Enable smooth rotation of the player using mouse input</a:t>
            </a:r>
          </a:p>
          <a:p>
            <a:pPr marL="1143000" lvl="1" indent="-685800">
              <a:spcBef>
                <a:spcPts val="0"/>
              </a:spcBef>
            </a:pPr>
            <a:r>
              <a:rPr lang="en-US" dirty="0"/>
              <a:t>Replace the cube model with a customized model of your choice</a:t>
            </a:r>
          </a:p>
          <a:p>
            <a:pPr marL="1143000" lvl="1" indent="-685800">
              <a:spcBef>
                <a:spcPts val="0"/>
              </a:spcBef>
            </a:pPr>
            <a:r>
              <a:rPr lang="en-US" dirty="0"/>
              <a:t>Show the elapsed time since the player started the game</a:t>
            </a:r>
          </a:p>
          <a:p>
            <a:pPr marL="1143000" lvl="1" indent="-685800">
              <a:spcBef>
                <a:spcPts val="0"/>
              </a:spcBef>
            </a:pPr>
            <a:r>
              <a:rPr lang="en-US" dirty="0"/>
              <a:t>Implement a time limit for the player's gameplay session</a:t>
            </a:r>
          </a:p>
        </p:txBody>
      </p:sp>
      <p:cxnSp>
        <p:nvCxnSpPr>
          <p:cNvPr id="139" name="Google Shape;139;p18"/>
          <p:cNvCxnSpPr/>
          <p:nvPr/>
        </p:nvCxnSpPr>
        <p:spPr>
          <a:xfrm>
            <a:off x="10172700" y="1910466"/>
            <a:ext cx="3935186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19"/>
          <p:cNvCxnSpPr>
            <a:cxnSpLocks/>
          </p:cNvCxnSpPr>
          <p:nvPr/>
        </p:nvCxnSpPr>
        <p:spPr>
          <a:xfrm>
            <a:off x="6599109" y="1930344"/>
            <a:ext cx="11185782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Creating an Executable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1196406" y="2923824"/>
            <a:ext cx="11923246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/>
              <a:t>What if I want to create a standalone app?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/>
              <a:t>Let’s make an executable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863B6-64DC-036E-7682-7CCF71CC0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2" r="79351" b="61787"/>
          <a:stretch/>
        </p:blipFill>
        <p:spPr>
          <a:xfrm>
            <a:off x="13544398" y="2923824"/>
            <a:ext cx="9643196" cy="9585210"/>
          </a:xfrm>
          <a:prstGeom prst="rect">
            <a:avLst/>
          </a:prstGeom>
        </p:spPr>
      </p:pic>
      <p:sp>
        <p:nvSpPr>
          <p:cNvPr id="4" name="Google Shape;131;p17">
            <a:extLst>
              <a:ext uri="{FF2B5EF4-FFF2-40B4-BE49-F238E27FC236}">
                <a16:creationId xmlns:a16="http://schemas.microsoft.com/office/drawing/2014/main" id="{8C7CB7FB-E063-EA77-F395-F9FC9DB0FF2D}"/>
              </a:ext>
            </a:extLst>
          </p:cNvPr>
          <p:cNvSpPr/>
          <p:nvPr/>
        </p:nvSpPr>
        <p:spPr>
          <a:xfrm>
            <a:off x="13544398" y="10215041"/>
            <a:ext cx="8858402" cy="837272"/>
          </a:xfrm>
          <a:prstGeom prst="rect">
            <a:avLst/>
          </a:prstGeom>
          <a:noFill/>
          <a:ln w="165100" cap="flat" cmpd="sng">
            <a:solidFill>
              <a:srgbClr val="FFCD5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5000"/>
              <a:buFont typeface="Gill Sans"/>
              <a:buNone/>
            </a:pPr>
            <a:endParaRPr sz="5000" b="0" i="0" u="none" strike="noStrike" cap="none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31;p17">
            <a:extLst>
              <a:ext uri="{FF2B5EF4-FFF2-40B4-BE49-F238E27FC236}">
                <a16:creationId xmlns:a16="http://schemas.microsoft.com/office/drawing/2014/main" id="{73724CD0-7091-C609-7A44-878A48BD1874}"/>
              </a:ext>
            </a:extLst>
          </p:cNvPr>
          <p:cNvSpPr/>
          <p:nvPr/>
        </p:nvSpPr>
        <p:spPr>
          <a:xfrm>
            <a:off x="13544398" y="3185291"/>
            <a:ext cx="966732" cy="631335"/>
          </a:xfrm>
          <a:prstGeom prst="rect">
            <a:avLst/>
          </a:prstGeom>
          <a:noFill/>
          <a:ln w="165100" cap="flat" cmpd="sng">
            <a:solidFill>
              <a:srgbClr val="FFCD5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5000"/>
              <a:buFont typeface="Gill Sans"/>
              <a:buNone/>
            </a:pPr>
            <a:endParaRPr sz="5000" b="0" i="0" u="none" strike="noStrike" cap="none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Creating an Executable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21991191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Add the desired scene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Select your platform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Build and Run!</a:t>
            </a:r>
            <a:endParaRPr/>
          </a:p>
        </p:txBody>
      </p:sp>
      <p:cxnSp>
        <p:nvCxnSpPr>
          <p:cNvPr id="2" name="Google Shape;144;p19">
            <a:extLst>
              <a:ext uri="{FF2B5EF4-FFF2-40B4-BE49-F238E27FC236}">
                <a16:creationId xmlns:a16="http://schemas.microsoft.com/office/drawing/2014/main" id="{0EF68AF1-56D3-57F0-8FD1-C48E0E6E6E04}"/>
              </a:ext>
            </a:extLst>
          </p:cNvPr>
          <p:cNvCxnSpPr>
            <a:cxnSpLocks/>
          </p:cNvCxnSpPr>
          <p:nvPr/>
        </p:nvCxnSpPr>
        <p:spPr>
          <a:xfrm>
            <a:off x="6599109" y="1930344"/>
            <a:ext cx="11185782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57CABC2-7131-8BD1-4736-90882103C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635" y="2297394"/>
            <a:ext cx="11185782" cy="10562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Day 1 Review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31" name="Google Shape;31;p2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21991191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Game Engines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Unity Interface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Cameras, Lights, and Objects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Scripting in C#</a:t>
            </a:r>
            <a:endParaRPr dirty="0"/>
          </a:p>
        </p:txBody>
      </p:sp>
      <p:cxnSp>
        <p:nvCxnSpPr>
          <p:cNvPr id="32" name="Google Shape;32;p2"/>
          <p:cNvCxnSpPr>
            <a:cxnSpLocks/>
          </p:cNvCxnSpPr>
          <p:nvPr/>
        </p:nvCxnSpPr>
        <p:spPr>
          <a:xfrm>
            <a:off x="8684492" y="2029735"/>
            <a:ext cx="7015015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0"/>
          <p:cNvCxnSpPr>
            <a:cxnSpLocks/>
          </p:cNvCxnSpPr>
          <p:nvPr/>
        </p:nvCxnSpPr>
        <p:spPr>
          <a:xfrm>
            <a:off x="9526893" y="1930344"/>
            <a:ext cx="5330214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 err="1">
                <a:solidFill>
                  <a:srgbClr val="CD1F30"/>
                </a:solidFill>
              </a:rPr>
              <a:t>Rigidbody</a:t>
            </a:r>
            <a:r>
              <a:rPr lang="en-US" dirty="0">
                <a:solidFill>
                  <a:srgbClr val="CD1F30"/>
                </a:solidFill>
              </a:rPr>
              <a:t> 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1196406" y="2923824"/>
            <a:ext cx="12214794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/>
              <a:t>Control game object’s motion using Unity’s physics engine 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/>
              <a:t>Ability to apply gravity to the game objects</a:t>
            </a:r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 err="1"/>
              <a:t>FixedUpdate</a:t>
            </a:r>
            <a:r>
              <a:rPr lang="en-US" dirty="0"/>
              <a:t>() is recommended when applying force or controlling </a:t>
            </a:r>
            <a:r>
              <a:rPr lang="en-US" dirty="0" err="1"/>
              <a:t>Rigidbody</a:t>
            </a:r>
            <a:r>
              <a:rPr lang="en-US" dirty="0"/>
              <a:t> settings in a script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305E4-361E-BFD4-8356-7D7EB9003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9151" y="2444490"/>
            <a:ext cx="6480744" cy="101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6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A789F-4ECC-1525-E188-821FBE108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627" y="2222660"/>
            <a:ext cx="11849542" cy="10348883"/>
          </a:xfrm>
          <a:prstGeom prst="rect">
            <a:avLst/>
          </a:prstGeom>
        </p:spPr>
      </p:pic>
      <p:cxnSp>
        <p:nvCxnSpPr>
          <p:cNvPr id="78" name="Google Shape;78;p10"/>
          <p:cNvCxnSpPr>
            <a:cxnSpLocks/>
          </p:cNvCxnSpPr>
          <p:nvPr/>
        </p:nvCxnSpPr>
        <p:spPr>
          <a:xfrm>
            <a:off x="9526893" y="1930344"/>
            <a:ext cx="5330214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</a:rPr>
              <a:t>Colliders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1196406" y="2923824"/>
            <a:ext cx="9218456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/>
              <a:t>Allows physical interaction between objects</a:t>
            </a:r>
          </a:p>
          <a:p>
            <a:pPr marL="789995" lvl="1" indent="-332795">
              <a:spcBef>
                <a:spcPts val="0"/>
              </a:spcBef>
              <a:buSzPts val="4592"/>
            </a:pPr>
            <a:r>
              <a:rPr lang="en-US" dirty="0" err="1"/>
              <a:t>Rigidbody</a:t>
            </a:r>
            <a:r>
              <a:rPr lang="en-US" dirty="0"/>
              <a:t> must attached to at least one game object </a:t>
            </a:r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/>
              <a:t>Colliders react with other colliders</a:t>
            </a:r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/>
              <a:t>Can also be used for selecting objects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3"/>
          <p:cNvCxnSpPr/>
          <p:nvPr/>
        </p:nvCxnSpPr>
        <p:spPr>
          <a:xfrm>
            <a:off x="3869871" y="1910466"/>
            <a:ext cx="16704129" cy="0"/>
          </a:xfrm>
          <a:prstGeom prst="straightConnector1">
            <a:avLst/>
          </a:prstGeom>
          <a:noFill/>
          <a:ln w="76200" cap="flat" cmpd="sng">
            <a:solidFill>
              <a:srgbClr val="FDC82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</a:rPr>
              <a:t>Enabling and Disabling Components</a:t>
            </a:r>
            <a:endParaRPr dirty="0">
              <a:solidFill>
                <a:srgbClr val="CD1F30"/>
              </a:solidFill>
            </a:endParaRPr>
          </a:p>
        </p:txBody>
      </p:sp>
      <p:pic>
        <p:nvPicPr>
          <p:cNvPr id="39" name="Google Shape;39;p3" descr="Screen Shot 2016-06-09 at 4.37.22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5834" y="3866356"/>
            <a:ext cx="10134601" cy="73152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B5E25C-7B6A-8AF4-A386-F2AEB95D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16" y="2657410"/>
            <a:ext cx="4759292" cy="96998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4"/>
          <p:cNvCxnSpPr/>
          <p:nvPr/>
        </p:nvCxnSpPr>
        <p:spPr>
          <a:xfrm>
            <a:off x="6057900" y="1910466"/>
            <a:ext cx="12148457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</a:rPr>
              <a:t>Activating Game Objects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11261826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/>
              <a:t>Making a GameObject inactive will disable every component and turn off any attached renderers, colliders, rigid bodies, scripts, etc... 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/>
              <a:t>Any scripts that you have attached to the GameObject will no longer have Update() called</a:t>
            </a:r>
            <a:endParaRPr/>
          </a:p>
        </p:txBody>
      </p:sp>
      <p:pic>
        <p:nvPicPr>
          <p:cNvPr id="48" name="Google Shape;48;p4" descr="Screen Shot 2016-06-09 at 4.55.1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84601" y="3390900"/>
            <a:ext cx="11785601" cy="69342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6"/>
          <p:cNvCxnSpPr>
            <a:cxnSpLocks/>
          </p:cNvCxnSpPr>
          <p:nvPr/>
        </p:nvCxnSpPr>
        <p:spPr>
          <a:xfrm>
            <a:off x="6934617" y="1910466"/>
            <a:ext cx="10697400" cy="0"/>
          </a:xfrm>
          <a:prstGeom prst="straightConnector1">
            <a:avLst/>
          </a:prstGeom>
          <a:noFill/>
          <a:ln w="76200" cap="flat" cmpd="sng">
            <a:solidFill>
              <a:srgbClr val="FDC82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Getting a Component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15792885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GetComponent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&lt;Type&gt;()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Allows you access to any Component in the object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You can access Parent and Children too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E12B7C-50AE-C851-FEEE-8E38AC29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641" y="-15837"/>
            <a:ext cx="5739359" cy="13731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7"/>
          <p:cNvCxnSpPr>
            <a:cxnSpLocks/>
          </p:cNvCxnSpPr>
          <p:nvPr/>
        </p:nvCxnSpPr>
        <p:spPr>
          <a:xfrm>
            <a:off x="7285653" y="1910466"/>
            <a:ext cx="10093897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Calling Other Scripts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96404" y="2744920"/>
            <a:ext cx="21991191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Arial"/>
              <a:buChar char="•"/>
            </a:pPr>
            <a:r>
              <a:rPr lang="en-US" dirty="0"/>
              <a:t>Scripts are </a:t>
            </a:r>
            <a:r>
              <a:rPr lang="en-US" dirty="0" err="1"/>
              <a:t>GameComponents</a:t>
            </a:r>
            <a:r>
              <a:rPr lang="en-US" dirty="0"/>
              <a:t>, so you can use </a:t>
            </a:r>
            <a:r>
              <a:rPr lang="en-US" dirty="0" err="1"/>
              <a:t>GetComponent</a:t>
            </a:r>
            <a:r>
              <a:rPr lang="en-US" dirty="0"/>
              <a:t>&lt;Type&gt;()or </a:t>
            </a:r>
            <a:r>
              <a:rPr lang="en-US" dirty="0" err="1"/>
              <a:t>FindObjectOfType</a:t>
            </a:r>
            <a:r>
              <a:rPr lang="en-US" dirty="0"/>
              <a:t>&lt;Type&gt;() to obtain a reference to other scripts</a:t>
            </a:r>
            <a:endParaRPr dirty="0"/>
          </a:p>
        </p:txBody>
      </p:sp>
      <p:pic>
        <p:nvPicPr>
          <p:cNvPr id="64" name="Google Shape;64;p7" descr="Screen Shot 2016-06-09 at 5.38.3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601" y="5905547"/>
            <a:ext cx="12192001" cy="76708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65" name="Google Shape;65;p7" descr="Screen Shot 2016-06-09 at 5.38.46 PM.png"/>
          <p:cNvPicPr preferRelativeResize="0"/>
          <p:nvPr/>
        </p:nvPicPr>
        <p:blipFill rotWithShape="1">
          <a:blip r:embed="rId4">
            <a:alphaModFix/>
          </a:blip>
          <a:srcRect t="20224" r="50735" b="47532"/>
          <a:stretch/>
        </p:blipFill>
        <p:spPr>
          <a:xfrm>
            <a:off x="12648628" y="7747336"/>
            <a:ext cx="11594771" cy="5829012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D1F30"/>
                </a:solidFill>
                <a:latin typeface="Gill Sans"/>
                <a:ea typeface="Gill Sans"/>
                <a:cs typeface="Gill Sans"/>
                <a:sym typeface="Gill Sans"/>
              </a:rPr>
              <a:t>Activity</a:t>
            </a:r>
            <a:endParaRPr dirty="0">
              <a:solidFill>
                <a:srgbClr val="CD1F30"/>
              </a:solidFill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21991191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685800" indent="-685800">
              <a:spcBef>
                <a:spcPts val="0"/>
              </a:spcBef>
            </a:pPr>
            <a:r>
              <a:rPr lang="en-US" dirty="0"/>
              <a:t>Implement a feature allowing the player to "eat" cubes</a:t>
            </a:r>
          </a:p>
        </p:txBody>
      </p:sp>
      <p:cxnSp>
        <p:nvCxnSpPr>
          <p:cNvPr id="139" name="Google Shape;139;p18"/>
          <p:cNvCxnSpPr/>
          <p:nvPr/>
        </p:nvCxnSpPr>
        <p:spPr>
          <a:xfrm>
            <a:off x="10172700" y="1910466"/>
            <a:ext cx="3935186" cy="0"/>
          </a:xfrm>
          <a:prstGeom prst="straightConnector1">
            <a:avLst/>
          </a:prstGeom>
          <a:noFill/>
          <a:ln w="76200" cap="flat" cmpd="sng">
            <a:solidFill>
              <a:srgbClr val="F4BF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5851332"/>
      </p:ext>
    </p:extLst>
  </p:cSld>
  <p:clrMapOvr>
    <a:masterClrMapping/>
  </p:clrMapOvr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cb4f5c-c7cf-4072-bc62-0567e236422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F171AB25A2240AB7E6B665531E8E7" ma:contentTypeVersion="15" ma:contentTypeDescription="Create a new document." ma:contentTypeScope="" ma:versionID="0415fdf95b42170d13f0b4db97b80700">
  <xsd:schema xmlns:xsd="http://www.w3.org/2001/XMLSchema" xmlns:xs="http://www.w3.org/2001/XMLSchema" xmlns:p="http://schemas.microsoft.com/office/2006/metadata/properties" xmlns:ns2="c3cb4f5c-c7cf-4072-bc62-0567e2364229" xmlns:ns3="a109c017-75d7-4750-a027-1727423ae59e" targetNamespace="http://schemas.microsoft.com/office/2006/metadata/properties" ma:root="true" ma:fieldsID="3ef6e99dae35211b81fc609ba8e7dd83" ns2:_="" ns3:_="">
    <xsd:import namespace="c3cb4f5c-c7cf-4072-bc62-0567e2364229"/>
    <xsd:import namespace="a109c017-75d7-4750-a027-1727423a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b4f5c-c7cf-4072-bc62-0567e2364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9c017-75d7-4750-a027-1727423ae59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B488A-393A-41A7-85C5-EB9AB5138ED3}">
  <ds:schemaRefs>
    <ds:schemaRef ds:uri="http://schemas.microsoft.com/office/2006/metadata/properties"/>
    <ds:schemaRef ds:uri="http://schemas.microsoft.com/office/infopath/2007/PartnerControls"/>
    <ds:schemaRef ds:uri="c3cb4f5c-c7cf-4072-bc62-0567e2364229"/>
  </ds:schemaRefs>
</ds:datastoreItem>
</file>

<file path=customXml/itemProps2.xml><?xml version="1.0" encoding="utf-8"?>
<ds:datastoreItem xmlns:ds="http://schemas.openxmlformats.org/officeDocument/2006/customXml" ds:itemID="{9B7EC99B-63BA-433F-BA9C-71317BF6FF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cb4f5c-c7cf-4072-bc62-0567e2364229"/>
    <ds:schemaRef ds:uri="a109c017-75d7-4750-a027-1727423ae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088B3F-9D63-4164-9A30-29F0697B06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579</Words>
  <Application>Microsoft Office PowerPoint</Application>
  <PresentationFormat>Custom</PresentationFormat>
  <Paragraphs>79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Showroom</vt:lpstr>
      <vt:lpstr>Scripting and UI</vt:lpstr>
      <vt:lpstr>Day 1 Review</vt:lpstr>
      <vt:lpstr>Rigidbody </vt:lpstr>
      <vt:lpstr>Colliders</vt:lpstr>
      <vt:lpstr>Enabling and Disabling Components</vt:lpstr>
      <vt:lpstr>Activating Game Objects</vt:lpstr>
      <vt:lpstr>Getting a Component</vt:lpstr>
      <vt:lpstr>Calling Other Scripts</vt:lpstr>
      <vt:lpstr>Activity</vt:lpstr>
      <vt:lpstr>Particle Systems</vt:lpstr>
      <vt:lpstr>Unity User Interfaces</vt:lpstr>
      <vt:lpstr>UI Canvas</vt:lpstr>
      <vt:lpstr>UI Text</vt:lpstr>
      <vt:lpstr>UI Image</vt:lpstr>
      <vt:lpstr>UI Button</vt:lpstr>
      <vt:lpstr>On Click()</vt:lpstr>
      <vt:lpstr>Activity</vt:lpstr>
      <vt:lpstr>Creating an Executable</vt:lpstr>
      <vt:lpstr>Creating an Executable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Scripting and UI</dc:title>
  <cp:lastModifiedBy>Wang, Kexin [HCI]</cp:lastModifiedBy>
  <cp:revision>15</cp:revision>
  <dcterms:modified xsi:type="dcterms:W3CDTF">2025-05-29T07:47:02Z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0x010100EFEF171AB25A2240AB7E6B665531E8E7</vt:lpwstr>
  </property>
  <property fmtid="{D5CDD505-2E9C-101B-9397-08002B2CF9AE}" pid="3" name="MediaServiceImageTags">
    <vt:lpwstr/>
  </property>
</Properties>
</file>