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2"/>
  </p:notesMasterIdLst>
  <p:sldIdLst>
    <p:sldId id="294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2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8" autoAdjust="0"/>
    <p:restoredTop sz="86406" autoAdjust="0"/>
  </p:normalViewPr>
  <p:slideViewPr>
    <p:cSldViewPr snapToGrid="0">
      <p:cViewPr varScale="1">
        <p:scale>
          <a:sx n="118" d="100"/>
          <a:sy n="118" d="100"/>
        </p:scale>
        <p:origin x="168" y="768"/>
      </p:cViewPr>
      <p:guideLst/>
    </p:cSldViewPr>
  </p:slideViewPr>
  <p:outlineViewPr>
    <p:cViewPr>
      <p:scale>
        <a:sx n="33" d="100"/>
        <a:sy n="33" d="100"/>
      </p:scale>
      <p:origin x="0" y="-20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E7E5-F534-4E64-B654-EDE353024A2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C67D9-1CCC-455B-A190-D61270EC6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C67D9-1CCC-455B-A190-D61270EC61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DD8A3-58B4-46F8-AFD3-9675D8C21DAE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30A12-6DBA-43AA-ABCA-A239DFB5BD49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0000"/>
            <a:lum/>
          </a:blip>
          <a:srcRect/>
          <a:stretch>
            <a:fillRect t="-55000" r="-4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31735F-DBCE-40D6-9852-794B9E9CBB70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7C2AF-B1B9-4789-8A56-74477073B8DA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E813A-272B-4D6F-B5D5-5C2521EC5267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2DA00D-DDE7-464F-9127-3238BF9ADA31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C948A-8C2B-408B-9FA4-6BE72ABE0241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55000" r="-4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5057"/>
            <a:ext cx="10515600" cy="940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8249"/>
            <a:ext cx="10515600" cy="465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5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A915-0B61-4DC6-AB99-BD5A65BFAC6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20D7A3D7-823C-D8AA-AA11-B1F592EC3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96"/>
            <a:ext cx="2846002" cy="7016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3EE819-8049-69CE-BF55-0787A712C2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556588"/>
            <a:ext cx="2632364" cy="1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youtu.be/umJsITGzXd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2153-5021-35AA-35A5-2A7636124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HCI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History &amp; Conferences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ED534-993B-6DA9-234C-E4D9DF330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Adam Kohl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E27EF-3EDA-6331-7B28-441F40B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D904-160D-7352-5F98-6572DDAA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1FCE-DC51-D391-C1C0-DBB70180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whole human</a:t>
            </a:r>
          </a:p>
          <a:p>
            <a:r>
              <a:rPr lang="en-US" dirty="0"/>
              <a:t>Groups of Humans</a:t>
            </a:r>
          </a:p>
          <a:p>
            <a:r>
              <a:rPr lang="en-US" dirty="0"/>
              <a:t>Situated action / intent</a:t>
            </a:r>
          </a:p>
          <a:p>
            <a:r>
              <a:rPr lang="en-US" dirty="0"/>
              <a:t>CSCW</a:t>
            </a:r>
          </a:p>
          <a:p>
            <a:r>
              <a:rPr lang="en-US" dirty="0"/>
              <a:t>Participatory Design</a:t>
            </a:r>
          </a:p>
          <a:p>
            <a:r>
              <a:rPr lang="en-US" dirty="0"/>
              <a:t>Workplace groups</a:t>
            </a:r>
          </a:p>
          <a:p>
            <a:r>
              <a:rPr lang="en-US" dirty="0"/>
              <a:t>Technology is separate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7C59D-C755-6173-8CA1-A60D33DF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10</a:t>
            </a:fld>
            <a:endParaRPr lang="en-US"/>
          </a:p>
        </p:txBody>
      </p:sp>
      <p:pic>
        <p:nvPicPr>
          <p:cNvPr id="5" name="Google Shape;352;p31" descr="Image result for operating room">
            <a:extLst>
              <a:ext uri="{FF2B5EF4-FFF2-40B4-BE49-F238E27FC236}">
                <a16:creationId xmlns:a16="http://schemas.microsoft.com/office/drawing/2014/main" id="{0830489C-99AF-C244-35E8-7517A1AE59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4777"/>
          <a:stretch/>
        </p:blipFill>
        <p:spPr>
          <a:xfrm>
            <a:off x="5258912" y="1056253"/>
            <a:ext cx="6620267" cy="517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92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8441-3D7B-6F6E-8F8A-4DAA7C93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8AF32-6B57-0AF7-E37F-4D6D2C10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dynamics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Emotion </a:t>
            </a:r>
          </a:p>
          <a:p>
            <a:r>
              <a:rPr lang="en-US" dirty="0"/>
              <a:t>Affective computing</a:t>
            </a:r>
          </a:p>
          <a:p>
            <a:r>
              <a:rPr lang="en-US" dirty="0"/>
              <a:t>Human-Agent Teaming</a:t>
            </a:r>
          </a:p>
          <a:p>
            <a:r>
              <a:rPr lang="en-US" dirty="0"/>
              <a:t>Non–work activities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A34D-6D56-B57C-CAF9-A1D1AA0F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378;p34" descr="Related image">
            <a:extLst>
              <a:ext uri="{FF2B5EF4-FFF2-40B4-BE49-F238E27FC236}">
                <a16:creationId xmlns:a16="http://schemas.microsoft.com/office/drawing/2014/main" id="{4394EBA7-63D7-2F1B-B361-BF9BC72463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1" y="4435642"/>
            <a:ext cx="3384884" cy="230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379;p34" descr="Image result for iphone x animoji">
            <a:extLst>
              <a:ext uri="{FF2B5EF4-FFF2-40B4-BE49-F238E27FC236}">
                <a16:creationId xmlns:a16="http://schemas.microsoft.com/office/drawing/2014/main" id="{D547B2B5-8401-AA6C-1C27-EEABEA30F1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88" y="815196"/>
            <a:ext cx="3876689" cy="2180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hoosing a Watch that Matches Your Skin Tone - MeritLine">
            <a:extLst>
              <a:ext uri="{FF2B5EF4-FFF2-40B4-BE49-F238E27FC236}">
                <a16:creationId xmlns:a16="http://schemas.microsoft.com/office/drawing/2014/main" id="{D1989916-F386-FF2D-C160-FA8D775A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11" y="3161610"/>
            <a:ext cx="3272589" cy="217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800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17B8-F592-36BA-2783-6CE52B8E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1DE5-867D-DD02-8287-4C947D89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What is a conference?</a:t>
            </a:r>
          </a:p>
          <a:p>
            <a:pPr algn="just"/>
            <a:r>
              <a:rPr lang="en-US" dirty="0"/>
              <a:t>Conference activities</a:t>
            </a:r>
          </a:p>
          <a:p>
            <a:pPr algn="just"/>
            <a:r>
              <a:rPr lang="en-US" dirty="0"/>
              <a:t>Why are conferences important?</a:t>
            </a:r>
          </a:p>
          <a:p>
            <a:pPr algn="just"/>
            <a:r>
              <a:rPr lang="en-US" dirty="0"/>
              <a:t>HCI &amp; XR conferences?</a:t>
            </a:r>
          </a:p>
          <a:p>
            <a:pPr algn="just"/>
            <a:r>
              <a:rPr lang="en-US" dirty="0"/>
              <a:t>Funding to attend conferences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Activity: browse IITSEC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0885-FE88-677F-D747-ABAE3EC9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D319-4DB1-605D-B3B5-1A960F7F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Academic Conference?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2C50-288D-25AF-37E7-6093C282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multi-day event in which researchers present their work</a:t>
            </a:r>
          </a:p>
          <a:p>
            <a:r>
              <a:rPr lang="en-US" dirty="0"/>
              <a:t>An opportunity to network with other experts in your field</a:t>
            </a:r>
          </a:p>
          <a:p>
            <a:r>
              <a:rPr lang="en-US" dirty="0"/>
              <a:t>More research-focused than industry conferences such as 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2D9E1-A9A8-454A-CCCD-871399A7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09;p3" descr="Why You Should Definitely Be Presenting at Conferences as an Undergrad">
            <a:extLst>
              <a:ext uri="{FF2B5EF4-FFF2-40B4-BE49-F238E27FC236}">
                <a16:creationId xmlns:a16="http://schemas.microsoft.com/office/drawing/2014/main" id="{BA0FB57C-E1DC-B359-F1AB-A2ECF4C4F5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8948" y="3552297"/>
            <a:ext cx="3860800" cy="257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110;p3" descr="IEEE Young Professionals | 12 Tips for a Better Networking Experience at  Your Next Conference">
            <a:extLst>
              <a:ext uri="{FF2B5EF4-FFF2-40B4-BE49-F238E27FC236}">
                <a16:creationId xmlns:a16="http://schemas.microsoft.com/office/drawing/2014/main" id="{DBA808EB-CDA1-0A8E-28D4-2E89A52FFE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619" y="3552297"/>
            <a:ext cx="3860799" cy="257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85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A64E-8C43-3C72-09BC-F8E0924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574A-9529-7C39-26AB-41B601D7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Papers</a:t>
            </a:r>
          </a:p>
          <a:p>
            <a:r>
              <a:rPr lang="en-US" dirty="0"/>
              <a:t>Posters</a:t>
            </a:r>
          </a:p>
          <a:p>
            <a:r>
              <a:rPr lang="en-US" dirty="0"/>
              <a:t>Workshops</a:t>
            </a:r>
          </a:p>
          <a:p>
            <a:r>
              <a:rPr lang="en-US" dirty="0"/>
              <a:t>Courses/Tutorials</a:t>
            </a:r>
          </a:p>
          <a:p>
            <a:r>
              <a:rPr lang="en-US" dirty="0"/>
              <a:t>Keynote/Plenary Speakers</a:t>
            </a:r>
          </a:p>
          <a:p>
            <a:r>
              <a:rPr lang="en-US" dirty="0"/>
              <a:t>Panels</a:t>
            </a:r>
          </a:p>
          <a:p>
            <a:r>
              <a:rPr lang="en-US" dirty="0"/>
              <a:t>Demos</a:t>
            </a:r>
          </a:p>
          <a:p>
            <a:r>
              <a:rPr lang="en-US" dirty="0"/>
              <a:t>Competitions</a:t>
            </a:r>
          </a:p>
          <a:p>
            <a:r>
              <a:rPr lang="en-US" dirty="0"/>
              <a:t>Networking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5ABD5-98FB-35CE-C624-12EA1041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7904FA-3BE1-A8FF-61E6-DA8F9201821A}"/>
              </a:ext>
            </a:extLst>
          </p:cNvPr>
          <p:cNvGrpSpPr>
            <a:grpSpLocks noChangeAspect="1"/>
          </p:cNvGrpSpPr>
          <p:nvPr/>
        </p:nvGrpSpPr>
        <p:grpSpPr>
          <a:xfrm>
            <a:off x="6403768" y="681038"/>
            <a:ext cx="5466670" cy="5760720"/>
            <a:chOff x="5858333" y="205058"/>
            <a:chExt cx="6041420" cy="6366383"/>
          </a:xfrm>
        </p:grpSpPr>
        <p:pic>
          <p:nvPicPr>
            <p:cNvPr id="6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B8A0F1C6-1D34-0952-52B9-6867D46D4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515" y="104102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830DF71A-1331-7779-1C54-995EE5F5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671" y="42727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Gender-Neutral Icons - Free SVG &amp; PNG Gender-Neutral Images ...">
              <a:extLst>
                <a:ext uri="{FF2B5EF4-FFF2-40B4-BE49-F238E27FC236}">
                  <a16:creationId xmlns:a16="http://schemas.microsoft.com/office/drawing/2014/main" id="{25655157-BF07-B7CD-770E-49DA30C40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739" y="91977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Gender-Neutral Icons - Free SVG &amp; PNG Gender-Neutral Images ...">
              <a:extLst>
                <a:ext uri="{FF2B5EF4-FFF2-40B4-BE49-F238E27FC236}">
                  <a16:creationId xmlns:a16="http://schemas.microsoft.com/office/drawing/2014/main" id="{79718AD7-0159-EAD4-4CC8-D2DA50812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963" y="798515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Gender-Neutral Icons - Free SVG &amp; PNG Gender-Neutral Images ...">
              <a:extLst>
                <a:ext uri="{FF2B5EF4-FFF2-40B4-BE49-F238E27FC236}">
                  <a16:creationId xmlns:a16="http://schemas.microsoft.com/office/drawing/2014/main" id="{3FBB2F27-6306-1DB4-2298-0B071ED2B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187" y="67726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Gender-Neutral Icons - Free SVG &amp; PNG Gender-Neutral Images ...">
              <a:extLst>
                <a:ext uri="{FF2B5EF4-FFF2-40B4-BE49-F238E27FC236}">
                  <a16:creationId xmlns:a16="http://schemas.microsoft.com/office/drawing/2014/main" id="{BD1318B7-2996-585B-A83E-DE0C64E5B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411" y="556006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E4C152B1-9A67-F3E5-D037-1B2D5C053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115" y="1342192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Gender-Neutral Icons - Free SVG &amp; PNG Gender-Neutral Images ...">
              <a:extLst>
                <a:ext uri="{FF2B5EF4-FFF2-40B4-BE49-F238E27FC236}">
                  <a16:creationId xmlns:a16="http://schemas.microsoft.com/office/drawing/2014/main" id="{41E31A71-B25F-3512-3FF4-F504DE517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339" y="122093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Gender-Neutral Icons - Free SVG &amp; PNG Gender-Neutral Images ...">
              <a:extLst>
                <a:ext uri="{FF2B5EF4-FFF2-40B4-BE49-F238E27FC236}">
                  <a16:creationId xmlns:a16="http://schemas.microsoft.com/office/drawing/2014/main" id="{3E9837DF-7DC8-631A-91CF-1A132ED07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563" y="1099683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Gender-Neutral Icons - Free SVG &amp; PNG Gender-Neutral Images ...">
              <a:extLst>
                <a:ext uri="{FF2B5EF4-FFF2-40B4-BE49-F238E27FC236}">
                  <a16:creationId xmlns:a16="http://schemas.microsoft.com/office/drawing/2014/main" id="{1962F270-B015-3497-FFB4-364F0D2AE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87" y="97842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ender-Neutral Icons - Free SVG &amp; PNG Gender-Neutral Images ...">
              <a:extLst>
                <a:ext uri="{FF2B5EF4-FFF2-40B4-BE49-F238E27FC236}">
                  <a16:creationId xmlns:a16="http://schemas.microsoft.com/office/drawing/2014/main" id="{42A7E5A6-1B92-BA84-22A5-67C315D7E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11" y="85717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778FF661-DDFD-E3C2-E3AA-31A288361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214" y="105312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Gender-Neutral Icons - Free SVG &amp; PNG Gender-Neutral Images ...">
              <a:extLst>
                <a:ext uri="{FF2B5EF4-FFF2-40B4-BE49-F238E27FC236}">
                  <a16:creationId xmlns:a16="http://schemas.microsoft.com/office/drawing/2014/main" id="{4DAC659C-FAB7-6929-ECF5-234BAE08E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642" y="318210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Gender-Neutral Icons - Free SVG &amp; PNG Gender-Neutral Images ...">
              <a:extLst>
                <a:ext uri="{FF2B5EF4-FFF2-40B4-BE49-F238E27FC236}">
                  <a16:creationId xmlns:a16="http://schemas.microsoft.com/office/drawing/2014/main" id="{E25FAE2F-B913-EE22-2BD8-E9C8EDF83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8898" y="243000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Gender-Neutral Icons - Free SVG &amp; PNG Gender-Neutral Images ...">
              <a:extLst>
                <a:ext uri="{FF2B5EF4-FFF2-40B4-BE49-F238E27FC236}">
                  <a16:creationId xmlns:a16="http://schemas.microsoft.com/office/drawing/2014/main" id="{406BDCDF-66E7-89F5-C5EA-84EE9BF82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9654" y="230256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Gender-Neutral Icons - Free SVG &amp; PNG Gender-Neutral Images ...">
              <a:extLst>
                <a:ext uri="{FF2B5EF4-FFF2-40B4-BE49-F238E27FC236}">
                  <a16:creationId xmlns:a16="http://schemas.microsoft.com/office/drawing/2014/main" id="{E3035AED-4AFC-C01E-0637-E565BDE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875" y="872831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24B8E0AD-125E-80C4-FC64-A173A1264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970" y="3332887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Gender-Neutral Icons - Free SVG &amp; PNG Gender-Neutral Images ...">
              <a:extLst>
                <a:ext uri="{FF2B5EF4-FFF2-40B4-BE49-F238E27FC236}">
                  <a16:creationId xmlns:a16="http://schemas.microsoft.com/office/drawing/2014/main" id="{B9248768-02C1-E79B-0301-11A6D98BA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934" y="3389126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Gender-Neutral Icons - Free SVG &amp; PNG Gender-Neutral Images ...">
              <a:extLst>
                <a:ext uri="{FF2B5EF4-FFF2-40B4-BE49-F238E27FC236}">
                  <a16:creationId xmlns:a16="http://schemas.microsoft.com/office/drawing/2014/main" id="{FCD575C5-9A4A-6741-BAE6-1978DF801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428" y="3324186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05E1D10A-A596-6410-29E5-A7C37347A265}"/>
                </a:ext>
              </a:extLst>
            </p:cNvPr>
            <p:cNvSpPr/>
            <p:nvPr/>
          </p:nvSpPr>
          <p:spPr>
            <a:xfrm rot="9883233">
              <a:off x="9168901" y="665225"/>
              <a:ext cx="618672" cy="363764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1DB57131-7941-FD0C-730D-60DB8F355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8748" y="722247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95B2F850-32B5-3769-68CE-7E8E633E9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116" y="800386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Gender-Neutral Icons - Free SVG &amp; PNG Gender-Neutral Images ...">
              <a:extLst>
                <a:ext uri="{FF2B5EF4-FFF2-40B4-BE49-F238E27FC236}">
                  <a16:creationId xmlns:a16="http://schemas.microsoft.com/office/drawing/2014/main" id="{20638A2B-8CFC-5EF8-496C-3E1067375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4778" y="620092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6460F37C-BC73-8173-EF70-0DEFA19E4D70}"/>
                </a:ext>
              </a:extLst>
            </p:cNvPr>
            <p:cNvSpPr/>
            <p:nvPr/>
          </p:nvSpPr>
          <p:spPr>
            <a:xfrm rot="9883233">
              <a:off x="10072804" y="412486"/>
              <a:ext cx="618672" cy="363764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0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90F95EE7-15B7-17AC-1D00-70415B6A2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651" y="46950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CF11C56D-6E1C-02F1-0518-890EAD8E121F}"/>
                </a:ext>
              </a:extLst>
            </p:cNvPr>
            <p:cNvSpPr/>
            <p:nvPr/>
          </p:nvSpPr>
          <p:spPr>
            <a:xfrm rot="5400000">
              <a:off x="10940272" y="207385"/>
              <a:ext cx="506264" cy="501609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2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32F92F9D-D32F-8F37-F9A2-B587068E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439" y="27418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819107A-8582-2600-2C26-449D8AC44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459" y="500323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29051C-6022-520E-C584-3A90F8F95027}"/>
                </a:ext>
              </a:extLst>
            </p:cNvPr>
            <p:cNvGrpSpPr/>
            <p:nvPr/>
          </p:nvGrpSpPr>
          <p:grpSpPr>
            <a:xfrm>
              <a:off x="10419528" y="2579939"/>
              <a:ext cx="1480225" cy="677572"/>
              <a:chOff x="7814645" y="1934954"/>
              <a:chExt cx="1110169" cy="508179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DA83AF0-4408-D570-F119-C55918BA9D10}"/>
                  </a:ext>
                </a:extLst>
              </p:cNvPr>
              <p:cNvCxnSpPr/>
              <p:nvPr/>
            </p:nvCxnSpPr>
            <p:spPr>
              <a:xfrm>
                <a:off x="7945208" y="1979194"/>
                <a:ext cx="0" cy="190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FA650DA-BEFE-E293-0562-E3F30CA7DAA8}"/>
                  </a:ext>
                </a:extLst>
              </p:cNvPr>
              <p:cNvCxnSpPr/>
              <p:nvPr/>
            </p:nvCxnSpPr>
            <p:spPr>
              <a:xfrm>
                <a:off x="8482465" y="2252991"/>
                <a:ext cx="0" cy="190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7D1C706-E5CB-9747-2657-0A40C20060DB}"/>
                  </a:ext>
                </a:extLst>
              </p:cNvPr>
              <p:cNvCxnSpPr/>
              <p:nvPr/>
            </p:nvCxnSpPr>
            <p:spPr>
              <a:xfrm>
                <a:off x="8782957" y="2169336"/>
                <a:ext cx="0" cy="190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Parallelogram 151">
                <a:extLst>
                  <a:ext uri="{FF2B5EF4-FFF2-40B4-BE49-F238E27FC236}">
                    <a16:creationId xmlns:a16="http://schemas.microsoft.com/office/drawing/2014/main" id="{D79EFE49-8DDB-27EB-C133-E6CEC7C25CB2}"/>
                  </a:ext>
                </a:extLst>
              </p:cNvPr>
              <p:cNvSpPr/>
              <p:nvPr/>
            </p:nvSpPr>
            <p:spPr>
              <a:xfrm rot="1605882">
                <a:off x="7814645" y="1934954"/>
                <a:ext cx="1110169" cy="272823"/>
              </a:xfrm>
              <a:prstGeom prst="parallelogram">
                <a:avLst>
                  <a:gd name="adj" fmla="val 89219"/>
                </a:avLst>
              </a:prstGeom>
              <a:solidFill>
                <a:schemeClr val="bg1">
                  <a:lumMod val="85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0B5757-9C4F-34F0-42E2-FC10A5C23CC8}"/>
                </a:ext>
              </a:extLst>
            </p:cNvPr>
            <p:cNvSpPr/>
            <p:nvPr/>
          </p:nvSpPr>
          <p:spPr>
            <a:xfrm rot="1180854">
              <a:off x="10696065" y="2512164"/>
              <a:ext cx="435727" cy="253523"/>
            </a:xfrm>
            <a:prstGeom prst="ellipse">
              <a:avLst/>
            </a:prstGeom>
            <a:solidFill>
              <a:srgbClr val="D4A2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2BE4E8-4E97-B11E-A66B-9DEC05770683}"/>
                </a:ext>
              </a:extLst>
            </p:cNvPr>
            <p:cNvSpPr/>
            <p:nvPr/>
          </p:nvSpPr>
          <p:spPr>
            <a:xfrm rot="3169637">
              <a:off x="11114209" y="2675596"/>
              <a:ext cx="142711" cy="2105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865ACF-84A9-49AE-4ADE-50C8F915CD8B}"/>
                </a:ext>
              </a:extLst>
            </p:cNvPr>
            <p:cNvSpPr/>
            <p:nvPr/>
          </p:nvSpPr>
          <p:spPr>
            <a:xfrm rot="3108739">
              <a:off x="11259693" y="2763386"/>
              <a:ext cx="142711" cy="2105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C02625-B3D9-E1A8-6BAC-D9F6EC313459}"/>
                </a:ext>
              </a:extLst>
            </p:cNvPr>
            <p:cNvSpPr/>
            <p:nvPr/>
          </p:nvSpPr>
          <p:spPr>
            <a:xfrm rot="3195335">
              <a:off x="11435595" y="2839365"/>
              <a:ext cx="142711" cy="210585"/>
            </a:xfrm>
            <a:prstGeom prst="ellipse">
              <a:avLst/>
            </a:prstGeom>
            <a:solidFill>
              <a:srgbClr val="D4A2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97E357BC-08C8-DAB4-B62C-DC4A5BFF3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926" y="312494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362CB028-DE04-D425-2983-974044CE6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002" y="2502879"/>
              <a:ext cx="341228" cy="34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Gender-Neutral Icons - Free SVG &amp; PNG Gender-Neutral Images ...">
              <a:extLst>
                <a:ext uri="{FF2B5EF4-FFF2-40B4-BE49-F238E27FC236}">
                  <a16:creationId xmlns:a16="http://schemas.microsoft.com/office/drawing/2014/main" id="{172A370F-AC74-188D-E529-907A84864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50" y="300368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Gender-Neutral Icons - Free SVG &amp; PNG Gender-Neutral Images ...">
              <a:extLst>
                <a:ext uri="{FF2B5EF4-FFF2-40B4-BE49-F238E27FC236}">
                  <a16:creationId xmlns:a16="http://schemas.microsoft.com/office/drawing/2014/main" id="{0156E9C8-11DC-7E8A-431A-80A0A2F3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374" y="288243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Gender-Neutral Icons - Free SVG &amp; PNG Gender-Neutral Images ...">
              <a:extLst>
                <a:ext uri="{FF2B5EF4-FFF2-40B4-BE49-F238E27FC236}">
                  <a16:creationId xmlns:a16="http://schemas.microsoft.com/office/drawing/2014/main" id="{21A69812-EA61-0787-C4FE-BC336DFE1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598" y="2761178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E26EE33-28C3-E647-F4B7-24A966787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529" y="332682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Gender-Neutral Icons - Free SVG &amp; PNG Gender-Neutral Images ...">
              <a:extLst>
                <a:ext uri="{FF2B5EF4-FFF2-40B4-BE49-F238E27FC236}">
                  <a16:creationId xmlns:a16="http://schemas.microsoft.com/office/drawing/2014/main" id="{2A635B48-97FA-9110-688D-7A4754E4A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753" y="320556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Gender-Neutral Icons - Free SVG &amp; PNG Gender-Neutral Images ...">
              <a:extLst>
                <a:ext uri="{FF2B5EF4-FFF2-40B4-BE49-F238E27FC236}">
                  <a16:creationId xmlns:a16="http://schemas.microsoft.com/office/drawing/2014/main" id="{F5E666B9-ABA6-C6FE-B072-830794E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77" y="3084314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Gender-Neutral Icons - Free SVG &amp; PNG Gender-Neutral Images ...">
              <a:extLst>
                <a:ext uri="{FF2B5EF4-FFF2-40B4-BE49-F238E27FC236}">
                  <a16:creationId xmlns:a16="http://schemas.microsoft.com/office/drawing/2014/main" id="{2A9F400A-9C73-277D-FE0F-B169ACD26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201" y="296305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Gender-Neutral Icons - Free SVG &amp; PNG Gender-Neutral Images ...">
              <a:extLst>
                <a:ext uri="{FF2B5EF4-FFF2-40B4-BE49-F238E27FC236}">
                  <a16:creationId xmlns:a16="http://schemas.microsoft.com/office/drawing/2014/main" id="{E7A4D26E-3C22-13E1-7863-70FD9865D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425" y="284180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DEBB5B10-593B-70C0-2F0D-01519E8EE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06" y="338522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Gender-Neutral Icons - Free SVG &amp; PNG Gender-Neutral Images ...">
              <a:extLst>
                <a:ext uri="{FF2B5EF4-FFF2-40B4-BE49-F238E27FC236}">
                  <a16:creationId xmlns:a16="http://schemas.microsoft.com/office/drawing/2014/main" id="{DCE09E9C-C002-C37E-AE7E-D0EB958A7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530" y="3263974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Gender-Neutral Icons - Free SVG &amp; PNG Gender-Neutral Images ...">
              <a:extLst>
                <a:ext uri="{FF2B5EF4-FFF2-40B4-BE49-F238E27FC236}">
                  <a16:creationId xmlns:a16="http://schemas.microsoft.com/office/drawing/2014/main" id="{8BD2E277-3E74-C262-37E2-E75219634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754" y="314271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Gender-Neutral Icons - Free SVG &amp; PNG Gender-Neutral Images ...">
              <a:extLst>
                <a:ext uri="{FF2B5EF4-FFF2-40B4-BE49-F238E27FC236}">
                  <a16:creationId xmlns:a16="http://schemas.microsoft.com/office/drawing/2014/main" id="{B247EBF2-7913-D0D5-6D49-689BF64F4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978" y="302146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Gender-Neutral Icons - Free SVG &amp; PNG Gender-Neutral Images ...">
              <a:extLst>
                <a:ext uri="{FF2B5EF4-FFF2-40B4-BE49-F238E27FC236}">
                  <a16:creationId xmlns:a16="http://schemas.microsoft.com/office/drawing/2014/main" id="{ED482AC9-4F4D-74EE-2FB5-0E8500D1A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202" y="290021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13FE0AA-1F64-DE7A-82E5-1E44E6860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083" y="3443634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Gender-Neutral Icons - Free SVG &amp; PNG Gender-Neutral Images ...">
              <a:extLst>
                <a:ext uri="{FF2B5EF4-FFF2-40B4-BE49-F238E27FC236}">
                  <a16:creationId xmlns:a16="http://schemas.microsoft.com/office/drawing/2014/main" id="{D8CF88BF-3229-6B15-AA24-88D4C4630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307" y="332237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Gender-Neutral Icons - Free SVG &amp; PNG Gender-Neutral Images ...">
              <a:extLst>
                <a:ext uri="{FF2B5EF4-FFF2-40B4-BE49-F238E27FC236}">
                  <a16:creationId xmlns:a16="http://schemas.microsoft.com/office/drawing/2014/main" id="{A14EE389-F2C1-2AD6-9570-0E626853D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531" y="320112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Gender-Neutral Icons - Free SVG &amp; PNG Gender-Neutral Images ...">
              <a:extLst>
                <a:ext uri="{FF2B5EF4-FFF2-40B4-BE49-F238E27FC236}">
                  <a16:creationId xmlns:a16="http://schemas.microsoft.com/office/drawing/2014/main" id="{54D0AF1D-2DB1-2D18-D20F-EA0FAD05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55" y="307987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 descr="Gender-Neutral Icons - Free SVG &amp; PNG Gender-Neutral Images ...">
              <a:extLst>
                <a:ext uri="{FF2B5EF4-FFF2-40B4-BE49-F238E27FC236}">
                  <a16:creationId xmlns:a16="http://schemas.microsoft.com/office/drawing/2014/main" id="{B4521BA8-83BC-96E6-2134-DCB63F432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979" y="295861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7AC716F-4239-2AE9-EC91-8E53F802E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861" y="350203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Gender-Neutral Icons - Free SVG &amp; PNG Gender-Neutral Images ...">
              <a:extLst>
                <a:ext uri="{FF2B5EF4-FFF2-40B4-BE49-F238E27FC236}">
                  <a16:creationId xmlns:a16="http://schemas.microsoft.com/office/drawing/2014/main" id="{87F50E00-9717-60E3-19E3-95D7A16BB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085" y="338078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Gender-Neutral Icons - Free SVG &amp; PNG Gender-Neutral Images ...">
              <a:extLst>
                <a:ext uri="{FF2B5EF4-FFF2-40B4-BE49-F238E27FC236}">
                  <a16:creationId xmlns:a16="http://schemas.microsoft.com/office/drawing/2014/main" id="{DB30A6F0-12D3-AFE5-D7E2-FC8B8D5FB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309" y="325953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Gender-Neutral Icons - Free SVG &amp; PNG Gender-Neutral Images ...">
              <a:extLst>
                <a:ext uri="{FF2B5EF4-FFF2-40B4-BE49-F238E27FC236}">
                  <a16:creationId xmlns:a16="http://schemas.microsoft.com/office/drawing/2014/main" id="{6F46E31E-A2F5-A0D3-9000-EE343285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533" y="313827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91AED3F-BD3E-4421-A7E6-A38BA1E76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757" y="301702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5D2B48A9-E524-B57B-69E1-1E92A7009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638" y="356044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Gender-Neutral Icons - Free SVG &amp; PNG Gender-Neutral Images ...">
              <a:extLst>
                <a:ext uri="{FF2B5EF4-FFF2-40B4-BE49-F238E27FC236}">
                  <a16:creationId xmlns:a16="http://schemas.microsoft.com/office/drawing/2014/main" id="{CC427E5A-E12A-1DBC-4217-0B0F5C200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862" y="343919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Gender-Neutral Icons - Free SVG &amp; PNG Gender-Neutral Images ...">
              <a:extLst>
                <a:ext uri="{FF2B5EF4-FFF2-40B4-BE49-F238E27FC236}">
                  <a16:creationId xmlns:a16="http://schemas.microsoft.com/office/drawing/2014/main" id="{B2F60F18-51D1-1A41-0F0B-D350BC9BD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086" y="331793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Gender-Neutral Icons - Free SVG &amp; PNG Gender-Neutral Images ...">
              <a:extLst>
                <a:ext uri="{FF2B5EF4-FFF2-40B4-BE49-F238E27FC236}">
                  <a16:creationId xmlns:a16="http://schemas.microsoft.com/office/drawing/2014/main" id="{F081C785-DED0-77C0-8E79-3BB083503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310" y="319668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Gender-Neutral Icons - Free SVG &amp; PNG Gender-Neutral Images ...">
              <a:extLst>
                <a:ext uri="{FF2B5EF4-FFF2-40B4-BE49-F238E27FC236}">
                  <a16:creationId xmlns:a16="http://schemas.microsoft.com/office/drawing/2014/main" id="{74CF3502-C75D-338C-F4AD-F2A96B6E3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534" y="307542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3FF30B18-E702-97E0-34B8-E519FF12E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415" y="361885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 descr="Gender-Neutral Icons - Free SVG &amp; PNG Gender-Neutral Images ...">
              <a:extLst>
                <a:ext uri="{FF2B5EF4-FFF2-40B4-BE49-F238E27FC236}">
                  <a16:creationId xmlns:a16="http://schemas.microsoft.com/office/drawing/2014/main" id="{BCD1DE2E-606F-1FDE-D3A4-6E68414C1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639" y="349759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 descr="Gender-Neutral Icons - Free SVG &amp; PNG Gender-Neutral Images ...">
              <a:extLst>
                <a:ext uri="{FF2B5EF4-FFF2-40B4-BE49-F238E27FC236}">
                  <a16:creationId xmlns:a16="http://schemas.microsoft.com/office/drawing/2014/main" id="{1E5DA914-A0BF-F7F7-934B-7D4DB468D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863" y="337634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 descr="Gender-Neutral Icons - Free SVG &amp; PNG Gender-Neutral Images ...">
              <a:extLst>
                <a:ext uri="{FF2B5EF4-FFF2-40B4-BE49-F238E27FC236}">
                  <a16:creationId xmlns:a16="http://schemas.microsoft.com/office/drawing/2014/main" id="{13534729-915F-42F3-1BC2-2677BDECF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087" y="325508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Gender-Neutral Icons - Free SVG &amp; PNG Gender-Neutral Images ...">
              <a:extLst>
                <a:ext uri="{FF2B5EF4-FFF2-40B4-BE49-F238E27FC236}">
                  <a16:creationId xmlns:a16="http://schemas.microsoft.com/office/drawing/2014/main" id="{5D1FEB68-7625-F922-2DA8-ED562E1C5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311" y="313383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CA8C5C4F-31B6-53B4-088B-4DED6137A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193" y="367725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Gender-Neutral Icons - Free SVG &amp; PNG Gender-Neutral Images ...">
              <a:extLst>
                <a:ext uri="{FF2B5EF4-FFF2-40B4-BE49-F238E27FC236}">
                  <a16:creationId xmlns:a16="http://schemas.microsoft.com/office/drawing/2014/main" id="{00316358-AEB7-7245-162B-0C8936F49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417" y="355600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Gender-Neutral Icons - Free SVG &amp; PNG Gender-Neutral Images ...">
              <a:extLst>
                <a:ext uri="{FF2B5EF4-FFF2-40B4-BE49-F238E27FC236}">
                  <a16:creationId xmlns:a16="http://schemas.microsoft.com/office/drawing/2014/main" id="{13FCB926-555A-6672-B052-433AFC4AC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641" y="343474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Gender-Neutral Icons - Free SVG &amp; PNG Gender-Neutral Images ...">
              <a:extLst>
                <a:ext uri="{FF2B5EF4-FFF2-40B4-BE49-F238E27FC236}">
                  <a16:creationId xmlns:a16="http://schemas.microsoft.com/office/drawing/2014/main" id="{6FBF1847-FE61-311C-9145-944EC0EDF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865" y="331349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Gender-Neutral Icons - Free SVG &amp; PNG Gender-Neutral Images ...">
              <a:extLst>
                <a:ext uri="{FF2B5EF4-FFF2-40B4-BE49-F238E27FC236}">
                  <a16:creationId xmlns:a16="http://schemas.microsoft.com/office/drawing/2014/main" id="{1C094146-660D-C11F-5F9B-E38924C1C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89" y="319223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096DAB35-009B-77FE-BB60-37331727F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970" y="373566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Gender-Neutral Icons - Free SVG &amp; PNG Gender-Neutral Images ...">
              <a:extLst>
                <a:ext uri="{FF2B5EF4-FFF2-40B4-BE49-F238E27FC236}">
                  <a16:creationId xmlns:a16="http://schemas.microsoft.com/office/drawing/2014/main" id="{558BAB3D-05B6-E314-EBFE-0AEE3F5CA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194" y="361440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Gender-Neutral Icons - Free SVG &amp; PNG Gender-Neutral Images ...">
              <a:extLst>
                <a:ext uri="{FF2B5EF4-FFF2-40B4-BE49-F238E27FC236}">
                  <a16:creationId xmlns:a16="http://schemas.microsoft.com/office/drawing/2014/main" id="{9C82892F-4981-F7BB-9EE7-962C9AEA8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418" y="349315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Gender-Neutral Icons - Free SVG &amp; PNG Gender-Neutral Images ...">
              <a:extLst>
                <a:ext uri="{FF2B5EF4-FFF2-40B4-BE49-F238E27FC236}">
                  <a16:creationId xmlns:a16="http://schemas.microsoft.com/office/drawing/2014/main" id="{55F3CC06-981C-1C69-7DB9-736BD6A1C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642" y="337189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Gender-Neutral Icons - Free SVG &amp; PNG Gender-Neutral Images ...">
              <a:extLst>
                <a:ext uri="{FF2B5EF4-FFF2-40B4-BE49-F238E27FC236}">
                  <a16:creationId xmlns:a16="http://schemas.microsoft.com/office/drawing/2014/main" id="{AC804E1D-340D-1A9D-ECA6-3ED48E599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866" y="325064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AAD28728-FBE4-FDCA-F271-BA6B33D33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747" y="379406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Gender-Neutral Icons - Free SVG &amp; PNG Gender-Neutral Images ...">
              <a:extLst>
                <a:ext uri="{FF2B5EF4-FFF2-40B4-BE49-F238E27FC236}">
                  <a16:creationId xmlns:a16="http://schemas.microsoft.com/office/drawing/2014/main" id="{A4C9DB2C-5E2C-6021-18F4-786075F98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971" y="367281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Gender-Neutral Icons - Free SVG &amp; PNG Gender-Neutral Images ...">
              <a:extLst>
                <a:ext uri="{FF2B5EF4-FFF2-40B4-BE49-F238E27FC236}">
                  <a16:creationId xmlns:a16="http://schemas.microsoft.com/office/drawing/2014/main" id="{BD73403C-96EF-51D5-8071-7F3199859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195" y="355155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Gender-Neutral Icons - Free SVG &amp; PNG Gender-Neutral Images ...">
              <a:extLst>
                <a:ext uri="{FF2B5EF4-FFF2-40B4-BE49-F238E27FC236}">
                  <a16:creationId xmlns:a16="http://schemas.microsoft.com/office/drawing/2014/main" id="{AACD9C56-91D8-E5FA-A2BD-75EF2461B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419" y="343030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Gender-Neutral Icons - Free SVG &amp; PNG Gender-Neutral Images ...">
              <a:extLst>
                <a:ext uri="{FF2B5EF4-FFF2-40B4-BE49-F238E27FC236}">
                  <a16:creationId xmlns:a16="http://schemas.microsoft.com/office/drawing/2014/main" id="{172D737F-4013-514A-783E-939F76827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643" y="330904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15DCBE32-797C-3A2C-78D5-0259E544C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25" y="385247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Gender-Neutral Icons - Free SVG &amp; PNG Gender-Neutral Images ...">
              <a:extLst>
                <a:ext uri="{FF2B5EF4-FFF2-40B4-BE49-F238E27FC236}">
                  <a16:creationId xmlns:a16="http://schemas.microsoft.com/office/drawing/2014/main" id="{2C6187CF-5B31-8366-6558-B9A1CC8CD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749" y="373121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Gender-Neutral Icons - Free SVG &amp; PNG Gender-Neutral Images ...">
              <a:extLst>
                <a:ext uri="{FF2B5EF4-FFF2-40B4-BE49-F238E27FC236}">
                  <a16:creationId xmlns:a16="http://schemas.microsoft.com/office/drawing/2014/main" id="{1B901C21-5A35-401D-88CE-570DBD59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973" y="360996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Gender-Neutral Icons - Free SVG &amp; PNG Gender-Neutral Images ...">
              <a:extLst>
                <a:ext uri="{FF2B5EF4-FFF2-40B4-BE49-F238E27FC236}">
                  <a16:creationId xmlns:a16="http://schemas.microsoft.com/office/drawing/2014/main" id="{B8704285-E6D6-26A8-EAFF-57F89B7C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197" y="348870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Gender-Neutral Icons - Free SVG &amp; PNG Gender-Neutral Images ...">
              <a:extLst>
                <a:ext uri="{FF2B5EF4-FFF2-40B4-BE49-F238E27FC236}">
                  <a16:creationId xmlns:a16="http://schemas.microsoft.com/office/drawing/2014/main" id="{10279C98-AB63-02E6-3898-D3CDCB8CC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421" y="336745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8BA53A30-1FF0-DE08-24FA-1A0D6A0F3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302" y="391087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Gender-Neutral Icons - Free SVG &amp; PNG Gender-Neutral Images ...">
              <a:extLst>
                <a:ext uri="{FF2B5EF4-FFF2-40B4-BE49-F238E27FC236}">
                  <a16:creationId xmlns:a16="http://schemas.microsoft.com/office/drawing/2014/main" id="{36F0D7D8-D10F-2090-76C9-B2ECF8A96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526" y="378962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Gender-Neutral Icons - Free SVG &amp; PNG Gender-Neutral Images ...">
              <a:extLst>
                <a:ext uri="{FF2B5EF4-FFF2-40B4-BE49-F238E27FC236}">
                  <a16:creationId xmlns:a16="http://schemas.microsoft.com/office/drawing/2014/main" id="{6BA34597-C4D6-897D-DFEF-6149DE8BB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750" y="366836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Gender-Neutral Icons - Free SVG &amp; PNG Gender-Neutral Images ...">
              <a:extLst>
                <a:ext uri="{FF2B5EF4-FFF2-40B4-BE49-F238E27FC236}">
                  <a16:creationId xmlns:a16="http://schemas.microsoft.com/office/drawing/2014/main" id="{C3B2EFF9-136E-EBC0-48F5-6EC88769B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74" y="354711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Gender-Neutral Icons - Free SVG &amp; PNG Gender-Neutral Images ...">
              <a:extLst>
                <a:ext uri="{FF2B5EF4-FFF2-40B4-BE49-F238E27FC236}">
                  <a16:creationId xmlns:a16="http://schemas.microsoft.com/office/drawing/2014/main" id="{EA57C62A-0363-E9B1-6558-A82FC3642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198" y="3425858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99E1FDB8-AFF5-6ADF-9251-36694E639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194" y="300599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Gender-Neutral Icons - Free SVG &amp; PNG Gender-Neutral Images ...">
              <a:extLst>
                <a:ext uri="{FF2B5EF4-FFF2-40B4-BE49-F238E27FC236}">
                  <a16:creationId xmlns:a16="http://schemas.microsoft.com/office/drawing/2014/main" id="{DF4B1FAD-91BC-4758-0A8F-4CEEEE636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418" y="288473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Gender-Neutral Icons - Free SVG &amp; PNG Gender-Neutral Images ...">
              <a:extLst>
                <a:ext uri="{FF2B5EF4-FFF2-40B4-BE49-F238E27FC236}">
                  <a16:creationId xmlns:a16="http://schemas.microsoft.com/office/drawing/2014/main" id="{E322298E-A7C4-7F84-9273-E4ABEE391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642" y="276348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Gender-Neutral Icons - Free SVG &amp; PNG Gender-Neutral Images ...">
              <a:extLst>
                <a:ext uri="{FF2B5EF4-FFF2-40B4-BE49-F238E27FC236}">
                  <a16:creationId xmlns:a16="http://schemas.microsoft.com/office/drawing/2014/main" id="{ACF6F445-953D-B87A-47A1-C68580BB6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66" y="264222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16A1567D-3385-EDB2-D286-A732F4CFB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797" y="320787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Gender-Neutral Icons - Free SVG &amp; PNG Gender-Neutral Images ...">
              <a:extLst>
                <a:ext uri="{FF2B5EF4-FFF2-40B4-BE49-F238E27FC236}">
                  <a16:creationId xmlns:a16="http://schemas.microsoft.com/office/drawing/2014/main" id="{61604800-6A0E-A82D-D369-9B42EFC0F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021" y="308661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Gender-Neutral Icons - Free SVG &amp; PNG Gender-Neutral Images ...">
              <a:extLst>
                <a:ext uri="{FF2B5EF4-FFF2-40B4-BE49-F238E27FC236}">
                  <a16:creationId xmlns:a16="http://schemas.microsoft.com/office/drawing/2014/main" id="{DC5C09E5-265C-F195-531A-8E0F0A1D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245" y="296536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Gender-Neutral Icons - Free SVG &amp; PNG Gender-Neutral Images ...">
              <a:extLst>
                <a:ext uri="{FF2B5EF4-FFF2-40B4-BE49-F238E27FC236}">
                  <a16:creationId xmlns:a16="http://schemas.microsoft.com/office/drawing/2014/main" id="{5790D6B0-0F0F-534C-B692-D3E9B473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469" y="284410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Gender-Neutral Icons - Free SVG &amp; PNG Gender-Neutral Images ...">
              <a:extLst>
                <a:ext uri="{FF2B5EF4-FFF2-40B4-BE49-F238E27FC236}">
                  <a16:creationId xmlns:a16="http://schemas.microsoft.com/office/drawing/2014/main" id="{08760F67-F1CB-E912-A199-7CB108123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693" y="272285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CF8676FE-06A7-A5CC-E554-43777C9BB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574" y="326627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4D0360F-20A4-F91F-F07C-A43B0FB2D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62" y="2887038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Gender-Neutral Icons - Free SVG &amp; PNG Gender-Neutral Images ...">
              <a:extLst>
                <a:ext uri="{FF2B5EF4-FFF2-40B4-BE49-F238E27FC236}">
                  <a16:creationId xmlns:a16="http://schemas.microsoft.com/office/drawing/2014/main" id="{A4639512-E86D-4CC5-49C5-9FB52D6F2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686" y="276578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Gender-Neutral Icons - Free SVG &amp; PNG Gender-Neutral Images ...">
              <a:extLst>
                <a:ext uri="{FF2B5EF4-FFF2-40B4-BE49-F238E27FC236}">
                  <a16:creationId xmlns:a16="http://schemas.microsoft.com/office/drawing/2014/main" id="{940F2DBD-DCD3-FC8D-C715-4D448B512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910" y="264452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Gender-Neutral Icons - Free SVG &amp; PNG Gender-Neutral Images ...">
              <a:extLst>
                <a:ext uri="{FF2B5EF4-FFF2-40B4-BE49-F238E27FC236}">
                  <a16:creationId xmlns:a16="http://schemas.microsoft.com/office/drawing/2014/main" id="{5CB5F0DB-5B22-0C27-BA10-E35D0A689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134" y="2523274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23E16417-AC70-5E19-C8E1-ED9A5FFE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65" y="308891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Gender-Neutral Icons - Free SVG &amp; PNG Gender-Neutral Images ...">
              <a:extLst>
                <a:ext uri="{FF2B5EF4-FFF2-40B4-BE49-F238E27FC236}">
                  <a16:creationId xmlns:a16="http://schemas.microsoft.com/office/drawing/2014/main" id="{91A0BD7B-CE61-57D0-9874-75051AF6A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289" y="296766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Gender-Neutral Icons - Free SVG &amp; PNG Gender-Neutral Images ...">
              <a:extLst>
                <a:ext uri="{FF2B5EF4-FFF2-40B4-BE49-F238E27FC236}">
                  <a16:creationId xmlns:a16="http://schemas.microsoft.com/office/drawing/2014/main" id="{BA6847E1-F884-6479-CBCC-939649A5A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513" y="2846410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15" descr="Gender-Neutral Icons - Free SVG &amp; PNG Gender-Neutral Images ...">
              <a:extLst>
                <a:ext uri="{FF2B5EF4-FFF2-40B4-BE49-F238E27FC236}">
                  <a16:creationId xmlns:a16="http://schemas.microsoft.com/office/drawing/2014/main" id="{FD034DD8-C110-D320-7CAF-C6B5EAAD7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737" y="272515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16" descr="Gender-Neutral Icons - Free SVG &amp; PNG Gender-Neutral Images ...">
              <a:extLst>
                <a:ext uri="{FF2B5EF4-FFF2-40B4-BE49-F238E27FC236}">
                  <a16:creationId xmlns:a16="http://schemas.microsoft.com/office/drawing/2014/main" id="{BD9F4621-4FFA-50BD-1051-C655FD207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961" y="260390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D255A0EE-54B5-BA24-B64D-76602D0C3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842" y="3147325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6993A994-42F3-9BC7-3D46-E6134004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730" y="2768086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 descr="Gender-Neutral Icons - Free SVG &amp; PNG Gender-Neutral Images ...">
              <a:extLst>
                <a:ext uri="{FF2B5EF4-FFF2-40B4-BE49-F238E27FC236}">
                  <a16:creationId xmlns:a16="http://schemas.microsoft.com/office/drawing/2014/main" id="{5582F33E-97C6-D8F2-F965-833BADF9E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954" y="2646831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Gender-Neutral Icons - Free SVG &amp; PNG Gender-Neutral Images ...">
              <a:extLst>
                <a:ext uri="{FF2B5EF4-FFF2-40B4-BE49-F238E27FC236}">
                  <a16:creationId xmlns:a16="http://schemas.microsoft.com/office/drawing/2014/main" id="{B35C2FF5-2E73-F29B-6A07-CBFF223AA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178" y="252557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Gender-Neutral Icons - Free SVG &amp; PNG Gender-Neutral Images ...">
              <a:extLst>
                <a:ext uri="{FF2B5EF4-FFF2-40B4-BE49-F238E27FC236}">
                  <a16:creationId xmlns:a16="http://schemas.microsoft.com/office/drawing/2014/main" id="{F808088A-E5F0-CCC2-FF19-BDA17D696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402" y="2404322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14714233-17DA-AD5D-2B7F-BB9C98B91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333" y="2969967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Gender-Neutral Icons - Free SVG &amp; PNG Gender-Neutral Images ...">
              <a:extLst>
                <a:ext uri="{FF2B5EF4-FFF2-40B4-BE49-F238E27FC236}">
                  <a16:creationId xmlns:a16="http://schemas.microsoft.com/office/drawing/2014/main" id="{E70F92C7-4741-7CEA-E2BF-4AA9D38D9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557" y="284871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Gender-Neutral Icons - Free SVG &amp; PNG Gender-Neutral Images ...">
              <a:extLst>
                <a:ext uri="{FF2B5EF4-FFF2-40B4-BE49-F238E27FC236}">
                  <a16:creationId xmlns:a16="http://schemas.microsoft.com/office/drawing/2014/main" id="{F33F18F3-0E6D-4680-5296-F40CA2160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781" y="2727458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Gender-Neutral Icons - Free SVG &amp; PNG Gender-Neutral Images ...">
              <a:extLst>
                <a:ext uri="{FF2B5EF4-FFF2-40B4-BE49-F238E27FC236}">
                  <a16:creationId xmlns:a16="http://schemas.microsoft.com/office/drawing/2014/main" id="{CBDA8C04-99AC-B680-9461-1E00A39AD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5" y="260620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Gender-Neutral Icons - Free SVG &amp; PNG Gender-Neutral Images ...">
              <a:extLst>
                <a:ext uri="{FF2B5EF4-FFF2-40B4-BE49-F238E27FC236}">
                  <a16:creationId xmlns:a16="http://schemas.microsoft.com/office/drawing/2014/main" id="{E04F2BBE-2F8D-BAC9-FFE0-371CE9A5F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229" y="2484949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AE1BD021-73D7-676E-6344-123ACDEE2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110" y="3028373"/>
              <a:ext cx="231319" cy="2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BDB48D0C-C330-1AAA-E2CA-77EEF4608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500" y="4695852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8CEDEBE1-3B97-35AA-6273-69744158A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472" y="483734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98BC2E5C-01B6-E5CD-A60C-4E36AF369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632" y="501214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FAD7F65D-BB7E-9A0A-B8E6-7C2ECF51B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671" y="516554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BE4B19-EF8D-F451-F216-AD65195A064C}"/>
                </a:ext>
              </a:extLst>
            </p:cNvPr>
            <p:cNvGrpSpPr/>
            <p:nvPr/>
          </p:nvGrpSpPr>
          <p:grpSpPr>
            <a:xfrm flipH="1">
              <a:off x="7539272" y="5059476"/>
              <a:ext cx="2066205" cy="967761"/>
              <a:chOff x="7890099" y="1947086"/>
              <a:chExt cx="1018012" cy="582597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679EDFD-31AF-24E6-1412-313B00227B9A}"/>
                  </a:ext>
                </a:extLst>
              </p:cNvPr>
              <p:cNvCxnSpPr/>
              <p:nvPr/>
            </p:nvCxnSpPr>
            <p:spPr>
              <a:xfrm>
                <a:off x="7969187" y="1947086"/>
                <a:ext cx="0" cy="190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2919B30-AC70-69E9-720B-14D48D5A03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74412" y="2283580"/>
                <a:ext cx="0" cy="246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B67F1A3-02E0-8951-71B9-AF5220E307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08810" y="2261789"/>
                <a:ext cx="1200" cy="222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D5007D72-DD22-664D-D8C5-8A07472D4D2C}"/>
                  </a:ext>
                </a:extLst>
              </p:cNvPr>
              <p:cNvSpPr/>
              <p:nvPr/>
            </p:nvSpPr>
            <p:spPr>
              <a:xfrm rot="1605882">
                <a:off x="7890099" y="2020740"/>
                <a:ext cx="1018012" cy="208971"/>
              </a:xfrm>
              <a:prstGeom prst="parallelogram">
                <a:avLst>
                  <a:gd name="adj" fmla="val 89219"/>
                </a:avLst>
              </a:prstGeom>
              <a:solidFill>
                <a:schemeClr val="bg1">
                  <a:lumMod val="85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134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4CBF9F69-99ED-511E-27AC-BDDC945F6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554" y="568728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Gender-Neutral Icons - Free SVG &amp; PNG Gender-Neutral Images ...">
              <a:extLst>
                <a:ext uri="{FF2B5EF4-FFF2-40B4-BE49-F238E27FC236}">
                  <a16:creationId xmlns:a16="http://schemas.microsoft.com/office/drawing/2014/main" id="{E37A8966-C1EF-3923-FF07-6BA7CF61F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778" y="556603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Gender-Neutral Icons - Free SVG &amp; PNG Gender-Neutral Images ...">
              <a:extLst>
                <a:ext uri="{FF2B5EF4-FFF2-40B4-BE49-F238E27FC236}">
                  <a16:creationId xmlns:a16="http://schemas.microsoft.com/office/drawing/2014/main" id="{3D679299-866B-C698-80A4-4548DDCE1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0002" y="5444775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36" descr="Gender-Neutral Icons - Free SVG &amp; PNG Gender-Neutral Images ...">
              <a:extLst>
                <a:ext uri="{FF2B5EF4-FFF2-40B4-BE49-F238E27FC236}">
                  <a16:creationId xmlns:a16="http://schemas.microsoft.com/office/drawing/2014/main" id="{A055AE52-D4C8-C024-FCFD-1B6C2210D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226" y="5323520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37" descr="Gender-Neutral Icons - Free SVG &amp; PNG Gender-Neutral Images ...">
              <a:extLst>
                <a:ext uri="{FF2B5EF4-FFF2-40B4-BE49-F238E27FC236}">
                  <a16:creationId xmlns:a16="http://schemas.microsoft.com/office/drawing/2014/main" id="{771FA88E-0AE4-8EA3-07FA-B7743B73F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2450" y="5202266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Gender-Neutral Icons - Free SVG &amp; PNG Gender-Neutral Images ...">
              <a:extLst>
                <a:ext uri="{FF2B5EF4-FFF2-40B4-BE49-F238E27FC236}">
                  <a16:creationId xmlns:a16="http://schemas.microsoft.com/office/drawing/2014/main" id="{4A33CDA5-FA5E-273D-5602-A2D1E7AFA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154" y="5988452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Gender-Neutral Icons - Free SVG &amp; PNG Gender-Neutral Images ...">
              <a:extLst>
                <a:ext uri="{FF2B5EF4-FFF2-40B4-BE49-F238E27FC236}">
                  <a16:creationId xmlns:a16="http://schemas.microsoft.com/office/drawing/2014/main" id="{34D921A1-A7C9-6073-81F8-5630AAD06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378" y="586719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Gender-Neutral Icons - Free SVG &amp; PNG Gender-Neutral Images ...">
              <a:extLst>
                <a:ext uri="{FF2B5EF4-FFF2-40B4-BE49-F238E27FC236}">
                  <a16:creationId xmlns:a16="http://schemas.microsoft.com/office/drawing/2014/main" id="{B4DF0798-2BF8-241E-D4A1-0A716B083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5602" y="5745943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Gender-Neutral Icons - Free SVG &amp; PNG Gender-Neutral Images ...">
              <a:extLst>
                <a:ext uri="{FF2B5EF4-FFF2-40B4-BE49-F238E27FC236}">
                  <a16:creationId xmlns:a16="http://schemas.microsoft.com/office/drawing/2014/main" id="{C2CACB3D-E7BE-5A59-FC9B-EAC7A23B3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826" y="562468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Gender-Neutral Icons - Free SVG &amp; PNG Gender-Neutral Images ...">
              <a:extLst>
                <a:ext uri="{FF2B5EF4-FFF2-40B4-BE49-F238E27FC236}">
                  <a16:creationId xmlns:a16="http://schemas.microsoft.com/office/drawing/2014/main" id="{E4EDFC75-373C-5C5C-0DF0-3C39F7F87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050" y="5503434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Gender-Neutral Icons - Free SVG &amp; PNG Gender-Neutral Images ...">
              <a:extLst>
                <a:ext uri="{FF2B5EF4-FFF2-40B4-BE49-F238E27FC236}">
                  <a16:creationId xmlns:a16="http://schemas.microsoft.com/office/drawing/2014/main" id="{00A3D463-BCC9-BF19-CBF9-BDD8BA16B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888" y="5842488"/>
              <a:ext cx="582989" cy="5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67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FBAF-A08F-BF0D-C601-3D72E4EB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&amp;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54F3-1494-855C-A3B1-9A5B7AA3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Conference papers</a:t>
            </a:r>
          </a:p>
          <a:p>
            <a:pPr lvl="1"/>
            <a:r>
              <a:rPr lang="en-US" dirty="0"/>
              <a:t>Published in conference proceedings</a:t>
            </a:r>
          </a:p>
          <a:p>
            <a:pPr lvl="1"/>
            <a:r>
              <a:rPr lang="en-US" dirty="0"/>
              <a:t>15–30-minute talk at the conference</a:t>
            </a:r>
          </a:p>
          <a:p>
            <a:pPr lvl="1"/>
            <a:r>
              <a:rPr lang="en-US" dirty="0"/>
              <a:t>Sometimes a journal route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Posters</a:t>
            </a:r>
          </a:p>
          <a:p>
            <a:pPr lvl="1"/>
            <a:r>
              <a:rPr lang="en-US" dirty="0"/>
              <a:t>Create a poster and talk with people who come 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EC8B3-FACC-0B14-F904-EE5DCA82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15</a:t>
            </a:fld>
            <a:endParaRPr lang="en-US"/>
          </a:p>
        </p:txBody>
      </p:sp>
      <p:pic>
        <p:nvPicPr>
          <p:cNvPr id="5" name="Google Shape;125;p5" descr="Avoid the Snoozefest: Invigorate Your Conference Presentation - OLC">
            <a:extLst>
              <a:ext uri="{FF2B5EF4-FFF2-40B4-BE49-F238E27FC236}">
                <a16:creationId xmlns:a16="http://schemas.microsoft.com/office/drawing/2014/main" id="{25BBD003-ED0E-C09A-F66C-5AFDAB5B8F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2653" y="2464383"/>
            <a:ext cx="3786015" cy="2525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25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C33C-4D93-C27C-995C-E2B3223E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 Speakers &amp;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7921-C9E5-0670-345E-2C6F30BEB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researchers in academia and industry</a:t>
            </a:r>
          </a:p>
          <a:p>
            <a:r>
              <a:rPr lang="en-US" dirty="0"/>
              <a:t>Keynote speakers give a brief lecture</a:t>
            </a:r>
          </a:p>
          <a:p>
            <a:r>
              <a:rPr lang="en-US" dirty="0"/>
              <a:t>Panels are Q&amp;A sessions with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99A7-53E6-7594-ED75-15D4945E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16</a:t>
            </a:fld>
            <a:endParaRPr lang="en-US"/>
          </a:p>
        </p:txBody>
      </p:sp>
      <p:pic>
        <p:nvPicPr>
          <p:cNvPr id="5" name="Google Shape;134;p6" descr="Panel Discussion - 2015 TLC Conference - YouTube">
            <a:extLst>
              <a:ext uri="{FF2B5EF4-FFF2-40B4-BE49-F238E27FC236}">
                <a16:creationId xmlns:a16="http://schemas.microsoft.com/office/drawing/2014/main" id="{74AF770C-AC67-D915-8BCD-CB3103363D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288" b="20729"/>
          <a:stretch/>
        </p:blipFill>
        <p:spPr>
          <a:xfrm>
            <a:off x="1010653" y="3709007"/>
            <a:ext cx="6751727" cy="246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erson in a suit and tie speaking into a microphone&#10;&#10;Description automatically generated">
            <a:extLst>
              <a:ext uri="{FF2B5EF4-FFF2-40B4-BE49-F238E27FC236}">
                <a16:creationId xmlns:a16="http://schemas.microsoft.com/office/drawing/2014/main" id="{CDB3A2AB-8F3C-CC6F-F4D4-3446D0A33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46" y="1738646"/>
            <a:ext cx="3328737" cy="44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663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438E-AF81-F9BF-59E6-141023D0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 &amp;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662C-2A05-1D05-4B31-CD803B252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Conferences often have an exhibit hall with demos</a:t>
            </a:r>
          </a:p>
          <a:p>
            <a:pPr lvl="1"/>
            <a:r>
              <a:rPr lang="en-US" dirty="0"/>
              <a:t>Academia and industry</a:t>
            </a:r>
          </a:p>
          <a:p>
            <a:r>
              <a:rPr lang="en-US" dirty="0"/>
              <a:t>Some conferences have competitions for students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47301-0EBB-6A9C-2F64-2F5D47A6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erson in a virtual reality device&#10;&#10;Description automatically generated">
            <a:extLst>
              <a:ext uri="{FF2B5EF4-FFF2-40B4-BE49-F238E27FC236}">
                <a16:creationId xmlns:a16="http://schemas.microsoft.com/office/drawing/2014/main" id="{D3542D73-F175-205E-4976-3AE29AE4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364528"/>
            <a:ext cx="2235657" cy="298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231130_095926_DD_I-ITSEC2023_0148">
            <a:extLst>
              <a:ext uri="{FF2B5EF4-FFF2-40B4-BE49-F238E27FC236}">
                <a16:creationId xmlns:a16="http://schemas.microsoft.com/office/drawing/2014/main" id="{3EC2F466-556A-D9E8-4647-C5CE9E03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83" y="3364529"/>
            <a:ext cx="4468517" cy="298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52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C78A-A645-AC59-F788-F12E6AF3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EAA4-0152-F81B-E27B-FA8373E68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Numerous official / unofficial networking opportunities</a:t>
            </a:r>
          </a:p>
          <a:p>
            <a:r>
              <a:rPr lang="en-US" dirty="0"/>
              <a:t>Conference sponsored events</a:t>
            </a:r>
          </a:p>
          <a:p>
            <a:pPr lvl="1"/>
            <a:r>
              <a:rPr lang="en-US" dirty="0"/>
              <a:t>Meet and greets</a:t>
            </a:r>
          </a:p>
          <a:p>
            <a:pPr lvl="1"/>
            <a:r>
              <a:rPr lang="en-US" dirty="0"/>
              <a:t>Happy hours</a:t>
            </a:r>
          </a:p>
          <a:p>
            <a:pPr lvl="1"/>
            <a:r>
              <a:rPr lang="en-US" dirty="0"/>
              <a:t>Birds of a Feather sessions</a:t>
            </a:r>
          </a:p>
          <a:p>
            <a:r>
              <a:rPr lang="en-US" dirty="0"/>
              <a:t>Company sponsored events</a:t>
            </a:r>
          </a:p>
          <a:p>
            <a:r>
              <a:rPr lang="en-US" dirty="0"/>
              <a:t>Unofficial meetups with friends and colleagues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CCB70-9649-58E5-D4FC-227A19A2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group of people outside&#10;&#10;Description automatically generated">
            <a:extLst>
              <a:ext uri="{FF2B5EF4-FFF2-40B4-BE49-F238E27FC236}">
                <a16:creationId xmlns:a16="http://schemas.microsoft.com/office/drawing/2014/main" id="{C65B011B-00DD-9DF3-FEDF-0FE95E8CA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27" y="2172293"/>
            <a:ext cx="2986817" cy="398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97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D7BE-8F9A-49E2-26AC-7A10FFE9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ACM SIG CHI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0E81-5DBF-19D8-6D25-C87C5EBE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on Human Factors in Computing Systems</a:t>
            </a:r>
          </a:p>
          <a:p>
            <a:r>
              <a:rPr lang="en-US" dirty="0"/>
              <a:t>One of the premier HCI conferences</a:t>
            </a:r>
          </a:p>
          <a:p>
            <a:r>
              <a:rPr lang="en-US" dirty="0"/>
              <a:t>Excellent outlet for UX research</a:t>
            </a:r>
          </a:p>
          <a:p>
            <a:r>
              <a:rPr lang="en-US" dirty="0"/>
              <a:t>Best paper awards </a:t>
            </a:r>
          </a:p>
          <a:p>
            <a:r>
              <a:rPr lang="en-US" dirty="0"/>
              <a:t>Industry &amp; Academia </a:t>
            </a:r>
          </a:p>
          <a:p>
            <a:r>
              <a:rPr lang="en-US" dirty="0"/>
              <a:t>Many videos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1233-2F49-E57A-0BD7-D3F3A150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168;p10">
            <a:extLst>
              <a:ext uri="{FF2B5EF4-FFF2-40B4-BE49-F238E27FC236}">
                <a16:creationId xmlns:a16="http://schemas.microsoft.com/office/drawing/2014/main" id="{12EDA64C-1863-8247-147C-2229EBC462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3326" y="2133600"/>
            <a:ext cx="4427621" cy="437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4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EF25-9A34-2D5C-A6B0-743794FF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Computer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0B14-0251-86D2-909A-8C88EDDD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Atanasoff-Berry Computer (1941)</a:t>
            </a:r>
          </a:p>
          <a:p>
            <a:pPr lvl="1"/>
            <a:r>
              <a:rPr lang="en-US" dirty="0"/>
              <a:t>First electronic digital computing device</a:t>
            </a:r>
          </a:p>
          <a:p>
            <a:pPr lvl="1"/>
            <a:r>
              <a:rPr lang="en-US" dirty="0"/>
              <a:t>At Iowa State!</a:t>
            </a:r>
          </a:p>
          <a:p>
            <a:r>
              <a:rPr lang="en-US" dirty="0"/>
              <a:t>Harvard Mark I (1944)</a:t>
            </a:r>
          </a:p>
          <a:p>
            <a:pPr lvl="1"/>
            <a:r>
              <a:rPr lang="en-US" dirty="0"/>
              <a:t>Paper tape readers with physical patches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AF1D0-7537-97C4-D2B0-AC752ACC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</a:t>
            </a:fld>
            <a:endParaRPr lang="en-US"/>
          </a:p>
        </p:txBody>
      </p:sp>
      <p:pic>
        <p:nvPicPr>
          <p:cNvPr id="5" name="Google Shape;134;p4" descr="http://ed-thelen.org/ABC/ABC-BIG-ABC-front-.jpg">
            <a:extLst>
              <a:ext uri="{FF2B5EF4-FFF2-40B4-BE49-F238E27FC236}">
                <a16:creationId xmlns:a16="http://schemas.microsoft.com/office/drawing/2014/main" id="{9EFDA1EF-E360-85FC-8596-694A5BAEA2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8846" y="4249392"/>
            <a:ext cx="3541576" cy="2180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152;p6" descr="https://upload.wikimedia.org/wikipedia/commons/f/fa/Harvard_Mark_I_program_tape.agr.jpg">
            <a:extLst>
              <a:ext uri="{FF2B5EF4-FFF2-40B4-BE49-F238E27FC236}">
                <a16:creationId xmlns:a16="http://schemas.microsoft.com/office/drawing/2014/main" id="{7B035630-538A-E352-8A8A-89A9E07E9C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969" y="1422899"/>
            <a:ext cx="3528331" cy="499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77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D84B-47BB-362E-7755-7CAFBA37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DDA8-0A8C-A6BC-4B84-58D70C0A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Factors and Ergonomics Society</a:t>
            </a:r>
          </a:p>
          <a:p>
            <a:r>
              <a:rPr lang="en-US" dirty="0"/>
              <a:t>Ergonomics focused conference</a:t>
            </a:r>
          </a:p>
          <a:p>
            <a:pPr lvl="1"/>
            <a:r>
              <a:rPr lang="en-US" dirty="0"/>
              <a:t>Overlap with UX, MR, &amp; other topics</a:t>
            </a:r>
          </a:p>
          <a:p>
            <a:r>
              <a:rPr lang="en-US" dirty="0"/>
              <a:t>Conferences sometimes referred to as “annual meetings”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9B91-4B3D-6B1F-353B-EB814331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20</a:t>
            </a:fld>
            <a:endParaRPr lang="en-US"/>
          </a:p>
        </p:txBody>
      </p:sp>
      <p:pic>
        <p:nvPicPr>
          <p:cNvPr id="5" name="Google Shape;176;p11" descr="Students, faculty present at virtual HFES 2020 - School of Industrial  Engineering - Purdue University">
            <a:extLst>
              <a:ext uri="{FF2B5EF4-FFF2-40B4-BE49-F238E27FC236}">
                <a16:creationId xmlns:a16="http://schemas.microsoft.com/office/drawing/2014/main" id="{DEFF1152-3DF6-BE65-309A-6E200F50EE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37" y="3922293"/>
            <a:ext cx="3807366" cy="2375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177;p11" descr="Human Factors and Ergonomics Society (HFES) International Annual Meeting |  TechSAge RERC">
            <a:extLst>
              <a:ext uri="{FF2B5EF4-FFF2-40B4-BE49-F238E27FC236}">
                <a16:creationId xmlns:a16="http://schemas.microsoft.com/office/drawing/2014/main" id="{C6E1DA80-29C8-53A8-0D37-C9C9E6F1C9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71130"/>
            <a:ext cx="5396992" cy="147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19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79B5-EC2B-5A7A-87C4-B26889D7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E052-39C8-7BEC-6AE4-2D2BFD3C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Institute of Electrical and Electronics Engineering Virtual Reality</a:t>
            </a:r>
          </a:p>
          <a:p>
            <a:r>
              <a:rPr lang="en-US" dirty="0"/>
              <a:t>One of the premier XR focused conferences</a:t>
            </a:r>
          </a:p>
          <a:p>
            <a:r>
              <a:rPr lang="en-US" dirty="0"/>
              <a:t>Alternates between US and International locations</a:t>
            </a:r>
          </a:p>
          <a:p>
            <a:pPr lvl="1"/>
            <a:r>
              <a:rPr lang="en-US" dirty="0"/>
              <a:t>Virtual or hybrid</a:t>
            </a:r>
          </a:p>
          <a:p>
            <a:r>
              <a:rPr lang="en-US" dirty="0"/>
              <a:t>Annual 3DUI competition</a:t>
            </a:r>
          </a:p>
          <a:p>
            <a:pPr lvl="1"/>
            <a:r>
              <a:rPr lang="en-US" dirty="0"/>
              <a:t>VRAC runner-up in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3CEB-D027-81FC-FBE5-911C929F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21</a:t>
            </a:fld>
            <a:endParaRPr lang="en-US"/>
          </a:p>
        </p:txBody>
      </p:sp>
      <p:pic>
        <p:nvPicPr>
          <p:cNvPr id="5" name="Google Shape;185;p12">
            <a:extLst>
              <a:ext uri="{FF2B5EF4-FFF2-40B4-BE49-F238E27FC236}">
                <a16:creationId xmlns:a16="http://schemas.microsoft.com/office/drawing/2014/main" id="{1F0633A1-AC21-2AAB-6513-A5296EEEAA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2160" y="3650160"/>
            <a:ext cx="5852160" cy="218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86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A70B-93C0-1AD7-A14F-56FD32E6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ISMAR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A3F2-89DD-7CA9-04D5-05A77A89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Symposium on Mixed and Augmented Reality</a:t>
            </a:r>
          </a:p>
          <a:p>
            <a:r>
              <a:rPr lang="en-US" dirty="0"/>
              <a:t>The premier conference for AR</a:t>
            </a:r>
          </a:p>
          <a:p>
            <a:r>
              <a:rPr lang="en-US" dirty="0"/>
              <a:t>Extremely competitive papers</a:t>
            </a:r>
          </a:p>
          <a:p>
            <a:pPr lvl="1"/>
            <a:r>
              <a:rPr lang="en-US" dirty="0"/>
              <a:t>On par with many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4B34B-3AD7-BC9E-CD9E-DC667BE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22</a:t>
            </a:fld>
            <a:endParaRPr lang="en-US"/>
          </a:p>
        </p:txBody>
      </p:sp>
      <p:pic>
        <p:nvPicPr>
          <p:cNvPr id="5" name="Google Shape;193;p13">
            <a:extLst>
              <a:ext uri="{FF2B5EF4-FFF2-40B4-BE49-F238E27FC236}">
                <a16:creationId xmlns:a16="http://schemas.microsoft.com/office/drawing/2014/main" id="{06D1FF6D-74BB-89EB-1FAD-4E5A81EB8E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804" y="2618930"/>
            <a:ext cx="4656712" cy="355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194;p13">
            <a:extLst>
              <a:ext uri="{FF2B5EF4-FFF2-40B4-BE49-F238E27FC236}">
                <a16:creationId xmlns:a16="http://schemas.microsoft.com/office/drawing/2014/main" id="{EC0814D3-12D3-D12F-D83C-B50EA05E28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373" y="4431815"/>
            <a:ext cx="6080252" cy="108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309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D05D-11E5-2BCD-62CC-6FA6137E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I/ITSEC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BF54-F82A-5B4E-9E19-9BDD83E2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Interservice/Industry Training, Simulation, and Education Conference</a:t>
            </a:r>
          </a:p>
          <a:p>
            <a:r>
              <a:rPr lang="en-US" dirty="0"/>
              <a:t>Unique blend of military, industry, and academia</a:t>
            </a:r>
          </a:p>
          <a:p>
            <a:r>
              <a:rPr lang="en-US" dirty="0"/>
              <a:t>Immense exhibit show floor</a:t>
            </a:r>
          </a:p>
          <a:p>
            <a:r>
              <a:rPr lang="en-US" dirty="0"/>
              <a:t>Strong ties to ISU via Eliot</a:t>
            </a:r>
          </a:p>
          <a:p>
            <a:pPr lvl="1"/>
            <a:r>
              <a:rPr lang="en-US" dirty="0"/>
              <a:t>2023 Conference Chair</a:t>
            </a:r>
          </a:p>
          <a:p>
            <a:pPr lvl="1"/>
            <a:r>
              <a:rPr lang="en-US" dirty="0"/>
              <a:t>28 publications</a:t>
            </a:r>
          </a:p>
          <a:p>
            <a:pPr lvl="1"/>
            <a:r>
              <a:rPr lang="en-US" dirty="0"/>
              <a:t>7 scholarship winners</a:t>
            </a:r>
          </a:p>
          <a:p>
            <a:pPr lvl="1"/>
            <a:r>
              <a:rPr lang="en-US" dirty="0"/>
              <a:t>5 subcommittee members</a:t>
            </a:r>
          </a:p>
          <a:p>
            <a:pPr lvl="1"/>
            <a:r>
              <a:rPr lang="en-US" dirty="0"/>
              <a:t>Dr. Stacy </a:t>
            </a:r>
            <a:r>
              <a:rPr lang="en-US" dirty="0" err="1"/>
              <a:t>MacAllister</a:t>
            </a:r>
            <a:r>
              <a:rPr lang="en-US" dirty="0"/>
              <a:t> | Top 10 under 40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2DF38-0ACB-80B5-90D1-19B8D288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E7C0B0-0902-DA67-592A-6E7E8FF6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11" y="3138320"/>
            <a:ext cx="4557962" cy="303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1181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A018-C25E-F575-78CB-2C7B3778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to Attend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664C-D4BE-E0D8-EB8A-DC3CB6E48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conference funding programs</a:t>
            </a:r>
          </a:p>
          <a:p>
            <a:r>
              <a:rPr lang="en-US" dirty="0"/>
              <a:t>Department-specific funding</a:t>
            </a:r>
          </a:p>
          <a:p>
            <a:r>
              <a:rPr lang="en-US" dirty="0"/>
              <a:t>Professor or Advisor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81ED7-AC61-4306-02A6-DB6382FB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F7E85-618D-1AA4-9028-3FAD24FB02E2}"/>
              </a:ext>
            </a:extLst>
          </p:cNvPr>
          <p:cNvSpPr txBox="1"/>
          <p:nvPr/>
        </p:nvSpPr>
        <p:spPr>
          <a:xfrm>
            <a:off x="8574989" y="1490008"/>
            <a:ext cx="277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Expenses</a:t>
            </a:r>
          </a:p>
          <a:p>
            <a:pPr>
              <a:tabLst>
                <a:tab pos="2125080" algn="r"/>
              </a:tabLst>
            </a:pPr>
            <a:r>
              <a:rPr lang="en-US" sz="2400" dirty="0"/>
              <a:t>Registration	$300</a:t>
            </a:r>
          </a:p>
          <a:p>
            <a:pPr>
              <a:tabLst>
                <a:tab pos="2125080" algn="r"/>
              </a:tabLst>
            </a:pPr>
            <a:r>
              <a:rPr lang="en-US" sz="2400" dirty="0"/>
              <a:t>Flight	$600</a:t>
            </a:r>
          </a:p>
          <a:p>
            <a:pPr>
              <a:tabLst>
                <a:tab pos="2125080" algn="r"/>
              </a:tabLst>
            </a:pPr>
            <a:r>
              <a:rPr lang="en-US" sz="2400" dirty="0"/>
              <a:t>Lodging x 4: 	$1000</a:t>
            </a:r>
          </a:p>
          <a:p>
            <a:pPr>
              <a:tabLst>
                <a:tab pos="2125080" algn="r"/>
              </a:tabLst>
            </a:pPr>
            <a:r>
              <a:rPr lang="en-US" sz="2400" dirty="0"/>
              <a:t>Per diem x 4:	$240</a:t>
            </a:r>
          </a:p>
        </p:txBody>
      </p:sp>
      <p:pic>
        <p:nvPicPr>
          <p:cNvPr id="6" name="Google Shape;212;p15">
            <a:extLst>
              <a:ext uri="{FF2B5EF4-FFF2-40B4-BE49-F238E27FC236}">
                <a16:creationId xmlns:a16="http://schemas.microsoft.com/office/drawing/2014/main" id="{1874039B-0354-B6C6-5600-1D2E94D4C0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048" y="3588184"/>
            <a:ext cx="9899904" cy="261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559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FA07-A1F9-7540-3939-9E491C20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conference good?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E5D4E-E564-81D5-4447-D049D1CCB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Acceptance Rate</a:t>
                </a:r>
              </a:p>
              <a:p>
                <a:r>
                  <a:rPr lang="en-US" dirty="0"/>
                  <a:t>Lower rates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/>
                  <a:t> greater the prestige</a:t>
                </a:r>
              </a:p>
              <a:p>
                <a:pPr lvl="1"/>
                <a:r>
                  <a:rPr lang="en-US" dirty="0"/>
                  <a:t>ACM &amp; IEEE conferences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E5D4E-E564-81D5-4447-D049D1CCB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3C17-0202-9766-8F1E-DA165F49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CB01-5D31-5143-B683-A29B6EBF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10" y="2793273"/>
            <a:ext cx="5651978" cy="3383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835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30C-2CF4-4F38-2953-0D46C573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I/ITSEC Program Browsing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41BF-A05E-8EA8-757A-2290F06D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min by yourself</a:t>
            </a:r>
          </a:p>
          <a:p>
            <a:pPr lvl="1"/>
            <a:r>
              <a:rPr lang="en-US" dirty="0"/>
              <a:t>Browse I/ITSEC program</a:t>
            </a:r>
          </a:p>
          <a:p>
            <a:pPr lvl="1"/>
            <a:r>
              <a:rPr lang="en-US" dirty="0"/>
              <a:t>Choose 2 talks you’d want to see</a:t>
            </a:r>
          </a:p>
          <a:p>
            <a:pPr lvl="1"/>
            <a:r>
              <a:rPr lang="en-US" dirty="0"/>
              <a:t>Think of 2 questions you have about HCI. </a:t>
            </a:r>
          </a:p>
          <a:p>
            <a:r>
              <a:rPr lang="en-US" dirty="0"/>
              <a:t>5 min in pairs – Tell each other your 2 talks and 2 questions. </a:t>
            </a:r>
          </a:p>
          <a:p>
            <a:r>
              <a:rPr lang="en-US" dirty="0"/>
              <a:t>Group – Tell everyone 1 talk and 1 question. </a:t>
            </a:r>
          </a:p>
          <a:p>
            <a:r>
              <a:rPr lang="en-US" dirty="0"/>
              <a:t>Let me show you how to browse it…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6F2EC-E3C0-C478-829A-3C261F09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1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106B-2FEA-6BF9-058D-37D9464F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Homework: Bad Usability 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F623-01CD-2775-7F99-65E2F873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2 interfaces that are frustrating for the user (websites or physical items: Doors, Chairs, Game Controllers, etc.) and capture them (photo or screenshot) by end of Sunday. </a:t>
            </a:r>
          </a:p>
          <a:p>
            <a:r>
              <a:rPr lang="en-US" dirty="0"/>
              <a:t>Describe:</a:t>
            </a:r>
          </a:p>
          <a:p>
            <a:pPr lvl="1"/>
            <a:r>
              <a:rPr lang="en-US" dirty="0"/>
              <a:t>The user’s task and context</a:t>
            </a:r>
          </a:p>
          <a:p>
            <a:pPr lvl="1"/>
            <a:r>
              <a:rPr lang="en-US" dirty="0"/>
              <a:t>What is working/not working</a:t>
            </a:r>
          </a:p>
          <a:p>
            <a:pPr lvl="1"/>
            <a:r>
              <a:rPr lang="en-US" dirty="0"/>
              <a:t>What could make it better</a:t>
            </a:r>
          </a:p>
          <a:p>
            <a:pPr lvl="1"/>
            <a:r>
              <a:rPr lang="en-US" dirty="0"/>
              <a:t>Blog them: start post title with “HCI:”</a:t>
            </a:r>
          </a:p>
          <a:p>
            <a:pPr lvl="1"/>
            <a:r>
              <a:rPr lang="en-US" dirty="0"/>
              <a:t>Due by end of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543F0-5F35-9B5E-C5BA-AF68DBBE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27</a:t>
            </a:fld>
            <a:endParaRPr lang="en-US"/>
          </a:p>
        </p:txBody>
      </p:sp>
      <p:pic>
        <p:nvPicPr>
          <p:cNvPr id="5" name="Google Shape;386;p35" descr="http://ecx.images-amazon.com/images/I/418eiOV-FSL.jpg">
            <a:extLst>
              <a:ext uri="{FF2B5EF4-FFF2-40B4-BE49-F238E27FC236}">
                <a16:creationId xmlns:a16="http://schemas.microsoft.com/office/drawing/2014/main" id="{20FF0DED-96B2-E799-E9AF-A6A5059E112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6968" y="2895600"/>
            <a:ext cx="2081463" cy="334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39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BCFA-A46F-8175-7DA9-7C8B4A9B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B7FC-B615-467F-4091-01B8A549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beyond punch cards</a:t>
            </a:r>
          </a:p>
          <a:p>
            <a:r>
              <a:rPr lang="en-US" dirty="0"/>
              <a:t>FORTRAN, 1957 from IBM</a:t>
            </a:r>
          </a:p>
          <a:p>
            <a:pPr lvl="1"/>
            <a:r>
              <a:rPr lang="en-US" dirty="0"/>
              <a:t>Dorothy Vaughan</a:t>
            </a:r>
          </a:p>
          <a:p>
            <a:r>
              <a:rPr lang="en-US" dirty="0"/>
              <a:t>COBOL, 1960 </a:t>
            </a:r>
          </a:p>
          <a:p>
            <a:pPr lvl="1"/>
            <a:r>
              <a:rPr lang="en-US" dirty="0"/>
              <a:t>Grace Hopper, “Mother of COBOL”</a:t>
            </a:r>
          </a:p>
          <a:p>
            <a:r>
              <a:rPr lang="en-US" dirty="0"/>
              <a:t>Still “Batch Processing” – no interaction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96DA6-BBA8-1E0C-DCF2-0A3BA4C0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3</a:t>
            </a:fld>
            <a:endParaRPr lang="en-US"/>
          </a:p>
        </p:txBody>
      </p:sp>
      <p:pic>
        <p:nvPicPr>
          <p:cNvPr id="5" name="Google Shape;172;p8" descr="ttp://www.csee.umbc.edu/wp-content/uploads/2012/02/GHC-Portland-Poster-Hi-Res.jpg">
            <a:extLst>
              <a:ext uri="{FF2B5EF4-FFF2-40B4-BE49-F238E27FC236}">
                <a16:creationId xmlns:a16="http://schemas.microsoft.com/office/drawing/2014/main" id="{58CDD7F8-6FDE-09CA-6E99-A48831FB99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3915" y="1731530"/>
            <a:ext cx="3310359" cy="423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7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FC84-FA00-3ECF-D891-A16F0ED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Sutherland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8389-A76F-4B49-85B0-1EF49B7D0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 Ph.D. thesis: Sketchpad, 1963</a:t>
            </a:r>
          </a:p>
          <a:p>
            <a:r>
              <a:rPr lang="en-US" dirty="0"/>
              <a:t>Light pen</a:t>
            </a:r>
          </a:p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pictures &amp; subpictures</a:t>
            </a:r>
          </a:p>
          <a:p>
            <a:r>
              <a:rPr lang="en-US" dirty="0"/>
              <a:t>Icons</a:t>
            </a:r>
          </a:p>
          <a:p>
            <a:r>
              <a:rPr lang="en-US" dirty="0"/>
              <a:t>Copying</a:t>
            </a:r>
          </a:p>
          <a:p>
            <a:r>
              <a:rPr lang="en-US" dirty="0"/>
              <a:t>3D rotation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94D2-6C8E-24A1-3AD6-4AC20341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4</a:t>
            </a:fld>
            <a:endParaRPr lang="en-US"/>
          </a:p>
        </p:txBody>
      </p:sp>
      <p:pic>
        <p:nvPicPr>
          <p:cNvPr id="5" name="Google Shape;195;p11" descr="ivan-sutherland">
            <a:extLst>
              <a:ext uri="{FF2B5EF4-FFF2-40B4-BE49-F238E27FC236}">
                <a16:creationId xmlns:a16="http://schemas.microsoft.com/office/drawing/2014/main" id="{129629B1-4256-0BD1-0203-E670814620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5599" y="2398295"/>
            <a:ext cx="5085347" cy="377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140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11BC-A61C-670F-26BB-D1ADAFBA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Douglas </a:t>
            </a:r>
            <a:r>
              <a:rPr lang="en-US" dirty="0" err="1"/>
              <a:t>Englebart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2299-60CD-A5BE-AF85-2853E9A2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NLS: </a:t>
            </a:r>
            <a:r>
              <a:rPr lang="en-US" dirty="0" err="1"/>
              <a:t>oNLine</a:t>
            </a:r>
            <a:r>
              <a:rPr lang="en-US" dirty="0"/>
              <a:t> System</a:t>
            </a:r>
          </a:p>
          <a:p>
            <a:r>
              <a:rPr lang="en-US" dirty="0"/>
              <a:t>“Mother of all demos” at 1968 conference </a:t>
            </a:r>
          </a:p>
          <a:p>
            <a:pPr lvl="1"/>
            <a:r>
              <a:rPr lang="en-US" dirty="0"/>
              <a:t>Hypertext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Audio + video conferencing</a:t>
            </a:r>
          </a:p>
          <a:p>
            <a:pPr lvl="1"/>
            <a:r>
              <a:rPr lang="en-US" dirty="0"/>
              <a:t>File version control </a:t>
            </a:r>
          </a:p>
          <a:p>
            <a:pPr lvl="1"/>
            <a:r>
              <a:rPr lang="en-US" dirty="0"/>
              <a:t>Mouse &amp; control box</a:t>
            </a:r>
          </a:p>
          <a:p>
            <a:r>
              <a:rPr lang="en-US" dirty="0"/>
              <a:t>Note: no Unix, no ARPAnet/Internet yet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E1AC8-21D8-5021-8A29-A89E3A87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5</a:t>
            </a:fld>
            <a:endParaRPr lang="en-US"/>
          </a:p>
        </p:txBody>
      </p:sp>
      <p:pic>
        <p:nvPicPr>
          <p:cNvPr id="5" name="Google Shape;203;p12">
            <a:extLst>
              <a:ext uri="{FF2B5EF4-FFF2-40B4-BE49-F238E27FC236}">
                <a16:creationId xmlns:a16="http://schemas.microsoft.com/office/drawing/2014/main" id="{5A394E01-32C2-7991-20EA-F2A03641F0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95203" y="1184615"/>
            <a:ext cx="2710301" cy="2363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204;p12">
            <a:extLst>
              <a:ext uri="{FF2B5EF4-FFF2-40B4-BE49-F238E27FC236}">
                <a16:creationId xmlns:a16="http://schemas.microsoft.com/office/drawing/2014/main" id="{83E5FCE8-DAD7-D59E-E3C6-7A1B40BE68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843" y="3969522"/>
            <a:ext cx="3139023" cy="2363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25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E543-0371-32AE-B1D4-E047B2C2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72CD-DCE0-51FC-ECA0-8504ADA3D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IBM XT/AT (1981)</a:t>
            </a:r>
          </a:p>
          <a:p>
            <a:pPr lvl="1"/>
            <a:r>
              <a:rPr lang="en-US" dirty="0"/>
              <a:t>Command line &amp; sold many units</a:t>
            </a:r>
          </a:p>
          <a:p>
            <a:r>
              <a:rPr lang="en-US" dirty="0"/>
              <a:t>Xerox Star (1981)</a:t>
            </a:r>
          </a:p>
          <a:p>
            <a:pPr lvl="1"/>
            <a:r>
              <a:rPr lang="en-US" dirty="0"/>
              <a:t>WIMP GUI </a:t>
            </a:r>
          </a:p>
          <a:p>
            <a:pPr lvl="2"/>
            <a:r>
              <a:rPr lang="en-US" dirty="0"/>
              <a:t>Windows, Icons, Menus, Pointers</a:t>
            </a:r>
          </a:p>
          <a:p>
            <a:pPr lvl="1"/>
            <a:r>
              <a:rPr lang="en-US" dirty="0"/>
              <a:t>Commercial failure</a:t>
            </a:r>
          </a:p>
          <a:p>
            <a:r>
              <a:rPr lang="en-US" dirty="0"/>
              <a:t>Apple Lisa (1983)</a:t>
            </a:r>
          </a:p>
          <a:p>
            <a:pPr lvl="1"/>
            <a:r>
              <a:rPr lang="en-US" dirty="0"/>
              <a:t>Based on Xerox Star &amp; failed</a:t>
            </a:r>
          </a:p>
          <a:p>
            <a:r>
              <a:rPr lang="en-US" dirty="0"/>
              <a:t>Apple Macintosh (1984)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D022F-8321-6235-64CE-AE97ACC4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6</a:t>
            </a:fld>
            <a:endParaRPr lang="en-US"/>
          </a:p>
        </p:txBody>
      </p:sp>
      <p:pic>
        <p:nvPicPr>
          <p:cNvPr id="5" name="Google Shape;223;p14">
            <a:extLst>
              <a:ext uri="{FF2B5EF4-FFF2-40B4-BE49-F238E27FC236}">
                <a16:creationId xmlns:a16="http://schemas.microsoft.com/office/drawing/2014/main" id="{90DED251-5C24-DCE7-B1C8-BF32A42F131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831" y="1459854"/>
            <a:ext cx="1691640" cy="146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224;p14">
            <a:extLst>
              <a:ext uri="{FF2B5EF4-FFF2-40B4-BE49-F238E27FC236}">
                <a16:creationId xmlns:a16="http://schemas.microsoft.com/office/drawing/2014/main" id="{7CA4B89D-D559-3199-48B1-D56F5057E4C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-2704"/>
          <a:stretch/>
        </p:blipFill>
        <p:spPr>
          <a:xfrm>
            <a:off x="9890760" y="1449317"/>
            <a:ext cx="1463040" cy="147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oogle Shape;221;p14">
            <a:extLst>
              <a:ext uri="{FF2B5EF4-FFF2-40B4-BE49-F238E27FC236}">
                <a16:creationId xmlns:a16="http://schemas.microsoft.com/office/drawing/2014/main" id="{DC3DEEFE-1862-14C9-18D4-91E950C37B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6864" y="3253447"/>
            <a:ext cx="4794812" cy="308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908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3678-D8F1-F04A-76B6-1507D84E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1987: Apple’s Knowledge Navigator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56B6-0896-E90E-1368-C7A4249A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Takes place in 2011</a:t>
            </a:r>
          </a:p>
          <a:p>
            <a:r>
              <a:rPr lang="en-US" dirty="0"/>
              <a:t>What does it get right? </a:t>
            </a:r>
          </a:p>
          <a:p>
            <a:r>
              <a:rPr lang="en-US" dirty="0"/>
              <a:t>What’s wrong? </a:t>
            </a:r>
          </a:p>
          <a:p>
            <a:r>
              <a:rPr lang="en-US" dirty="0"/>
              <a:t>What do we still need to do?</a:t>
            </a:r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iPhone 2007</a:t>
            </a:r>
          </a:p>
          <a:p>
            <a:pPr lvl="1"/>
            <a:r>
              <a:rPr lang="en-US" dirty="0"/>
              <a:t>iPad 2010</a:t>
            </a:r>
          </a:p>
          <a:p>
            <a:pPr lvl="1"/>
            <a:r>
              <a:rPr lang="en-US" dirty="0"/>
              <a:t>Siri 2011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CC2C5-B170-5F0D-64EC-170D700F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7</a:t>
            </a:fld>
            <a:endParaRPr lang="en-US"/>
          </a:p>
        </p:txBody>
      </p:sp>
      <p:pic>
        <p:nvPicPr>
          <p:cNvPr id="5" name="Google Shape;231;p15">
            <a:hlinkClick r:id="rId2"/>
            <a:extLst>
              <a:ext uri="{FF2B5EF4-FFF2-40B4-BE49-F238E27FC236}">
                <a16:creationId xmlns:a16="http://schemas.microsoft.com/office/drawing/2014/main" id="{4C98DCB6-9FAA-6FA1-C47F-B7D4EA3F07C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1518" y="2113779"/>
            <a:ext cx="6035040" cy="385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037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6168-27C0-8837-418B-080BFB1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E9E9-F352-B5E2-9CF8-6534BE24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human like a machine</a:t>
            </a:r>
          </a:p>
          <a:p>
            <a:r>
              <a:rPr lang="en-US" dirty="0"/>
              <a:t>What can it do? </a:t>
            </a:r>
          </a:p>
          <a:p>
            <a:r>
              <a:rPr lang="en-US" dirty="0"/>
              <a:t>Cognitive Science</a:t>
            </a:r>
          </a:p>
          <a:p>
            <a:r>
              <a:rPr lang="en-US" dirty="0"/>
              <a:t>Psychophysics</a:t>
            </a:r>
          </a:p>
          <a:p>
            <a:r>
              <a:rPr lang="en-US" dirty="0"/>
              <a:t>Human Factors</a:t>
            </a:r>
          </a:p>
          <a:p>
            <a:r>
              <a:rPr lang="en-US" dirty="0"/>
              <a:t>People at desks at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07A07-2683-A85F-C747-3AA2F8C3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8</a:t>
            </a:fld>
            <a:endParaRPr lang="en-US"/>
          </a:p>
        </p:txBody>
      </p:sp>
      <p:pic>
        <p:nvPicPr>
          <p:cNvPr id="5" name="Google Shape;247;p17">
            <a:extLst>
              <a:ext uri="{FF2B5EF4-FFF2-40B4-BE49-F238E27FC236}">
                <a16:creationId xmlns:a16="http://schemas.microsoft.com/office/drawing/2014/main" id="{18D6EB28-BDAE-4DF2-B3F1-2031EC9F6A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9512" y="815196"/>
            <a:ext cx="4254288" cy="534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37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B041-C959-C391-17ED-F3484EB1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099643"/>
            <a:ext cx="2560675" cy="4658713"/>
          </a:xfrm>
        </p:spPr>
        <p:txBody>
          <a:bodyPr anchor="ctr"/>
          <a:lstStyle/>
          <a:p>
            <a:r>
              <a:rPr lang="en-US" dirty="0"/>
              <a:t>Info Processing Model</a:t>
            </a:r>
          </a:p>
          <a:p>
            <a:r>
              <a:rPr lang="en-US" dirty="0"/>
              <a:t>Card, Moran &amp; Newell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16A15-22C5-5487-6153-895E64E6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A915-0B61-4DC6-AB99-BD5A65BFAC62}" type="slidenum">
              <a:rPr lang="en-US" smtClean="0"/>
              <a:t>9</a:t>
            </a:fld>
            <a:endParaRPr lang="en-US"/>
          </a:p>
        </p:txBody>
      </p:sp>
      <p:pic>
        <p:nvPicPr>
          <p:cNvPr id="5" name="Google Shape;256;p18">
            <a:extLst>
              <a:ext uri="{FF2B5EF4-FFF2-40B4-BE49-F238E27FC236}">
                <a16:creationId xmlns:a16="http://schemas.microsoft.com/office/drawing/2014/main" id="{F30F7EC7-539B-3085-1214-5BEA02E1F79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b="46828"/>
          <a:stretch/>
        </p:blipFill>
        <p:spPr>
          <a:xfrm>
            <a:off x="3030130" y="188464"/>
            <a:ext cx="8961120" cy="609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997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AC_Slide_Template" id="{D119FE7A-9D5D-4C46-8494-BEAF2B5A6569}" vid="{73EEAF99-E3E6-074A-B891-157777E0AB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4" ma:contentTypeDescription="Create a new document." ma:contentTypeScope="" ma:versionID="1a5023fdf6055bd9ee783c3ec8eeb819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66d4d8841c0adb85c325b431616d61e1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162DD-F9C6-4F63-A30F-BA38A88DC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b4f5c-c7cf-4072-bc62-0567e2364229"/>
    <ds:schemaRef ds:uri="a109c017-75d7-4750-a027-1727423a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70652-D329-4332-9D6A-12F8224F9CCD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3.xml><?xml version="1.0" encoding="utf-8"?>
<ds:datastoreItem xmlns:ds="http://schemas.openxmlformats.org/officeDocument/2006/customXml" ds:itemID="{95967A58-FCA6-4D01-A4B8-F32054C095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842</Words>
  <Application>Microsoft Office PowerPoint</Application>
  <PresentationFormat>Widescreen</PresentationFormat>
  <Paragraphs>213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HCI  History &amp; Conferences</vt:lpstr>
      <vt:lpstr>Some Computer History</vt:lpstr>
      <vt:lpstr>Programming Languages</vt:lpstr>
      <vt:lpstr>Ivan Sutherland</vt:lpstr>
      <vt:lpstr>Douglas Englebart</vt:lpstr>
      <vt:lpstr>Personal Computers</vt:lpstr>
      <vt:lpstr>1987: Apple’s Knowledge Navigator vision</vt:lpstr>
      <vt:lpstr>First Wave</vt:lpstr>
      <vt:lpstr>PowerPoint Presentation</vt:lpstr>
      <vt:lpstr>Second Wave</vt:lpstr>
      <vt:lpstr>Third Wave</vt:lpstr>
      <vt:lpstr>Conferences</vt:lpstr>
      <vt:lpstr>What is an Academic Conference?</vt:lpstr>
      <vt:lpstr>Conference Activities</vt:lpstr>
      <vt:lpstr>Papers &amp; Posters</vt:lpstr>
      <vt:lpstr>Keynote Speakers &amp; Panels</vt:lpstr>
      <vt:lpstr>Demos &amp; Competitions</vt:lpstr>
      <vt:lpstr>Networking Activities</vt:lpstr>
      <vt:lpstr>ACM SIG CHI</vt:lpstr>
      <vt:lpstr>HFES</vt:lpstr>
      <vt:lpstr>IEEE VR</vt:lpstr>
      <vt:lpstr>IEEE ISMAR</vt:lpstr>
      <vt:lpstr>I/ITSEC</vt:lpstr>
      <vt:lpstr>Funding to Attend Conferences</vt:lpstr>
      <vt:lpstr>What makes a conference good?</vt:lpstr>
      <vt:lpstr>I/ITSEC Program Browsing</vt:lpstr>
      <vt:lpstr>Homework: Bad Usability Scavenger Hunt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Kohl, Adam R [M E]</dc:creator>
  <cp:lastModifiedBy>Kohl, Adam R [M E]</cp:lastModifiedBy>
  <cp:revision>12</cp:revision>
  <dcterms:created xsi:type="dcterms:W3CDTF">2024-05-31T19:20:43Z</dcterms:created>
  <dcterms:modified xsi:type="dcterms:W3CDTF">2025-05-12T00:11:55Z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