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257" r:id="rId6"/>
    <p:sldId id="287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FB888-DE32-9F14-BD41-F7BF20083D5E}" v="5" dt="2025-06-01T22:14:28.002"/>
    <p1510:client id="{B547EEB5-06E3-7B13-1E14-238F88B2505F}" v="16" dt="2025-06-03T13:46:35.569"/>
    <p1510:client id="{BA813269-86F8-4D70-2CF2-06243FD967DE}" v="127" dt="2025-06-02T23:25:20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gula, Punya S [HCI]" userId="S::punyasa@iastate.edu::d47d05a2-72d0-479a-b3b3-42a204d0d186" providerId="AD" clId="Web-{B547EEB5-06E3-7B13-1E14-238F88B2505F}"/>
    <pc:docChg chg="modSld">
      <pc:chgData name="Aragula, Punya S [HCI]" userId="S::punyasa@iastate.edu::d47d05a2-72d0-479a-b3b3-42a204d0d186" providerId="AD" clId="Web-{B547EEB5-06E3-7B13-1E14-238F88B2505F}" dt="2025-06-03T13:46:35.178" v="13" actId="20577"/>
      <pc:docMkLst>
        <pc:docMk/>
      </pc:docMkLst>
      <pc:sldChg chg="modSp">
        <pc:chgData name="Aragula, Punya S [HCI]" userId="S::punyasa@iastate.edu::d47d05a2-72d0-479a-b3b3-42a204d0d186" providerId="AD" clId="Web-{B547EEB5-06E3-7B13-1E14-238F88B2505F}" dt="2025-06-03T13:46:35.178" v="13" actId="20577"/>
        <pc:sldMkLst>
          <pc:docMk/>
          <pc:sldMk cId="2825223857" sldId="256"/>
        </pc:sldMkLst>
        <pc:spChg chg="mod">
          <ac:chgData name="Aragula, Punya S [HCI]" userId="S::punyasa@iastate.edu::d47d05a2-72d0-479a-b3b3-42a204d0d186" providerId="AD" clId="Web-{B547EEB5-06E3-7B13-1E14-238F88B2505F}" dt="2025-06-03T13:46:32.178" v="12" actId="20577"/>
          <ac:spMkLst>
            <pc:docMk/>
            <pc:sldMk cId="2825223857" sldId="256"/>
            <ac:spMk id="2" creationId="{634C2C5F-570C-4832-A504-3A988563EAE5}"/>
          </ac:spMkLst>
        </pc:spChg>
        <pc:spChg chg="mod">
          <ac:chgData name="Aragula, Punya S [HCI]" userId="S::punyasa@iastate.edu::d47d05a2-72d0-479a-b3b3-42a204d0d186" providerId="AD" clId="Web-{B547EEB5-06E3-7B13-1E14-238F88B2505F}" dt="2025-06-03T13:46:35.178" v="13" actId="20577"/>
          <ac:spMkLst>
            <pc:docMk/>
            <pc:sldMk cId="2825223857" sldId="256"/>
            <ac:spMk id="3" creationId="{64A6B81B-48B8-4F89-89A5-11B4CFE86F61}"/>
          </ac:spMkLst>
        </pc:spChg>
      </pc:sldChg>
      <pc:sldChg chg="modSp">
        <pc:chgData name="Aragula, Punya S [HCI]" userId="S::punyasa@iastate.edu::d47d05a2-72d0-479a-b3b3-42a204d0d186" providerId="AD" clId="Web-{B547EEB5-06E3-7B13-1E14-238F88B2505F}" dt="2025-06-03T13:33:07.904" v="10" actId="20577"/>
        <pc:sldMkLst>
          <pc:docMk/>
          <pc:sldMk cId="596828159" sldId="268"/>
        </pc:sldMkLst>
        <pc:spChg chg="mod">
          <ac:chgData name="Aragula, Punya S [HCI]" userId="S::punyasa@iastate.edu::d47d05a2-72d0-479a-b3b3-42a204d0d186" providerId="AD" clId="Web-{B547EEB5-06E3-7B13-1E14-238F88B2505F}" dt="2025-06-03T13:33:07.904" v="10" actId="20577"/>
          <ac:spMkLst>
            <pc:docMk/>
            <pc:sldMk cId="596828159" sldId="268"/>
            <ac:spMk id="3" creationId="{DB95599D-B293-43CC-BBDF-ABBD088C5C2C}"/>
          </ac:spMkLst>
        </pc:spChg>
      </pc:sldChg>
      <pc:sldChg chg="modSp">
        <pc:chgData name="Aragula, Punya S [HCI]" userId="S::punyasa@iastate.edu::d47d05a2-72d0-479a-b3b3-42a204d0d186" providerId="AD" clId="Web-{B547EEB5-06E3-7B13-1E14-238F88B2505F}" dt="2025-06-03T13:32:10.887" v="3" actId="20577"/>
        <pc:sldMkLst>
          <pc:docMk/>
          <pc:sldMk cId="2145660625" sldId="287"/>
        </pc:sldMkLst>
        <pc:spChg chg="mod">
          <ac:chgData name="Aragula, Punya S [HCI]" userId="S::punyasa@iastate.edu::d47d05a2-72d0-479a-b3b3-42a204d0d186" providerId="AD" clId="Web-{B547EEB5-06E3-7B13-1E14-238F88B2505F}" dt="2025-06-03T13:32:10.887" v="3" actId="20577"/>
          <ac:spMkLst>
            <pc:docMk/>
            <pc:sldMk cId="2145660625" sldId="287"/>
            <ac:spMk id="2" creationId="{A5DAFF57-8614-4AD6-9FFE-5EE7516061AB}"/>
          </ac:spMkLst>
        </pc:spChg>
      </pc:sldChg>
    </pc:docChg>
  </pc:docChgLst>
  <pc:docChgLst>
    <pc:chgData name="Aragula, Punya S [HCI]" userId="S::punyasa@iastate.edu::d47d05a2-72d0-479a-b3b3-42a204d0d186" providerId="AD" clId="Web-{0DFFB888-DE32-9F14-BD41-F7BF20083D5E}"/>
    <pc:docChg chg="modSld">
      <pc:chgData name="Aragula, Punya S [HCI]" userId="S::punyasa@iastate.edu::d47d05a2-72d0-479a-b3b3-42a204d0d186" providerId="AD" clId="Web-{0DFFB888-DE32-9F14-BD41-F7BF20083D5E}" dt="2025-06-01T22:14:26.986" v="3" actId="20577"/>
      <pc:docMkLst>
        <pc:docMk/>
      </pc:docMkLst>
      <pc:sldChg chg="modSp">
        <pc:chgData name="Aragula, Punya S [HCI]" userId="S::punyasa@iastate.edu::d47d05a2-72d0-479a-b3b3-42a204d0d186" providerId="AD" clId="Web-{0DFFB888-DE32-9F14-BD41-F7BF20083D5E}" dt="2025-06-01T22:14:26.986" v="3" actId="20577"/>
        <pc:sldMkLst>
          <pc:docMk/>
          <pc:sldMk cId="2825223857" sldId="256"/>
        </pc:sldMkLst>
        <pc:spChg chg="mod">
          <ac:chgData name="Aragula, Punya S [HCI]" userId="S::punyasa@iastate.edu::d47d05a2-72d0-479a-b3b3-42a204d0d186" providerId="AD" clId="Web-{0DFFB888-DE32-9F14-BD41-F7BF20083D5E}" dt="2025-06-01T22:14:26.986" v="3" actId="20577"/>
          <ac:spMkLst>
            <pc:docMk/>
            <pc:sldMk cId="2825223857" sldId="256"/>
            <ac:spMk id="3" creationId="{64A6B81B-48B8-4F89-89A5-11B4CFE86F61}"/>
          </ac:spMkLst>
        </pc:spChg>
      </pc:sldChg>
    </pc:docChg>
  </pc:docChgLst>
  <pc:docChgLst>
    <pc:chgData name="Aragula, Punya S [HCI]" userId="S::punyasa@iastate.edu::d47d05a2-72d0-479a-b3b3-42a204d0d186" providerId="AD" clId="Web-{BA813269-86F8-4D70-2CF2-06243FD967DE}"/>
    <pc:docChg chg="delSld modSld">
      <pc:chgData name="Aragula, Punya S [HCI]" userId="S::punyasa@iastate.edu::d47d05a2-72d0-479a-b3b3-42a204d0d186" providerId="AD" clId="Web-{BA813269-86F8-4D70-2CF2-06243FD967DE}" dt="2025-06-02T23:25:20.400" v="89"/>
      <pc:docMkLst>
        <pc:docMk/>
      </pc:docMkLst>
      <pc:sldChg chg="modSp">
        <pc:chgData name="Aragula, Punya S [HCI]" userId="S::punyasa@iastate.edu::d47d05a2-72d0-479a-b3b3-42a204d0d186" providerId="AD" clId="Web-{BA813269-86F8-4D70-2CF2-06243FD967DE}" dt="2025-06-02T23:02:13.152" v="56" actId="20577"/>
        <pc:sldMkLst>
          <pc:docMk/>
          <pc:sldMk cId="821450359" sldId="259"/>
        </pc:sldMkLst>
        <pc:spChg chg="mod">
          <ac:chgData name="Aragula, Punya S [HCI]" userId="S::punyasa@iastate.edu::d47d05a2-72d0-479a-b3b3-42a204d0d186" providerId="AD" clId="Web-{BA813269-86F8-4D70-2CF2-06243FD967DE}" dt="2025-06-02T23:02:13.152" v="56" actId="20577"/>
          <ac:spMkLst>
            <pc:docMk/>
            <pc:sldMk cId="821450359" sldId="259"/>
            <ac:spMk id="3" creationId="{9E30004A-B802-4088-A9EB-1A6E5A1174EA}"/>
          </ac:spMkLst>
        </pc:spChg>
      </pc:sldChg>
      <pc:sldChg chg="modSp">
        <pc:chgData name="Aragula, Punya S [HCI]" userId="S::punyasa@iastate.edu::d47d05a2-72d0-479a-b3b3-42a204d0d186" providerId="AD" clId="Web-{BA813269-86F8-4D70-2CF2-06243FD967DE}" dt="2025-06-02T23:10:37.944" v="62" actId="20577"/>
        <pc:sldMkLst>
          <pc:docMk/>
          <pc:sldMk cId="596828159" sldId="268"/>
        </pc:sldMkLst>
        <pc:spChg chg="mod">
          <ac:chgData name="Aragula, Punya S [HCI]" userId="S::punyasa@iastate.edu::d47d05a2-72d0-479a-b3b3-42a204d0d186" providerId="AD" clId="Web-{BA813269-86F8-4D70-2CF2-06243FD967DE}" dt="2025-06-02T23:10:37.944" v="62" actId="20577"/>
          <ac:spMkLst>
            <pc:docMk/>
            <pc:sldMk cId="596828159" sldId="268"/>
            <ac:spMk id="3" creationId="{DB95599D-B293-43CC-BBDF-ABBD088C5C2C}"/>
          </ac:spMkLst>
        </pc:spChg>
      </pc:sldChg>
      <pc:sldChg chg="del">
        <pc:chgData name="Aragula, Punya S [HCI]" userId="S::punyasa@iastate.edu::d47d05a2-72d0-479a-b3b3-42a204d0d186" providerId="AD" clId="Web-{BA813269-86F8-4D70-2CF2-06243FD967DE}" dt="2025-06-02T23:10:13.147" v="57"/>
        <pc:sldMkLst>
          <pc:docMk/>
          <pc:sldMk cId="3108163282" sldId="269"/>
        </pc:sldMkLst>
      </pc:sldChg>
      <pc:sldChg chg="modSp del">
        <pc:chgData name="Aragula, Punya S [HCI]" userId="S::punyasa@iastate.edu::d47d05a2-72d0-479a-b3b3-42a204d0d186" providerId="AD" clId="Web-{BA813269-86F8-4D70-2CF2-06243FD967DE}" dt="2025-06-02T23:10:41.085" v="63"/>
        <pc:sldMkLst>
          <pc:docMk/>
          <pc:sldMk cId="1433208144" sldId="270"/>
        </pc:sldMkLst>
        <pc:spChg chg="mod">
          <ac:chgData name="Aragula, Punya S [HCI]" userId="S::punyasa@iastate.edu::d47d05a2-72d0-479a-b3b3-42a204d0d186" providerId="AD" clId="Web-{BA813269-86F8-4D70-2CF2-06243FD967DE}" dt="2025-06-02T23:10:32.178" v="59" actId="20577"/>
          <ac:spMkLst>
            <pc:docMk/>
            <pc:sldMk cId="1433208144" sldId="270"/>
            <ac:spMk id="3" creationId="{C588BE55-DC30-49BA-BAA8-50A0F983869D}"/>
          </ac:spMkLst>
        </pc:spChg>
      </pc:sldChg>
      <pc:sldChg chg="modSp">
        <pc:chgData name="Aragula, Punya S [HCI]" userId="S::punyasa@iastate.edu::d47d05a2-72d0-479a-b3b3-42a204d0d186" providerId="AD" clId="Web-{BA813269-86F8-4D70-2CF2-06243FD967DE}" dt="2025-06-02T23:24:47.758" v="81" actId="1076"/>
        <pc:sldMkLst>
          <pc:docMk/>
          <pc:sldMk cId="535022533" sldId="280"/>
        </pc:sldMkLst>
        <pc:spChg chg="mod">
          <ac:chgData name="Aragula, Punya S [HCI]" userId="S::punyasa@iastate.edu::d47d05a2-72d0-479a-b3b3-42a204d0d186" providerId="AD" clId="Web-{BA813269-86F8-4D70-2CF2-06243FD967DE}" dt="2025-06-02T23:13:31.651" v="72"/>
          <ac:spMkLst>
            <pc:docMk/>
            <pc:sldMk cId="535022533" sldId="280"/>
            <ac:spMk id="7" creationId="{F1782D32-C1C8-4825-80E6-026ECB7C549C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13:27.947" v="68"/>
          <ac:spMkLst>
            <pc:docMk/>
            <pc:sldMk cId="535022533" sldId="280"/>
            <ac:spMk id="9" creationId="{38180BEC-EF16-49C3-8DE9-527E1565994F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13:27.947" v="69"/>
          <ac:spMkLst>
            <pc:docMk/>
            <pc:sldMk cId="535022533" sldId="280"/>
            <ac:spMk id="11" creationId="{B21B12E8-8D7F-4D0B-B4BC-F7B978CF8CDD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13:27.947" v="70"/>
          <ac:spMkLst>
            <pc:docMk/>
            <pc:sldMk cId="535022533" sldId="280"/>
            <ac:spMk id="13" creationId="{9636A85D-A109-4058-92BC-7E4FC385E6DF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13:28.026" v="71"/>
          <ac:spMkLst>
            <pc:docMk/>
            <pc:sldMk cId="535022533" sldId="280"/>
            <ac:spMk id="15" creationId="{0F9409DB-AD3F-4618-9190-A1C538B74FA5}"/>
          </ac:spMkLst>
        </pc:spChg>
        <pc:grpChg chg="mod">
          <ac:chgData name="Aragula, Punya S [HCI]" userId="S::punyasa@iastate.edu::d47d05a2-72d0-479a-b3b3-42a204d0d186" providerId="AD" clId="Web-{BA813269-86F8-4D70-2CF2-06243FD967DE}" dt="2025-06-02T23:24:47.758" v="81" actId="1076"/>
          <ac:grpSpMkLst>
            <pc:docMk/>
            <pc:sldMk cId="535022533" sldId="280"/>
            <ac:grpSpMk id="5" creationId="{0B84F354-15F2-460F-926B-AB36E3A0C6A1}"/>
          </ac:grpSpMkLst>
        </pc:grpChg>
      </pc:sldChg>
      <pc:sldChg chg="modSp">
        <pc:chgData name="Aragula, Punya S [HCI]" userId="S::punyasa@iastate.edu::d47d05a2-72d0-479a-b3b3-42a204d0d186" providerId="AD" clId="Web-{BA813269-86F8-4D70-2CF2-06243FD967DE}" dt="2025-06-02T23:24:35.461" v="80" actId="1076"/>
        <pc:sldMkLst>
          <pc:docMk/>
          <pc:sldMk cId="154910011" sldId="282"/>
        </pc:sldMkLst>
        <pc:spChg chg="mod">
          <ac:chgData name="Aragula, Punya S [HCI]" userId="S::punyasa@iastate.edu::d47d05a2-72d0-479a-b3b3-42a204d0d186" providerId="AD" clId="Web-{BA813269-86F8-4D70-2CF2-06243FD967DE}" dt="2025-06-02T23:24:27.977" v="75"/>
          <ac:spMkLst>
            <pc:docMk/>
            <pc:sldMk cId="154910011" sldId="282"/>
            <ac:spMk id="6" creationId="{CF4EA822-94CE-46A7-A69A-EF3B5516ECA1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24:27.977" v="76"/>
          <ac:spMkLst>
            <pc:docMk/>
            <pc:sldMk cId="154910011" sldId="282"/>
            <ac:spMk id="8" creationId="{C4B1436E-AA3D-4396-AD81-8C83489F6C9F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24:27.977" v="77"/>
          <ac:spMkLst>
            <pc:docMk/>
            <pc:sldMk cId="154910011" sldId="282"/>
            <ac:spMk id="10" creationId="{A72A93F4-07D9-425C-B15B-4ACAC896BC03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24:27.977" v="78"/>
          <ac:spMkLst>
            <pc:docMk/>
            <pc:sldMk cId="154910011" sldId="282"/>
            <ac:spMk id="12" creationId="{C0C32BF2-6B6B-4AA0-B0CB-24FE49F8E2D6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24:28.055" v="79"/>
          <ac:spMkLst>
            <pc:docMk/>
            <pc:sldMk cId="154910011" sldId="282"/>
            <ac:spMk id="14" creationId="{D8B93151-B42F-421A-BBC2-D07093A9EFF2}"/>
          </ac:spMkLst>
        </pc:spChg>
        <pc:grpChg chg="mod">
          <ac:chgData name="Aragula, Punya S [HCI]" userId="S::punyasa@iastate.edu::d47d05a2-72d0-479a-b3b3-42a204d0d186" providerId="AD" clId="Web-{BA813269-86F8-4D70-2CF2-06243FD967DE}" dt="2025-06-02T23:24:35.461" v="80" actId="1076"/>
          <ac:grpSpMkLst>
            <pc:docMk/>
            <pc:sldMk cId="154910011" sldId="282"/>
            <ac:grpSpMk id="4" creationId="{781E5015-6520-4599-8F00-0CA964F53A82}"/>
          </ac:grpSpMkLst>
        </pc:grpChg>
      </pc:sldChg>
      <pc:sldChg chg="modSp">
        <pc:chgData name="Aragula, Punya S [HCI]" userId="S::punyasa@iastate.edu::d47d05a2-72d0-479a-b3b3-42a204d0d186" providerId="AD" clId="Web-{BA813269-86F8-4D70-2CF2-06243FD967DE}" dt="2025-06-02T23:25:20.400" v="89"/>
        <pc:sldMkLst>
          <pc:docMk/>
          <pc:sldMk cId="724351597" sldId="284"/>
        </pc:sldMkLst>
        <pc:spChg chg="mod">
          <ac:chgData name="Aragula, Punya S [HCI]" userId="S::punyasa@iastate.edu::d47d05a2-72d0-479a-b3b3-42a204d0d186" providerId="AD" clId="Web-{BA813269-86F8-4D70-2CF2-06243FD967DE}" dt="2025-06-02T23:25:20.384" v="86"/>
          <ac:spMkLst>
            <pc:docMk/>
            <pc:sldMk cId="724351597" sldId="284"/>
            <ac:spMk id="7" creationId="{19DFA4F1-7CFA-48EA-A47B-CE47616E0D26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25:20.384" v="87"/>
          <ac:spMkLst>
            <pc:docMk/>
            <pc:sldMk cId="724351597" sldId="284"/>
            <ac:spMk id="8" creationId="{9678F3FC-1805-4120-9D80-A755A2B22B8F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25:20.384" v="88"/>
          <ac:spMkLst>
            <pc:docMk/>
            <pc:sldMk cId="724351597" sldId="284"/>
            <ac:spMk id="11" creationId="{68FCD963-9412-4B7A-BAD1-DFB04E6C4958}"/>
          </ac:spMkLst>
        </pc:spChg>
        <pc:spChg chg="mod">
          <ac:chgData name="Aragula, Punya S [HCI]" userId="S::punyasa@iastate.edu::d47d05a2-72d0-479a-b3b3-42a204d0d186" providerId="AD" clId="Web-{BA813269-86F8-4D70-2CF2-06243FD967DE}" dt="2025-06-02T23:25:20.400" v="89"/>
          <ac:spMkLst>
            <pc:docMk/>
            <pc:sldMk cId="724351597" sldId="284"/>
            <ac:spMk id="12" creationId="{875272EA-09AC-4C26-B63A-89533FE7B4A6}"/>
          </ac:spMkLst>
        </pc:spChg>
      </pc:sldChg>
      <pc:sldChg chg="addSp modSp">
        <pc:chgData name="Aragula, Punya S [HCI]" userId="S::punyasa@iastate.edu::d47d05a2-72d0-479a-b3b3-42a204d0d186" providerId="AD" clId="Web-{BA813269-86F8-4D70-2CF2-06243FD967DE}" dt="2025-06-02T22:59:08.258" v="53" actId="20577"/>
        <pc:sldMkLst>
          <pc:docMk/>
          <pc:sldMk cId="2145660625" sldId="287"/>
        </pc:sldMkLst>
        <pc:spChg chg="mod">
          <ac:chgData name="Aragula, Punya S [HCI]" userId="S::punyasa@iastate.edu::d47d05a2-72d0-479a-b3b3-42a204d0d186" providerId="AD" clId="Web-{BA813269-86F8-4D70-2CF2-06243FD967DE}" dt="2025-06-02T22:57:01.318" v="5" actId="20577"/>
          <ac:spMkLst>
            <pc:docMk/>
            <pc:sldMk cId="2145660625" sldId="287"/>
            <ac:spMk id="2" creationId="{A5DAFF57-8614-4AD6-9FFE-5EE7516061AB}"/>
          </ac:spMkLst>
        </pc:spChg>
        <pc:spChg chg="add mod">
          <ac:chgData name="Aragula, Punya S [HCI]" userId="S::punyasa@iastate.edu::d47d05a2-72d0-479a-b3b3-42a204d0d186" providerId="AD" clId="Web-{BA813269-86F8-4D70-2CF2-06243FD967DE}" dt="2025-06-02T22:59:08.258" v="53" actId="20577"/>
          <ac:spMkLst>
            <pc:docMk/>
            <pc:sldMk cId="2145660625" sldId="287"/>
            <ac:spMk id="3" creationId="{D4E916D4-2E43-E3D4-2350-B93F329C29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CE93-6286-4A94-A191-B8AA22E42842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2A18-7405-4957-BDB4-500DF6276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1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0306-0B15-4FFE-84D4-7CF16EE7741C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1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CE1B-705B-4998-8BC8-2F52903206A4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5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9B5-4014-4BDD-9EDE-CCF8DF59DD5F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92D0-CD16-430F-8E83-42E3C7D79957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1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2860-402C-4F6C-A3A0-E22935C08388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1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1345-3E66-4B0A-BB5D-C4DEF97F06F1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F6E9-2BBF-471F-AA1E-8372A06735DE}" type="datetime1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7FB4-3BDF-42FC-B5CA-9F899014FCC0}" type="datetime1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0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C448-CC5F-4020-885D-4388D977D546}" type="datetime1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3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A3D65A-9A40-478F-B033-F391685A16BB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3CE-1CBE-4059-A3FC-9F6FAAE8EE92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B25740-8223-422F-8A5E-1255055C4AD2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C84018-C46E-4606-9A7B-8E244D2AAA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0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2C5F-570C-4832-A504-3A988563E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Craft of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6B81B-48B8-4F89-89A5-11B4CFE86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WEEK 2: PROBLEM STATEMENTS AND IRBS</a:t>
            </a:r>
          </a:p>
          <a:p>
            <a:r>
              <a:rPr lang="en-US" dirty="0"/>
              <a:t>PUNYA </a:t>
            </a:r>
            <a:r>
              <a:rPr lang="en-US" dirty="0" err="1"/>
              <a:t>Aragula</a:t>
            </a:r>
            <a:endParaRPr lang="en-US" dirty="0" err="1">
              <a:ea typeface="Calibri Light"/>
              <a:cs typeface="Calibri Light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C27FA545-1E26-4683-BE36-668398E2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A4801-8B40-4243-B4FB-7F2FCF646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42" y="181952"/>
            <a:ext cx="3125958" cy="3125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777EB5-130C-4518-BFD1-99D28656831F}"/>
              </a:ext>
            </a:extLst>
          </p:cNvPr>
          <p:cNvSpPr txBox="1"/>
          <p:nvPr/>
        </p:nvSpPr>
        <p:spPr>
          <a:xfrm>
            <a:off x="10451221" y="3053994"/>
            <a:ext cx="19642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74957"/>
                </a:solidFill>
                <a:effectLst/>
                <a:latin typeface="Inter"/>
              </a:rPr>
              <a:t>Image by </a:t>
            </a:r>
            <a:r>
              <a:rPr lang="en-US" sz="1000" b="0" i="0" dirty="0" err="1">
                <a:solidFill>
                  <a:srgbClr val="374957"/>
                </a:solidFill>
                <a:effectLst/>
                <a:latin typeface="Inter"/>
              </a:rPr>
              <a:t>storyset</a:t>
            </a:r>
            <a:r>
              <a:rPr lang="en-US" sz="1000" b="0" i="0" dirty="0">
                <a:solidFill>
                  <a:srgbClr val="374957"/>
                </a:solidFill>
                <a:effectLst/>
                <a:latin typeface="Inter"/>
              </a:rPr>
              <a:t> on </a:t>
            </a:r>
            <a:r>
              <a:rPr lang="en-US" sz="1000" b="0" i="0" dirty="0" err="1">
                <a:solidFill>
                  <a:srgbClr val="374957"/>
                </a:solidFill>
                <a:effectLst/>
                <a:latin typeface="Inter"/>
              </a:rPr>
              <a:t>freepik</a:t>
            </a:r>
            <a:endParaRPr lang="en-US" sz="1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52D0BD-3BF9-4082-9FB4-FDAB74A0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2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695B-AB0A-4A5B-A50B-FCD4C1D1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Answer So What?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52D7-E247-4496-BE4B-3A854512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760"/>
              <a:buNone/>
            </a:pPr>
            <a:r>
              <a:rPr lang="en-US" b="1" dirty="0"/>
              <a:t>C. in order to help my reader understand how/why/whether __________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This is the portion of the sentence that your readers should care about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760"/>
              <a:buNone/>
            </a:pPr>
            <a:endParaRPr lang="en-US" dirty="0"/>
          </a:p>
          <a:p>
            <a:pPr marL="0" indent="0">
              <a:spcBef>
                <a:spcPts val="1000"/>
              </a:spcBef>
              <a:spcAft>
                <a:spcPts val="0"/>
              </a:spcAft>
              <a:buSzPts val="2760"/>
              <a:buNone/>
            </a:pPr>
            <a:r>
              <a:rPr lang="en-US" u="sng" dirty="0"/>
              <a:t>Identify the general topic: </a:t>
            </a:r>
            <a:r>
              <a:rPr lang="en-US" dirty="0"/>
              <a:t>As </a:t>
            </a:r>
            <a:r>
              <a:rPr lang="en-US" dirty="0">
                <a:solidFill>
                  <a:schemeClr val="accent1"/>
                </a:solidFill>
              </a:rPr>
              <a:t>Artificial Intelligence (AI) </a:t>
            </a:r>
            <a:r>
              <a:rPr lang="en-US" dirty="0"/>
              <a:t>technologies continue to become </a:t>
            </a:r>
            <a:r>
              <a:rPr lang="en-US" dirty="0">
                <a:solidFill>
                  <a:schemeClr val="accent1"/>
                </a:solidFill>
              </a:rPr>
              <a:t>increasingly integrated into interactive systems, </a:t>
            </a:r>
            <a:r>
              <a:rPr lang="en-US" u="sng" dirty="0"/>
              <a:t>Identify the need </a:t>
            </a:r>
            <a:r>
              <a:rPr lang="en-US" dirty="0"/>
              <a:t>there is a growing need to understand how users </a:t>
            </a:r>
            <a:r>
              <a:rPr lang="en-US" dirty="0">
                <a:solidFill>
                  <a:schemeClr val="accent1"/>
                </a:solidFill>
              </a:rPr>
              <a:t>perceive and trust AI driven interfaces</a:t>
            </a:r>
            <a:r>
              <a:rPr lang="en-US" dirty="0"/>
              <a:t>. </a:t>
            </a:r>
            <a:r>
              <a:rPr lang="en-US" u="sng" dirty="0"/>
              <a:t>Identify the problem </a:t>
            </a:r>
            <a:r>
              <a:rPr lang="en-US" dirty="0"/>
              <a:t>While AI can enhance user experiences by automating tasks, adapting to user preferences and providing personalized recommendations, </a:t>
            </a:r>
            <a:r>
              <a:rPr lang="en-US" dirty="0">
                <a:solidFill>
                  <a:schemeClr val="accent1"/>
                </a:solidFill>
              </a:rPr>
              <a:t>it presents challenges related to transparency, reliability and user control.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760"/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760"/>
              <a:buNone/>
            </a:pPr>
            <a:r>
              <a:rPr lang="en-US" b="1" dirty="0"/>
              <a:t>C. In order to help my readers </a:t>
            </a:r>
            <a:r>
              <a:rPr lang="en-US" dirty="0"/>
              <a:t>identify reliable AI recommendations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3DBFB0-B41D-4A24-A524-30D3AB1EFE50}"/>
              </a:ext>
            </a:extLst>
          </p:cNvPr>
          <p:cNvSpPr/>
          <p:nvPr/>
        </p:nvSpPr>
        <p:spPr>
          <a:xfrm>
            <a:off x="948265" y="4969934"/>
            <a:ext cx="10515601" cy="1007534"/>
          </a:xfrm>
          <a:custGeom>
            <a:avLst/>
            <a:gdLst>
              <a:gd name="connsiteX0" fmla="*/ 0 w 10515601"/>
              <a:gd name="connsiteY0" fmla="*/ 167926 h 1007534"/>
              <a:gd name="connsiteX1" fmla="*/ 167926 w 10515601"/>
              <a:gd name="connsiteY1" fmla="*/ 0 h 1007534"/>
              <a:gd name="connsiteX2" fmla="*/ 664937 w 10515601"/>
              <a:gd name="connsiteY2" fmla="*/ 0 h 1007534"/>
              <a:gd name="connsiteX3" fmla="*/ 1365544 w 10515601"/>
              <a:gd name="connsiteY3" fmla="*/ 0 h 1007534"/>
              <a:gd name="connsiteX4" fmla="*/ 1658960 w 10515601"/>
              <a:gd name="connsiteY4" fmla="*/ 0 h 1007534"/>
              <a:gd name="connsiteX5" fmla="*/ 2359566 w 10515601"/>
              <a:gd name="connsiteY5" fmla="*/ 0 h 1007534"/>
              <a:gd name="connsiteX6" fmla="*/ 3161970 w 10515601"/>
              <a:gd name="connsiteY6" fmla="*/ 0 h 1007534"/>
              <a:gd name="connsiteX7" fmla="*/ 3658981 w 10515601"/>
              <a:gd name="connsiteY7" fmla="*/ 0 h 1007534"/>
              <a:gd name="connsiteX8" fmla="*/ 4461385 w 10515601"/>
              <a:gd name="connsiteY8" fmla="*/ 0 h 1007534"/>
              <a:gd name="connsiteX9" fmla="*/ 4958396 w 10515601"/>
              <a:gd name="connsiteY9" fmla="*/ 0 h 1007534"/>
              <a:gd name="connsiteX10" fmla="*/ 5760800 w 10515601"/>
              <a:gd name="connsiteY10" fmla="*/ 0 h 1007534"/>
              <a:gd name="connsiteX11" fmla="*/ 6461406 w 10515601"/>
              <a:gd name="connsiteY11" fmla="*/ 0 h 1007534"/>
              <a:gd name="connsiteX12" fmla="*/ 6856620 w 10515601"/>
              <a:gd name="connsiteY12" fmla="*/ 0 h 1007534"/>
              <a:gd name="connsiteX13" fmla="*/ 7353631 w 10515601"/>
              <a:gd name="connsiteY13" fmla="*/ 0 h 1007534"/>
              <a:gd name="connsiteX14" fmla="*/ 8156035 w 10515601"/>
              <a:gd name="connsiteY14" fmla="*/ 0 h 1007534"/>
              <a:gd name="connsiteX15" fmla="*/ 8958439 w 10515601"/>
              <a:gd name="connsiteY15" fmla="*/ 0 h 1007534"/>
              <a:gd name="connsiteX16" fmla="*/ 9760842 w 10515601"/>
              <a:gd name="connsiteY16" fmla="*/ 0 h 1007534"/>
              <a:gd name="connsiteX17" fmla="*/ 10347675 w 10515601"/>
              <a:gd name="connsiteY17" fmla="*/ 0 h 1007534"/>
              <a:gd name="connsiteX18" fmla="*/ 10515601 w 10515601"/>
              <a:gd name="connsiteY18" fmla="*/ 167926 h 1007534"/>
              <a:gd name="connsiteX19" fmla="*/ 10515601 w 10515601"/>
              <a:gd name="connsiteY19" fmla="*/ 497050 h 1007534"/>
              <a:gd name="connsiteX20" fmla="*/ 10515601 w 10515601"/>
              <a:gd name="connsiteY20" fmla="*/ 839608 h 1007534"/>
              <a:gd name="connsiteX21" fmla="*/ 10347675 w 10515601"/>
              <a:gd name="connsiteY21" fmla="*/ 1007534 h 1007534"/>
              <a:gd name="connsiteX22" fmla="*/ 10054259 w 10515601"/>
              <a:gd name="connsiteY22" fmla="*/ 1007534 h 1007534"/>
              <a:gd name="connsiteX23" fmla="*/ 9760842 w 10515601"/>
              <a:gd name="connsiteY23" fmla="*/ 1007534 h 1007534"/>
              <a:gd name="connsiteX24" fmla="*/ 9162034 w 10515601"/>
              <a:gd name="connsiteY24" fmla="*/ 1007534 h 1007534"/>
              <a:gd name="connsiteX25" fmla="*/ 8359630 w 10515601"/>
              <a:gd name="connsiteY25" fmla="*/ 1007534 h 1007534"/>
              <a:gd name="connsiteX26" fmla="*/ 7862619 w 10515601"/>
              <a:gd name="connsiteY26" fmla="*/ 1007534 h 1007534"/>
              <a:gd name="connsiteX27" fmla="*/ 7569202 w 10515601"/>
              <a:gd name="connsiteY27" fmla="*/ 1007534 h 1007534"/>
              <a:gd name="connsiteX28" fmla="*/ 6766799 w 10515601"/>
              <a:gd name="connsiteY28" fmla="*/ 1007534 h 1007534"/>
              <a:gd name="connsiteX29" fmla="*/ 6167990 w 10515601"/>
              <a:gd name="connsiteY29" fmla="*/ 1007534 h 1007534"/>
              <a:gd name="connsiteX30" fmla="*/ 5365586 w 10515601"/>
              <a:gd name="connsiteY30" fmla="*/ 1007534 h 1007534"/>
              <a:gd name="connsiteX31" fmla="*/ 4970372 w 10515601"/>
              <a:gd name="connsiteY31" fmla="*/ 1007534 h 1007534"/>
              <a:gd name="connsiteX32" fmla="*/ 4269766 w 10515601"/>
              <a:gd name="connsiteY32" fmla="*/ 1007534 h 1007534"/>
              <a:gd name="connsiteX33" fmla="*/ 3772755 w 10515601"/>
              <a:gd name="connsiteY33" fmla="*/ 1007534 h 1007534"/>
              <a:gd name="connsiteX34" fmla="*/ 2970351 w 10515601"/>
              <a:gd name="connsiteY34" fmla="*/ 1007534 h 1007534"/>
              <a:gd name="connsiteX35" fmla="*/ 2676935 w 10515601"/>
              <a:gd name="connsiteY35" fmla="*/ 1007534 h 1007534"/>
              <a:gd name="connsiteX36" fmla="*/ 2179923 w 10515601"/>
              <a:gd name="connsiteY36" fmla="*/ 1007534 h 1007534"/>
              <a:gd name="connsiteX37" fmla="*/ 1581115 w 10515601"/>
              <a:gd name="connsiteY37" fmla="*/ 1007534 h 1007534"/>
              <a:gd name="connsiteX38" fmla="*/ 982306 w 10515601"/>
              <a:gd name="connsiteY38" fmla="*/ 1007534 h 1007534"/>
              <a:gd name="connsiteX39" fmla="*/ 167926 w 10515601"/>
              <a:gd name="connsiteY39" fmla="*/ 1007534 h 1007534"/>
              <a:gd name="connsiteX40" fmla="*/ 0 w 10515601"/>
              <a:gd name="connsiteY40" fmla="*/ 839608 h 1007534"/>
              <a:gd name="connsiteX41" fmla="*/ 0 w 10515601"/>
              <a:gd name="connsiteY41" fmla="*/ 523917 h 1007534"/>
              <a:gd name="connsiteX42" fmla="*/ 0 w 10515601"/>
              <a:gd name="connsiteY42" fmla="*/ 167926 h 10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1" h="1007534" extrusionOk="0">
                <a:moveTo>
                  <a:pt x="0" y="167926"/>
                </a:moveTo>
                <a:cubicBezTo>
                  <a:pt x="8761" y="69487"/>
                  <a:pt x="64044" y="14354"/>
                  <a:pt x="167926" y="0"/>
                </a:cubicBezTo>
                <a:cubicBezTo>
                  <a:pt x="413320" y="-18581"/>
                  <a:pt x="556611" y="41369"/>
                  <a:pt x="664937" y="0"/>
                </a:cubicBezTo>
                <a:cubicBezTo>
                  <a:pt x="773263" y="-41369"/>
                  <a:pt x="1185764" y="760"/>
                  <a:pt x="1365544" y="0"/>
                </a:cubicBezTo>
                <a:cubicBezTo>
                  <a:pt x="1545324" y="-760"/>
                  <a:pt x="1567176" y="27252"/>
                  <a:pt x="1658960" y="0"/>
                </a:cubicBezTo>
                <a:cubicBezTo>
                  <a:pt x="1750744" y="-27252"/>
                  <a:pt x="2182501" y="66080"/>
                  <a:pt x="2359566" y="0"/>
                </a:cubicBezTo>
                <a:cubicBezTo>
                  <a:pt x="2536631" y="-66080"/>
                  <a:pt x="2791593" y="83754"/>
                  <a:pt x="3161970" y="0"/>
                </a:cubicBezTo>
                <a:cubicBezTo>
                  <a:pt x="3532347" y="-83754"/>
                  <a:pt x="3491496" y="37751"/>
                  <a:pt x="3658981" y="0"/>
                </a:cubicBezTo>
                <a:cubicBezTo>
                  <a:pt x="3826466" y="-37751"/>
                  <a:pt x="4101189" y="70053"/>
                  <a:pt x="4461385" y="0"/>
                </a:cubicBezTo>
                <a:cubicBezTo>
                  <a:pt x="4821581" y="-70053"/>
                  <a:pt x="4782738" y="24366"/>
                  <a:pt x="4958396" y="0"/>
                </a:cubicBezTo>
                <a:cubicBezTo>
                  <a:pt x="5134054" y="-24366"/>
                  <a:pt x="5500267" y="59163"/>
                  <a:pt x="5760800" y="0"/>
                </a:cubicBezTo>
                <a:cubicBezTo>
                  <a:pt x="6021333" y="-59163"/>
                  <a:pt x="6266120" y="63124"/>
                  <a:pt x="6461406" y="0"/>
                </a:cubicBezTo>
                <a:cubicBezTo>
                  <a:pt x="6656692" y="-63124"/>
                  <a:pt x="6668971" y="23748"/>
                  <a:pt x="6856620" y="0"/>
                </a:cubicBezTo>
                <a:cubicBezTo>
                  <a:pt x="7044269" y="-23748"/>
                  <a:pt x="7247836" y="51333"/>
                  <a:pt x="7353631" y="0"/>
                </a:cubicBezTo>
                <a:cubicBezTo>
                  <a:pt x="7459426" y="-51333"/>
                  <a:pt x="7988019" y="25295"/>
                  <a:pt x="8156035" y="0"/>
                </a:cubicBezTo>
                <a:cubicBezTo>
                  <a:pt x="8324051" y="-25295"/>
                  <a:pt x="8637350" y="61489"/>
                  <a:pt x="8958439" y="0"/>
                </a:cubicBezTo>
                <a:cubicBezTo>
                  <a:pt x="9279528" y="-61489"/>
                  <a:pt x="9398601" y="36903"/>
                  <a:pt x="9760842" y="0"/>
                </a:cubicBezTo>
                <a:cubicBezTo>
                  <a:pt x="10123083" y="-36903"/>
                  <a:pt x="10112052" y="30685"/>
                  <a:pt x="10347675" y="0"/>
                </a:cubicBezTo>
                <a:cubicBezTo>
                  <a:pt x="10438542" y="10047"/>
                  <a:pt x="10526165" y="85397"/>
                  <a:pt x="10515601" y="167926"/>
                </a:cubicBezTo>
                <a:cubicBezTo>
                  <a:pt x="10533999" y="319855"/>
                  <a:pt x="10489575" y="371622"/>
                  <a:pt x="10515601" y="497050"/>
                </a:cubicBezTo>
                <a:cubicBezTo>
                  <a:pt x="10541627" y="622478"/>
                  <a:pt x="10492915" y="698424"/>
                  <a:pt x="10515601" y="839608"/>
                </a:cubicBezTo>
                <a:cubicBezTo>
                  <a:pt x="10519874" y="943029"/>
                  <a:pt x="10430848" y="1015018"/>
                  <a:pt x="10347675" y="1007534"/>
                </a:cubicBezTo>
                <a:cubicBezTo>
                  <a:pt x="10234349" y="1038511"/>
                  <a:pt x="10189722" y="997294"/>
                  <a:pt x="10054259" y="1007534"/>
                </a:cubicBezTo>
                <a:cubicBezTo>
                  <a:pt x="9918796" y="1017774"/>
                  <a:pt x="9821346" y="986457"/>
                  <a:pt x="9760842" y="1007534"/>
                </a:cubicBezTo>
                <a:cubicBezTo>
                  <a:pt x="9700338" y="1028611"/>
                  <a:pt x="9396677" y="937215"/>
                  <a:pt x="9162034" y="1007534"/>
                </a:cubicBezTo>
                <a:cubicBezTo>
                  <a:pt x="8927391" y="1077853"/>
                  <a:pt x="8616305" y="969817"/>
                  <a:pt x="8359630" y="1007534"/>
                </a:cubicBezTo>
                <a:cubicBezTo>
                  <a:pt x="8102955" y="1045251"/>
                  <a:pt x="7992132" y="949381"/>
                  <a:pt x="7862619" y="1007534"/>
                </a:cubicBezTo>
                <a:cubicBezTo>
                  <a:pt x="7733106" y="1065687"/>
                  <a:pt x="7642103" y="977637"/>
                  <a:pt x="7569202" y="1007534"/>
                </a:cubicBezTo>
                <a:cubicBezTo>
                  <a:pt x="7496301" y="1037431"/>
                  <a:pt x="7066311" y="978664"/>
                  <a:pt x="6766799" y="1007534"/>
                </a:cubicBezTo>
                <a:cubicBezTo>
                  <a:pt x="6467287" y="1036404"/>
                  <a:pt x="6408780" y="953898"/>
                  <a:pt x="6167990" y="1007534"/>
                </a:cubicBezTo>
                <a:cubicBezTo>
                  <a:pt x="5927200" y="1061170"/>
                  <a:pt x="5555564" y="959448"/>
                  <a:pt x="5365586" y="1007534"/>
                </a:cubicBezTo>
                <a:cubicBezTo>
                  <a:pt x="5175608" y="1055620"/>
                  <a:pt x="5166188" y="978277"/>
                  <a:pt x="4970372" y="1007534"/>
                </a:cubicBezTo>
                <a:cubicBezTo>
                  <a:pt x="4774556" y="1036791"/>
                  <a:pt x="4508182" y="964333"/>
                  <a:pt x="4269766" y="1007534"/>
                </a:cubicBezTo>
                <a:cubicBezTo>
                  <a:pt x="4031350" y="1050735"/>
                  <a:pt x="3933548" y="948171"/>
                  <a:pt x="3772755" y="1007534"/>
                </a:cubicBezTo>
                <a:cubicBezTo>
                  <a:pt x="3611962" y="1066897"/>
                  <a:pt x="3280011" y="980830"/>
                  <a:pt x="2970351" y="1007534"/>
                </a:cubicBezTo>
                <a:cubicBezTo>
                  <a:pt x="2660691" y="1034238"/>
                  <a:pt x="2799585" y="1000963"/>
                  <a:pt x="2676935" y="1007534"/>
                </a:cubicBezTo>
                <a:cubicBezTo>
                  <a:pt x="2554285" y="1014105"/>
                  <a:pt x="2345259" y="968794"/>
                  <a:pt x="2179923" y="1007534"/>
                </a:cubicBezTo>
                <a:cubicBezTo>
                  <a:pt x="2014587" y="1046274"/>
                  <a:pt x="1784576" y="973839"/>
                  <a:pt x="1581115" y="1007534"/>
                </a:cubicBezTo>
                <a:cubicBezTo>
                  <a:pt x="1377654" y="1041229"/>
                  <a:pt x="1155227" y="953012"/>
                  <a:pt x="982306" y="1007534"/>
                </a:cubicBezTo>
                <a:cubicBezTo>
                  <a:pt x="809385" y="1062056"/>
                  <a:pt x="568864" y="948902"/>
                  <a:pt x="167926" y="1007534"/>
                </a:cubicBezTo>
                <a:cubicBezTo>
                  <a:pt x="82721" y="996116"/>
                  <a:pt x="8480" y="909581"/>
                  <a:pt x="0" y="839608"/>
                </a:cubicBezTo>
                <a:cubicBezTo>
                  <a:pt x="-12621" y="692594"/>
                  <a:pt x="20130" y="634520"/>
                  <a:pt x="0" y="523917"/>
                </a:cubicBezTo>
                <a:cubicBezTo>
                  <a:pt x="-20130" y="413314"/>
                  <a:pt x="38311" y="253188"/>
                  <a:pt x="0" y="16792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1610797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00548681-C68A-4A2F-A727-DAFF1F06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90CA-C445-4B28-9965-B941FD70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9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AEFA-C455-4945-863E-D080610C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Mini-Problem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5599D-B293-43CC-BBDF-ABBD088C5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Work with your research team for the next 5-10 minutes in creating the following statement:</a:t>
            </a:r>
          </a:p>
          <a:p>
            <a:pPr marL="457200" lvl="0" indent="-28194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None/>
            </a:pPr>
            <a:endParaRPr lang="en-US" b="1" dirty="0"/>
          </a:p>
          <a:p>
            <a:pPr marL="457200" lvl="0" indent="-4572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b="1" dirty="0"/>
              <a:t>Topic:</a:t>
            </a:r>
            <a:r>
              <a:rPr lang="en-US" dirty="0"/>
              <a:t> I am studying/working on __________...</a:t>
            </a:r>
          </a:p>
          <a:p>
            <a:pPr marL="457200" lvl="0" indent="-4572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b="1" dirty="0"/>
              <a:t>Question:</a:t>
            </a:r>
            <a:r>
              <a:rPr lang="en-US" dirty="0"/>
              <a:t> …because I want to find out what/why/how (etc.) __________...</a:t>
            </a:r>
          </a:p>
          <a:p>
            <a:pPr marL="457200" lvl="0" indent="-4572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b="1" dirty="0"/>
              <a:t>Significance: </a:t>
            </a:r>
            <a:r>
              <a:rPr lang="en-US" dirty="0"/>
              <a:t>…in order to help my reader understand __________.</a:t>
            </a:r>
            <a:endParaRPr lang="en-US" b="1" dirty="0"/>
          </a:p>
          <a:p>
            <a:pPr marL="457200" indent="-457200">
              <a:spcBef>
                <a:spcPts val="1080"/>
              </a:spcBef>
              <a:spcAft>
                <a:spcPts val="0"/>
              </a:spcAft>
              <a:buSzPts val="2760"/>
              <a:buAutoNum type="alphaUcPeriod"/>
            </a:pPr>
            <a:endParaRPr lang="en-US" dirty="0">
              <a:ea typeface="Calibri"/>
              <a:cs typeface="Calibri"/>
            </a:endParaRPr>
          </a:p>
          <a:p>
            <a:pPr marL="0" indent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dirty="0">
                <a:ea typeface="Calibri"/>
                <a:cs typeface="Calibri"/>
              </a:rPr>
              <a:t>Potential Practical Application</a:t>
            </a:r>
            <a:r>
              <a:rPr lang="en-US" b="1" dirty="0">
                <a:ea typeface="Calibri"/>
                <a:cs typeface="Calibri"/>
              </a:rPr>
              <a:t>: </a:t>
            </a:r>
            <a:r>
              <a:rPr lang="en-US" dirty="0">
                <a:ea typeface="Calibri"/>
                <a:cs typeface="Calibri"/>
              </a:rPr>
              <a:t>….so that readers might __________</a:t>
            </a:r>
          </a:p>
          <a:p>
            <a:endParaRPr lang="en-US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4D8997C2-EC2D-4303-9303-FBCF799D7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4DA83-D29D-4884-A8DE-BAE771B0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2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F8BF-4EC6-4578-A765-45FFB8CE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Area Paragraph Milestone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2AF4-F01D-4724-B6B4-820028D15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 dirty="0"/>
              <a:t>Components to generally cover:</a:t>
            </a:r>
            <a:endParaRPr lang="en-US" dirty="0"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 dirty="0"/>
              <a:t>Introduces reader to space/scope of the problem you are addressing (i.e., Topic)</a:t>
            </a:r>
            <a:endParaRPr lang="en-US" dirty="0"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 dirty="0"/>
              <a:t>Why are you doing this research? (i.e., Question)</a:t>
            </a:r>
            <a:endParaRPr lang="en-US" dirty="0"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 dirty="0"/>
              <a:t>Why should the reader care (i.e., Significance)  </a:t>
            </a:r>
            <a:endParaRPr lang="en-US" dirty="0"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 dirty="0"/>
              <a:t>What the solution could be used for (i.e., Application)</a:t>
            </a:r>
            <a:br>
              <a:rPr lang="en-US" sz="2400" dirty="0"/>
            </a:br>
            <a:endParaRPr lang="en-US" sz="2400" dirty="0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dirty="0"/>
              <a:t>Milestone completion dates/weeks will be different for all groups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FE0F4267-7FAE-4AFF-BDA3-6549F42C6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18BCF-E384-4F1E-8630-C4C18D32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4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8627-8ECC-46DF-AB47-7BAE9542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Review Boards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B5883F-BAF2-4FAF-8D98-E1C62D653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46" y="1855893"/>
            <a:ext cx="3757507" cy="3757507"/>
          </a:xfrm>
        </p:spPr>
      </p:pic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AB9AD4D1-62E2-4AE0-B0D7-9BBF0EFEB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4E7BE-2338-4977-A45B-81726529F3CA}"/>
              </a:ext>
            </a:extLst>
          </p:cNvPr>
          <p:cNvSpPr txBox="1"/>
          <p:nvPr/>
        </p:nvSpPr>
        <p:spPr>
          <a:xfrm>
            <a:off x="4995333" y="524406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pikisuperstar</a:t>
            </a:r>
            <a:r>
              <a:rPr lang="en-US" sz="1000" dirty="0"/>
              <a:t> on </a:t>
            </a:r>
            <a:r>
              <a:rPr lang="en-US" sz="1000" dirty="0" err="1"/>
              <a:t>Freepik</a:t>
            </a:r>
            <a:endParaRPr lang="en-US" sz="1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9B85DBD-D654-4138-807D-623B7E72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5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0BE0-FEDF-43C2-9BFD-4494170E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 dirty="0"/>
              <a:t>Institutional Review Board</a:t>
            </a:r>
            <a:endParaRPr lang="en-US" dirty="0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dirty="0"/>
              <a:t>Reviews human subjects research projects</a:t>
            </a:r>
            <a:endParaRPr lang="en-US" dirty="0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dirty="0"/>
              <a:t>Ensures protection of all people involved in the research</a:t>
            </a:r>
            <a:endParaRPr lang="en-US" dirty="0"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 dirty="0"/>
              <a:t>Participants, researchers, primary investigators</a:t>
            </a:r>
            <a:endParaRPr lang="en-US" dirty="0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dirty="0"/>
              <a:t>Can take months to receive full reviews and approval </a:t>
            </a:r>
            <a:endParaRPr lang="en-US" dirty="0"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 dirty="0"/>
              <a:t>Can’t work on any of the research prior to IRB approval</a:t>
            </a:r>
            <a:endParaRPr lang="en-US" dirty="0"/>
          </a:p>
          <a:p>
            <a:pPr marL="742950" lvl="1" indent="-13970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Google Shape;283;p19">
            <a:extLst>
              <a:ext uri="{FF2B5EF4-FFF2-40B4-BE49-F238E27FC236}">
                <a16:creationId xmlns:a16="http://schemas.microsoft.com/office/drawing/2014/main" id="{FDA437C4-4F9E-409E-ACE7-B071630B54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What is the IRB and what does it do?</a:t>
            </a:r>
            <a:endParaRPr dirty="0"/>
          </a:p>
        </p:txBody>
      </p:sp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9DA5AB19-AE0E-4A64-8B6D-A0B0C772F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0DBAE-DB2F-4D25-950F-3D671AF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0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9F54-CD3D-4AAD-B975-903F45FF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Goals of the IRB</a:t>
            </a:r>
          </a:p>
        </p:txBody>
      </p:sp>
      <p:sp>
        <p:nvSpPr>
          <p:cNvPr id="4" name="Google Shape;295;p20">
            <a:extLst>
              <a:ext uri="{FF2B5EF4-FFF2-40B4-BE49-F238E27FC236}">
                <a16:creationId xmlns:a16="http://schemas.microsoft.com/office/drawing/2014/main" id="{1CAC4648-DC1A-4713-8EF0-F3E0F1A3EBD5}"/>
              </a:ext>
            </a:extLst>
          </p:cNvPr>
          <p:cNvSpPr txBox="1">
            <a:spLocks/>
          </p:cNvSpPr>
          <p:nvPr/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0"/>
              </a:spcAft>
              <a:buSzPts val="2760"/>
              <a:buFont typeface="Garamond"/>
              <a:buAutoNum type="arabicPeriod"/>
            </a:pPr>
            <a:r>
              <a:rPr lang="en-US"/>
              <a:t>Protection of the </a:t>
            </a:r>
            <a:r>
              <a:rPr lang="en-US" b="1"/>
              <a:t>rights and welfare of human subjects</a:t>
            </a:r>
            <a:r>
              <a:rPr lang="en-US"/>
              <a:t> who voluntarily give their time, energy, and personal information to better society through research</a:t>
            </a:r>
            <a:endParaRPr lang="en-US" dirty="0"/>
          </a:p>
        </p:txBody>
      </p:sp>
      <p:sp>
        <p:nvSpPr>
          <p:cNvPr id="5" name="Google Shape;296;p20">
            <a:extLst>
              <a:ext uri="{FF2B5EF4-FFF2-40B4-BE49-F238E27FC236}">
                <a16:creationId xmlns:a16="http://schemas.microsoft.com/office/drawing/2014/main" id="{222FFBAB-E5F7-4382-9D61-E2705EFCA8E8}"/>
              </a:ext>
            </a:extLst>
          </p:cNvPr>
          <p:cNvSpPr txBox="1">
            <a:spLocks/>
          </p:cNvSpPr>
          <p:nvPr/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aramond"/>
              <a:buNone/>
            </a:pPr>
            <a:r>
              <a:rPr lang="en-US" sz="2800">
                <a:solidFill>
                  <a:schemeClr val="accent2"/>
                </a:solidFill>
              </a:rPr>
              <a:t>2.   </a:t>
            </a:r>
            <a:r>
              <a:rPr lang="en-US"/>
              <a:t>Maintain </a:t>
            </a:r>
            <a:r>
              <a:rPr lang="en-US" b="1"/>
              <a:t>institutional compliance</a:t>
            </a:r>
            <a:r>
              <a:rPr lang="en-US"/>
              <a:t> with federal requirements</a:t>
            </a:r>
          </a:p>
        </p:txBody>
      </p:sp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CB01737E-8C20-43B0-AE2E-DA63F26B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B111E-43A9-49DA-A4E1-08669D8C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F630-0822-471A-BE28-E8D9A92B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IRB Considerations During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306D5-A367-4292-8DE7-BF60A31AB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002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32"/>
              <a:buFont typeface="Garamond"/>
              <a:buAutoNum type="arabicPeriod"/>
            </a:pPr>
            <a:r>
              <a:rPr lang="en-US" sz="2000" dirty="0"/>
              <a:t>Risk to subjects minimized</a:t>
            </a:r>
          </a:p>
          <a:p>
            <a:pPr marL="457200" lvl="0" indent="-430022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332"/>
              <a:buFont typeface="Garamond"/>
              <a:buAutoNum type="arabicPeriod"/>
            </a:pPr>
            <a:r>
              <a:rPr lang="en-US" sz="2000" dirty="0"/>
              <a:t>Risk reasonable in relation to benefits</a:t>
            </a:r>
          </a:p>
          <a:p>
            <a:pPr marL="457200" lvl="0" indent="-430022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332"/>
              <a:buFont typeface="Garamond"/>
              <a:buAutoNum type="arabicPeriod"/>
            </a:pPr>
            <a:r>
              <a:rPr lang="en-US" sz="2000" dirty="0"/>
              <a:t>Subject selection equitable</a:t>
            </a:r>
          </a:p>
          <a:p>
            <a:pPr marL="457200" lvl="0" indent="-430022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332"/>
              <a:buFont typeface="Garamond"/>
              <a:buAutoNum type="arabicPeriod"/>
            </a:pPr>
            <a:r>
              <a:rPr lang="en-US" sz="2000" dirty="0"/>
              <a:t>Maintenance of confidentiality </a:t>
            </a:r>
            <a:br>
              <a:rPr lang="en-US" sz="2000" dirty="0"/>
            </a:br>
            <a:r>
              <a:rPr lang="en-US" sz="2000" dirty="0"/>
              <a:t>and subject privacy</a:t>
            </a:r>
          </a:p>
          <a:p>
            <a:pPr marL="457200" lvl="0" indent="-430022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332"/>
              <a:buFont typeface="Garamond"/>
              <a:buAutoNum type="arabicPeriod"/>
            </a:pPr>
            <a:r>
              <a:rPr lang="en-US" sz="2000" dirty="0"/>
              <a:t>Informed consent obtained</a:t>
            </a:r>
          </a:p>
          <a:p>
            <a:pPr marL="457200" lvl="0" indent="-430022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332"/>
              <a:buFont typeface="Garamond"/>
              <a:buAutoNum type="arabicPeriod"/>
            </a:pPr>
            <a:r>
              <a:rPr lang="en-US" sz="2000" dirty="0"/>
              <a:t>Informed consent documented</a:t>
            </a:r>
          </a:p>
          <a:p>
            <a:pPr marL="457200" lvl="0" indent="-430022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332"/>
              <a:buFont typeface="Garamond"/>
              <a:buAutoNum type="arabicPeriod"/>
            </a:pPr>
            <a:r>
              <a:rPr lang="en-US" sz="2000" dirty="0"/>
              <a:t>Additional safeguards to protect the vulnerable</a:t>
            </a:r>
          </a:p>
          <a:p>
            <a:pPr marL="457200" lvl="0" indent="-430022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332"/>
              <a:buFont typeface="Garamond"/>
              <a:buAutoNum type="arabicPeriod"/>
            </a:pPr>
            <a:r>
              <a:rPr lang="en-US" sz="2000" dirty="0"/>
              <a:t>Adequate provisions for monitoring data collection</a:t>
            </a:r>
          </a:p>
          <a:p>
            <a:endParaRPr lang="en-US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615E3F4F-AEB0-46F2-BCE2-AD0A9D89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5F493-09B1-454C-BC67-CC31D786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01D5-8562-4E96-9F22-20311947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IRB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13BFC-871E-4AFB-BACF-F93B8A96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Exempt </a:t>
            </a:r>
          </a:p>
          <a:p>
            <a:r>
              <a:rPr lang="en-US" dirty="0"/>
              <a:t>2. Expedited Non-Exempt</a:t>
            </a:r>
          </a:p>
          <a:p>
            <a:r>
              <a:rPr lang="en-US" dirty="0"/>
              <a:t>3. Full-Board Non-Exempt</a:t>
            </a:r>
          </a:p>
          <a:p>
            <a:endParaRPr lang="en-US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F2D72426-84FD-4F96-B86A-0833A9D66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7EB12-139C-4F36-B4B5-F081A909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6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4BD0-4E52-4ECB-8E21-7E23A82D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 IRB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4D132-76EC-420D-8D9B-BC6D5C425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Certain types of projects deemed “exempt” from most regulatory requirements</a:t>
            </a: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Shorter IRB form</a:t>
            </a: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Quicker (usually) review process</a:t>
            </a: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Researchers are expected to honor basic ethical considerations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i.e., voluntary informed consent, protecting confidentiality, etc.</a:t>
            </a:r>
          </a:p>
          <a:p>
            <a:endParaRPr lang="en-US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80374E4D-C454-45DB-994E-2B89C0D2A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1A1D1-D7A3-419A-B370-BE1A5C5C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1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B280-3C9E-466E-9166-3BF3428A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 IRB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8A46-9DBB-41FF-8F30-B0D2347DC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 i="1" dirty="0">
                <a:solidFill>
                  <a:schemeClr val="accent4"/>
                </a:solidFill>
              </a:rPr>
              <a:t>Exemption allowable if </a:t>
            </a:r>
            <a:r>
              <a:rPr lang="en-US" sz="2800" b="1" i="1" u="sng" dirty="0">
                <a:solidFill>
                  <a:schemeClr val="accent4"/>
                </a:solidFill>
              </a:rPr>
              <a:t>all</a:t>
            </a:r>
            <a:r>
              <a:rPr lang="en-US" sz="2800" b="1" i="1" dirty="0">
                <a:solidFill>
                  <a:schemeClr val="accent4"/>
                </a:solidFill>
              </a:rPr>
              <a:t> of the following conditions are met:</a:t>
            </a:r>
            <a:endParaRPr lang="en-US" sz="2800" dirty="0"/>
          </a:p>
          <a:p>
            <a:pPr marL="914400" lvl="1" indent="-4572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Research presents little to no risk of harm to participants</a:t>
            </a:r>
            <a:endParaRPr lang="en-US" dirty="0"/>
          </a:p>
          <a:p>
            <a:pPr marL="914400" lvl="1" indent="-4572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Confidentiality of participants will be protected when results are disseminated</a:t>
            </a:r>
            <a:endParaRPr lang="en-US" dirty="0"/>
          </a:p>
          <a:p>
            <a:pPr marL="914400" lvl="1" indent="-4572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The research does not include prisoners </a:t>
            </a:r>
            <a:endParaRPr lang="en-US" dirty="0"/>
          </a:p>
          <a:p>
            <a:pPr marL="914400" lvl="1" indent="-4572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All research procedure fit into one or more of six regulatory exemptions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53806045-C06E-4CCF-B51B-495F7D22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1B41D-67DB-46B7-B2E0-B18AC7E3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90C8-7ED9-4F20-B503-319517C1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0935-551A-45CA-87CB-0CD2B9DD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Problem Statements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IRBs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Reminders</a:t>
            </a: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5B06875C-74CF-49BB-B91A-C7B734E7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26DD8-D41E-4680-96A1-8CDA125E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4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9;p25">
            <a:extLst>
              <a:ext uri="{FF2B5EF4-FFF2-40B4-BE49-F238E27FC236}">
                <a16:creationId xmlns:a16="http://schemas.microsoft.com/office/drawing/2014/main" id="{4A1483A0-21CA-46AF-8E51-E808A6FA781C}"/>
              </a:ext>
            </a:extLst>
          </p:cNvPr>
          <p:cNvSpPr txBox="1">
            <a:spLocks/>
          </p:cNvSpPr>
          <p:nvPr/>
        </p:nvSpPr>
        <p:spPr>
          <a:xfrm>
            <a:off x="70301" y="-214896"/>
            <a:ext cx="12051399" cy="17145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Common Exempt IRB Examples</a:t>
            </a:r>
          </a:p>
        </p:txBody>
      </p:sp>
      <p:grpSp>
        <p:nvGrpSpPr>
          <p:cNvPr id="5" name="Google Shape;330;p25">
            <a:extLst>
              <a:ext uri="{FF2B5EF4-FFF2-40B4-BE49-F238E27FC236}">
                <a16:creationId xmlns:a16="http://schemas.microsoft.com/office/drawing/2014/main" id="{0B84F354-15F2-460F-926B-AB36E3A0C6A1}"/>
              </a:ext>
            </a:extLst>
          </p:cNvPr>
          <p:cNvGrpSpPr/>
          <p:nvPr/>
        </p:nvGrpSpPr>
        <p:grpSpPr>
          <a:xfrm>
            <a:off x="1644238" y="1908257"/>
            <a:ext cx="8903521" cy="4123420"/>
            <a:chOff x="360044" y="735"/>
            <a:chExt cx="8881110" cy="3607950"/>
          </a:xfrm>
        </p:grpSpPr>
        <p:sp>
          <p:nvSpPr>
            <p:cNvPr id="6" name="Google Shape;331;p25">
              <a:extLst>
                <a:ext uri="{FF2B5EF4-FFF2-40B4-BE49-F238E27FC236}">
                  <a16:creationId xmlns:a16="http://schemas.microsoft.com/office/drawing/2014/main" id="{4CFF4D04-0CB1-4A0D-8005-22D3770F55F1}"/>
                </a:ext>
              </a:extLst>
            </p:cNvPr>
            <p:cNvSpPr/>
            <p:nvPr/>
          </p:nvSpPr>
          <p:spPr>
            <a:xfrm>
              <a:off x="360044" y="735"/>
              <a:ext cx="2775346" cy="1665208"/>
            </a:xfrm>
            <a:prstGeom prst="rect">
              <a:avLst/>
            </a:prstGeom>
            <a:blipFill rotWithShape="1">
              <a:blip r:embed="rId2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" name="Google Shape;332;p25">
              <a:extLst>
                <a:ext uri="{FF2B5EF4-FFF2-40B4-BE49-F238E27FC236}">
                  <a16:creationId xmlns:a16="http://schemas.microsoft.com/office/drawing/2014/main" id="{F1782D32-C1C8-4825-80E6-026ECB7C549C}"/>
                </a:ext>
              </a:extLst>
            </p:cNvPr>
            <p:cNvSpPr txBox="1"/>
            <p:nvPr/>
          </p:nvSpPr>
          <p:spPr>
            <a:xfrm>
              <a:off x="360044" y="735"/>
              <a:ext cx="2775346" cy="16652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 dirty="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Anonymous survey of adults</a:t>
              </a:r>
              <a:endParaRPr dirty="0">
                <a:latin typeface="+mj-lt"/>
              </a:endParaRPr>
            </a:p>
          </p:txBody>
        </p:sp>
        <p:sp>
          <p:nvSpPr>
            <p:cNvPr id="8" name="Google Shape;333;p25">
              <a:extLst>
                <a:ext uri="{FF2B5EF4-FFF2-40B4-BE49-F238E27FC236}">
                  <a16:creationId xmlns:a16="http://schemas.microsoft.com/office/drawing/2014/main" id="{F909A650-195E-465F-8757-43084ECE5D14}"/>
                </a:ext>
              </a:extLst>
            </p:cNvPr>
            <p:cNvSpPr/>
            <p:nvPr/>
          </p:nvSpPr>
          <p:spPr>
            <a:xfrm>
              <a:off x="3412926" y="735"/>
              <a:ext cx="2775346" cy="1665208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334;p25">
              <a:extLst>
                <a:ext uri="{FF2B5EF4-FFF2-40B4-BE49-F238E27FC236}">
                  <a16:creationId xmlns:a16="http://schemas.microsoft.com/office/drawing/2014/main" id="{38180BEC-EF16-49C3-8DE9-527E1565994F}"/>
                </a:ext>
              </a:extLst>
            </p:cNvPr>
            <p:cNvSpPr txBox="1"/>
            <p:nvPr/>
          </p:nvSpPr>
          <p:spPr>
            <a:xfrm>
              <a:off x="3412926" y="735"/>
              <a:ext cx="2775346" cy="16652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Interviews or focus groups w/ adults using non-sensitive or overly personal topics </a:t>
              </a:r>
              <a:endParaRPr>
                <a:latin typeface="+mj-lt"/>
              </a:endParaRPr>
            </a:p>
          </p:txBody>
        </p:sp>
        <p:sp>
          <p:nvSpPr>
            <p:cNvPr id="10" name="Google Shape;335;p25">
              <a:extLst>
                <a:ext uri="{FF2B5EF4-FFF2-40B4-BE49-F238E27FC236}">
                  <a16:creationId xmlns:a16="http://schemas.microsoft.com/office/drawing/2014/main" id="{121524BE-2C07-4F77-809E-FE4A659A13F3}"/>
                </a:ext>
              </a:extLst>
            </p:cNvPr>
            <p:cNvSpPr/>
            <p:nvPr/>
          </p:nvSpPr>
          <p:spPr>
            <a:xfrm>
              <a:off x="6465808" y="735"/>
              <a:ext cx="2775346" cy="1665208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" name="Google Shape;336;p25">
              <a:extLst>
                <a:ext uri="{FF2B5EF4-FFF2-40B4-BE49-F238E27FC236}">
                  <a16:creationId xmlns:a16="http://schemas.microsoft.com/office/drawing/2014/main" id="{B21B12E8-8D7F-4D0B-B4BC-F7B978CF8CDD}"/>
                </a:ext>
              </a:extLst>
            </p:cNvPr>
            <p:cNvSpPr txBox="1"/>
            <p:nvPr/>
          </p:nvSpPr>
          <p:spPr>
            <a:xfrm>
              <a:off x="6465808" y="735"/>
              <a:ext cx="2775346" cy="16652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Research in established/accepted educational settings involving normal educational practice</a:t>
              </a:r>
              <a:endParaRPr>
                <a:latin typeface="+mj-lt"/>
              </a:endParaRPr>
            </a:p>
          </p:txBody>
        </p:sp>
        <p:sp>
          <p:nvSpPr>
            <p:cNvPr id="12" name="Google Shape;337;p25">
              <a:extLst>
                <a:ext uri="{FF2B5EF4-FFF2-40B4-BE49-F238E27FC236}">
                  <a16:creationId xmlns:a16="http://schemas.microsoft.com/office/drawing/2014/main" id="{D7DBBD36-7691-4286-B5AB-BED08F21CF0D}"/>
                </a:ext>
              </a:extLst>
            </p:cNvPr>
            <p:cNvSpPr/>
            <p:nvPr/>
          </p:nvSpPr>
          <p:spPr>
            <a:xfrm>
              <a:off x="1886485" y="1943477"/>
              <a:ext cx="2775346" cy="1665208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" name="Google Shape;338;p25">
              <a:extLst>
                <a:ext uri="{FF2B5EF4-FFF2-40B4-BE49-F238E27FC236}">
                  <a16:creationId xmlns:a16="http://schemas.microsoft.com/office/drawing/2014/main" id="{9636A85D-A109-4058-92BC-7E4FC385E6DF}"/>
                </a:ext>
              </a:extLst>
            </p:cNvPr>
            <p:cNvSpPr txBox="1"/>
            <p:nvPr/>
          </p:nvSpPr>
          <p:spPr>
            <a:xfrm>
              <a:off x="1886485" y="1943477"/>
              <a:ext cx="2775346" cy="16652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Research using de-identified existing data </a:t>
              </a:r>
              <a:endParaRPr>
                <a:latin typeface="+mj-lt"/>
              </a:endParaRPr>
            </a:p>
          </p:txBody>
        </p:sp>
        <p:sp>
          <p:nvSpPr>
            <p:cNvPr id="14" name="Google Shape;339;p25">
              <a:extLst>
                <a:ext uri="{FF2B5EF4-FFF2-40B4-BE49-F238E27FC236}">
                  <a16:creationId xmlns:a16="http://schemas.microsoft.com/office/drawing/2014/main" id="{8984BC69-7E41-4D98-9053-A8BDA1177CBF}"/>
                </a:ext>
              </a:extLst>
            </p:cNvPr>
            <p:cNvSpPr/>
            <p:nvPr/>
          </p:nvSpPr>
          <p:spPr>
            <a:xfrm>
              <a:off x="4939367" y="1943477"/>
              <a:ext cx="2775346" cy="1665208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" name="Google Shape;340;p25">
              <a:extLst>
                <a:ext uri="{FF2B5EF4-FFF2-40B4-BE49-F238E27FC236}">
                  <a16:creationId xmlns:a16="http://schemas.microsoft.com/office/drawing/2014/main" id="{0F9409DB-AD3F-4618-9190-A1C538B74FA5}"/>
                </a:ext>
              </a:extLst>
            </p:cNvPr>
            <p:cNvSpPr txBox="1"/>
            <p:nvPr/>
          </p:nvSpPr>
          <p:spPr>
            <a:xfrm>
              <a:off x="4939367" y="1943477"/>
              <a:ext cx="2775346" cy="16652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Taste tests of food products of wholesome foods w/out additives</a:t>
              </a:r>
              <a:endParaRPr>
                <a:latin typeface="+mj-lt"/>
              </a:endParaRPr>
            </a:p>
          </p:txBody>
        </p:sp>
      </p:grpSp>
      <p:pic>
        <p:nvPicPr>
          <p:cNvPr id="16" name="Picture 2" descr="Logo&#10;&#10;Description automatically generated">
            <a:extLst>
              <a:ext uri="{FF2B5EF4-FFF2-40B4-BE49-F238E27FC236}">
                <a16:creationId xmlns:a16="http://schemas.microsoft.com/office/drawing/2014/main" id="{92C3794B-926F-415C-9D69-A4874013E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798E46C-3A77-48EC-9E2F-D9FA5ACA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ED93-5E53-478B-B65C-ECC9810A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Non-Exempt IRB Reviews: Expedited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E843-1860-4D3A-8EA2-12299A19D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Review and approval by an IRB chair and Co-Chair/Vice Chair</a:t>
            </a: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 i="1" dirty="0">
                <a:solidFill>
                  <a:schemeClr val="accent4"/>
                </a:solidFill>
              </a:rPr>
              <a:t>Allowable if </a:t>
            </a:r>
            <a:r>
              <a:rPr lang="en-US" b="1" i="1" u="sng" dirty="0">
                <a:solidFill>
                  <a:schemeClr val="accent4"/>
                </a:solidFill>
              </a:rPr>
              <a:t>all</a:t>
            </a:r>
            <a:r>
              <a:rPr lang="en-US" b="1" i="1" dirty="0">
                <a:solidFill>
                  <a:schemeClr val="accent4"/>
                </a:solidFill>
              </a:rPr>
              <a:t> of the following conditions are met:</a:t>
            </a:r>
            <a:endParaRPr lang="en-US" dirty="0"/>
          </a:p>
          <a:p>
            <a:pPr marL="800100" lvl="1" indent="-3429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Minimal risk (commensurate with routine physical/psychological exams or daily life</a:t>
            </a:r>
            <a:endParaRPr lang="en-US" dirty="0"/>
          </a:p>
          <a:p>
            <a:pPr marL="800100" lvl="1" indent="-3429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All research procedures fit into one or more of nine regulatory categories</a:t>
            </a:r>
            <a:endParaRPr lang="en-US" dirty="0"/>
          </a:p>
          <a:p>
            <a:pPr marL="800100" lvl="1" indent="-3429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Confidentiality of participants protected when results are disseminated</a:t>
            </a:r>
            <a:endParaRPr lang="en-US" dirty="0"/>
          </a:p>
          <a:p>
            <a:pPr marL="800100" lvl="1" indent="-342900" algn="l" rtl="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The Chair(s) have the appropriate disciplinary expertise to evaluate the research </a:t>
            </a:r>
            <a:endParaRPr lang="en-US" dirty="0"/>
          </a:p>
          <a:p>
            <a:pPr marL="1200150" lvl="2" indent="-154305" algn="l" rtl="0"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289E2099-7E9A-4C6B-9F08-F335AC8A8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48590-4850-4EE0-A684-53211593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40B9-0110-487D-BBD9-F3D8AF43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Expedited IRB Examples</a:t>
            </a:r>
          </a:p>
        </p:txBody>
      </p:sp>
      <p:grpSp>
        <p:nvGrpSpPr>
          <p:cNvPr id="4" name="Google Shape;354;p27">
            <a:extLst>
              <a:ext uri="{FF2B5EF4-FFF2-40B4-BE49-F238E27FC236}">
                <a16:creationId xmlns:a16="http://schemas.microsoft.com/office/drawing/2014/main" id="{781E5015-6520-4599-8F00-0CA964F53A82}"/>
              </a:ext>
            </a:extLst>
          </p:cNvPr>
          <p:cNvGrpSpPr/>
          <p:nvPr/>
        </p:nvGrpSpPr>
        <p:grpSpPr>
          <a:xfrm>
            <a:off x="1655444" y="2053933"/>
            <a:ext cx="8881110" cy="3607950"/>
            <a:chOff x="360044" y="735"/>
            <a:chExt cx="8881110" cy="3607950"/>
          </a:xfrm>
        </p:grpSpPr>
        <p:sp>
          <p:nvSpPr>
            <p:cNvPr id="5" name="Google Shape;355;p27">
              <a:extLst>
                <a:ext uri="{FF2B5EF4-FFF2-40B4-BE49-F238E27FC236}">
                  <a16:creationId xmlns:a16="http://schemas.microsoft.com/office/drawing/2014/main" id="{A1D22098-24C7-494A-9930-593B01CE37E5}"/>
                </a:ext>
              </a:extLst>
            </p:cNvPr>
            <p:cNvSpPr/>
            <p:nvPr/>
          </p:nvSpPr>
          <p:spPr>
            <a:xfrm>
              <a:off x="360044" y="735"/>
              <a:ext cx="2775346" cy="1665208"/>
            </a:xfrm>
            <a:prstGeom prst="rect">
              <a:avLst/>
            </a:prstGeom>
            <a:blipFill rotWithShape="1">
              <a:blip r:embed="rId2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" name="Google Shape;356;p27">
              <a:extLst>
                <a:ext uri="{FF2B5EF4-FFF2-40B4-BE49-F238E27FC236}">
                  <a16:creationId xmlns:a16="http://schemas.microsoft.com/office/drawing/2014/main" id="{CF4EA822-94CE-46A7-A69A-EF3B5516ECA1}"/>
                </a:ext>
              </a:extLst>
            </p:cNvPr>
            <p:cNvSpPr txBox="1"/>
            <p:nvPr/>
          </p:nvSpPr>
          <p:spPr>
            <a:xfrm>
              <a:off x="360044" y="735"/>
              <a:ext cx="2775346" cy="16652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Many social/behavioral research methods not involving ethical issues</a:t>
              </a:r>
              <a:endParaRPr>
                <a:latin typeface="+mj-lt"/>
              </a:endParaRPr>
            </a:p>
          </p:txBody>
        </p:sp>
        <p:sp>
          <p:nvSpPr>
            <p:cNvPr id="7" name="Google Shape;357;p27">
              <a:extLst>
                <a:ext uri="{FF2B5EF4-FFF2-40B4-BE49-F238E27FC236}">
                  <a16:creationId xmlns:a16="http://schemas.microsoft.com/office/drawing/2014/main" id="{DA5DEFC7-F287-468B-AF1A-F849D005CD20}"/>
                </a:ext>
              </a:extLst>
            </p:cNvPr>
            <p:cNvSpPr/>
            <p:nvPr/>
          </p:nvSpPr>
          <p:spPr>
            <a:xfrm>
              <a:off x="3412926" y="735"/>
              <a:ext cx="2775346" cy="1665208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" name="Google Shape;358;p27">
              <a:extLst>
                <a:ext uri="{FF2B5EF4-FFF2-40B4-BE49-F238E27FC236}">
                  <a16:creationId xmlns:a16="http://schemas.microsoft.com/office/drawing/2014/main" id="{C4B1436E-AA3D-4396-AD81-8C83489F6C9F}"/>
                </a:ext>
              </a:extLst>
            </p:cNvPr>
            <p:cNvSpPr txBox="1"/>
            <p:nvPr/>
          </p:nvSpPr>
          <p:spPr>
            <a:xfrm>
              <a:off x="3412926" y="735"/>
              <a:ext cx="2775346" cy="16652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Use of private and identifiable existing data</a:t>
              </a:r>
              <a:endParaRPr>
                <a:latin typeface="+mj-lt"/>
              </a:endParaRPr>
            </a:p>
          </p:txBody>
        </p:sp>
        <p:sp>
          <p:nvSpPr>
            <p:cNvPr id="9" name="Google Shape;359;p27">
              <a:extLst>
                <a:ext uri="{FF2B5EF4-FFF2-40B4-BE49-F238E27FC236}">
                  <a16:creationId xmlns:a16="http://schemas.microsoft.com/office/drawing/2014/main" id="{93BC3F0F-58E2-4D96-8AF8-521F5367BB83}"/>
                </a:ext>
              </a:extLst>
            </p:cNvPr>
            <p:cNvSpPr/>
            <p:nvPr/>
          </p:nvSpPr>
          <p:spPr>
            <a:xfrm>
              <a:off x="6465808" y="735"/>
              <a:ext cx="2775346" cy="1665208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360;p27">
              <a:extLst>
                <a:ext uri="{FF2B5EF4-FFF2-40B4-BE49-F238E27FC236}">
                  <a16:creationId xmlns:a16="http://schemas.microsoft.com/office/drawing/2014/main" id="{A72A93F4-07D9-425C-B15B-4ACAC896BC03}"/>
                </a:ext>
              </a:extLst>
            </p:cNvPr>
            <p:cNvSpPr txBox="1"/>
            <p:nvPr/>
          </p:nvSpPr>
          <p:spPr>
            <a:xfrm>
              <a:off x="6465808" y="735"/>
              <a:ext cx="2775346" cy="16652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Use of non-invasive, FDA cleared sensors, or non-invasive specimen collection</a:t>
              </a:r>
              <a:endParaRPr>
                <a:latin typeface="+mj-lt"/>
              </a:endParaRPr>
            </a:p>
          </p:txBody>
        </p:sp>
        <p:sp>
          <p:nvSpPr>
            <p:cNvPr id="11" name="Google Shape;361;p27">
              <a:extLst>
                <a:ext uri="{FF2B5EF4-FFF2-40B4-BE49-F238E27FC236}">
                  <a16:creationId xmlns:a16="http://schemas.microsoft.com/office/drawing/2014/main" id="{AF1A9315-4763-4218-8CC1-723A3A81A901}"/>
                </a:ext>
              </a:extLst>
            </p:cNvPr>
            <p:cNvSpPr/>
            <p:nvPr/>
          </p:nvSpPr>
          <p:spPr>
            <a:xfrm>
              <a:off x="1886485" y="1943477"/>
              <a:ext cx="2775346" cy="1665208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" name="Google Shape;362;p27">
              <a:extLst>
                <a:ext uri="{FF2B5EF4-FFF2-40B4-BE49-F238E27FC236}">
                  <a16:creationId xmlns:a16="http://schemas.microsoft.com/office/drawing/2014/main" id="{C0C32BF2-6B6B-4AA0-B0CB-24FE49F8E2D6}"/>
                </a:ext>
              </a:extLst>
            </p:cNvPr>
            <p:cNvSpPr txBox="1"/>
            <p:nvPr/>
          </p:nvSpPr>
          <p:spPr>
            <a:xfrm>
              <a:off x="1886485" y="1943477"/>
              <a:ext cx="2775346" cy="16652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Mild to moderate exercise, height/weight measures</a:t>
              </a:r>
              <a:endParaRPr>
                <a:latin typeface="+mj-lt"/>
              </a:endParaRPr>
            </a:p>
          </p:txBody>
        </p:sp>
        <p:sp>
          <p:nvSpPr>
            <p:cNvPr id="13" name="Google Shape;363;p27">
              <a:extLst>
                <a:ext uri="{FF2B5EF4-FFF2-40B4-BE49-F238E27FC236}">
                  <a16:creationId xmlns:a16="http://schemas.microsoft.com/office/drawing/2014/main" id="{1B8420D2-6BB4-4572-A038-1C50AAF78F4A}"/>
                </a:ext>
              </a:extLst>
            </p:cNvPr>
            <p:cNvSpPr/>
            <p:nvPr/>
          </p:nvSpPr>
          <p:spPr>
            <a:xfrm>
              <a:off x="4939367" y="1943477"/>
              <a:ext cx="2775346" cy="1665208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" name="Google Shape;364;p27">
              <a:extLst>
                <a:ext uri="{FF2B5EF4-FFF2-40B4-BE49-F238E27FC236}">
                  <a16:creationId xmlns:a16="http://schemas.microsoft.com/office/drawing/2014/main" id="{D8B93151-B42F-421A-BBC2-D07093A9EFF2}"/>
                </a:ext>
              </a:extLst>
            </p:cNvPr>
            <p:cNvSpPr txBox="1"/>
            <p:nvPr/>
          </p:nvSpPr>
          <p:spPr>
            <a:xfrm>
              <a:off x="4939367" y="1943477"/>
              <a:ext cx="2775346" cy="16652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Blood draws under certain amounts for certain situations </a:t>
              </a:r>
              <a:endParaRPr>
                <a:latin typeface="+mj-lt"/>
              </a:endParaRPr>
            </a:p>
          </p:txBody>
        </p:sp>
      </p:grpSp>
      <p:pic>
        <p:nvPicPr>
          <p:cNvPr id="15" name="Picture 2" descr="Logo&#10;&#10;Description automatically generated">
            <a:extLst>
              <a:ext uri="{FF2B5EF4-FFF2-40B4-BE49-F238E27FC236}">
                <a16:creationId xmlns:a16="http://schemas.microsoft.com/office/drawing/2014/main" id="{259DFEAF-6117-4411-99F2-C41A0398E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5833168-0C41-49C6-95DB-E3E4DC0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0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0;p28">
            <a:extLst>
              <a:ext uri="{FF2B5EF4-FFF2-40B4-BE49-F238E27FC236}">
                <a16:creationId xmlns:a16="http://schemas.microsoft.com/office/drawing/2014/main" id="{8B3688C4-27EA-4E40-84FA-78EE589B2B19}"/>
              </a:ext>
            </a:extLst>
          </p:cNvPr>
          <p:cNvSpPr txBox="1">
            <a:spLocks/>
          </p:cNvSpPr>
          <p:nvPr/>
        </p:nvSpPr>
        <p:spPr>
          <a:xfrm>
            <a:off x="415340" y="444723"/>
            <a:ext cx="11361317" cy="13038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Non-Exempt IRB Reviews: Full-Board Review</a:t>
            </a:r>
          </a:p>
        </p:txBody>
      </p:sp>
      <p:sp>
        <p:nvSpPr>
          <p:cNvPr id="5" name="Google Shape;371;p28">
            <a:extLst>
              <a:ext uri="{FF2B5EF4-FFF2-40B4-BE49-F238E27FC236}">
                <a16:creationId xmlns:a16="http://schemas.microsoft.com/office/drawing/2014/main" id="{D1484DDE-3FF3-406B-9016-E5ECB3AA0004}"/>
              </a:ext>
            </a:extLst>
          </p:cNvPr>
          <p:cNvSpPr txBox="1">
            <a:spLocks/>
          </p:cNvSpPr>
          <p:nvPr/>
        </p:nvSpPr>
        <p:spPr>
          <a:xfrm>
            <a:off x="1193801" y="2192864"/>
            <a:ext cx="9601196" cy="39240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 dirty="0"/>
              <a:t>Reviewed by the fill board during a meeting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 dirty="0"/>
              <a:t>Reviews the following:</a:t>
            </a:r>
          </a:p>
          <a:p>
            <a:pPr marL="914400" lvl="1" indent="-45720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Research projects not eligible for </a:t>
            </a:r>
            <a:r>
              <a:rPr lang="en-US" sz="2400" i="1" dirty="0"/>
              <a:t>exempt</a:t>
            </a:r>
            <a:r>
              <a:rPr lang="en-US" sz="2400" dirty="0"/>
              <a:t> or </a:t>
            </a:r>
            <a:r>
              <a:rPr lang="en-US" sz="2400" i="1" dirty="0"/>
              <a:t>expedited </a:t>
            </a:r>
            <a:r>
              <a:rPr lang="en-US" sz="2400" dirty="0"/>
              <a:t>review</a:t>
            </a:r>
            <a:endParaRPr lang="en-US" dirty="0"/>
          </a:p>
          <a:p>
            <a:pPr marL="914400" lvl="1" indent="-45720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Research projects that the Chair(s), at their discretion, refer for board review</a:t>
            </a:r>
            <a:endParaRPr lang="en-US" dirty="0"/>
          </a:p>
          <a:p>
            <a:pPr marL="914400" lvl="1" indent="-45720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Adverse events, unanticipated problems, cases of noncompliance, and similar issues</a:t>
            </a:r>
            <a:endParaRPr lang="en-US" dirty="0"/>
          </a:p>
          <a:p>
            <a:pPr marL="914400" lvl="1" indent="-457200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lphaUcPeriod"/>
            </a:pPr>
            <a:r>
              <a:rPr lang="en-US" sz="2400" dirty="0"/>
              <a:t>IRB policies </a:t>
            </a:r>
            <a:endParaRPr lang="en-US" dirty="0"/>
          </a:p>
        </p:txBody>
      </p:sp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0BF2EE52-EAC9-49C2-B35F-231E72BF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E1E44-77F9-4C44-8FE9-1917FB7F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7;p29">
            <a:extLst>
              <a:ext uri="{FF2B5EF4-FFF2-40B4-BE49-F238E27FC236}">
                <a16:creationId xmlns:a16="http://schemas.microsoft.com/office/drawing/2014/main" id="{6116E0A2-0F7B-4E98-B459-4D43DDFE3524}"/>
              </a:ext>
            </a:extLst>
          </p:cNvPr>
          <p:cNvSpPr txBox="1">
            <a:spLocks/>
          </p:cNvSpPr>
          <p:nvPr/>
        </p:nvSpPr>
        <p:spPr>
          <a:xfrm>
            <a:off x="76200" y="465904"/>
            <a:ext cx="11658600" cy="13038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Common Full-Board Review IRB Examples</a:t>
            </a:r>
          </a:p>
        </p:txBody>
      </p:sp>
      <p:grpSp>
        <p:nvGrpSpPr>
          <p:cNvPr id="5" name="Google Shape;378;p29">
            <a:extLst>
              <a:ext uri="{FF2B5EF4-FFF2-40B4-BE49-F238E27FC236}">
                <a16:creationId xmlns:a16="http://schemas.microsoft.com/office/drawing/2014/main" id="{3ABF8110-C0EF-46F3-9AFF-B33567D3B40F}"/>
              </a:ext>
            </a:extLst>
          </p:cNvPr>
          <p:cNvGrpSpPr/>
          <p:nvPr/>
        </p:nvGrpSpPr>
        <p:grpSpPr>
          <a:xfrm>
            <a:off x="3214681" y="2076656"/>
            <a:ext cx="5762637" cy="3560514"/>
            <a:chOff x="406883" y="1793"/>
            <a:chExt cx="5762637" cy="3560514"/>
          </a:xfrm>
        </p:grpSpPr>
        <p:sp>
          <p:nvSpPr>
            <p:cNvPr id="6" name="Google Shape;379;p29">
              <a:extLst>
                <a:ext uri="{FF2B5EF4-FFF2-40B4-BE49-F238E27FC236}">
                  <a16:creationId xmlns:a16="http://schemas.microsoft.com/office/drawing/2014/main" id="{72C559A5-9203-4AF1-A8E8-D7F8733738B6}"/>
                </a:ext>
              </a:extLst>
            </p:cNvPr>
            <p:cNvSpPr/>
            <p:nvPr/>
          </p:nvSpPr>
          <p:spPr>
            <a:xfrm>
              <a:off x="420052" y="1793"/>
              <a:ext cx="2737842" cy="1642705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" name="Google Shape;380;p29">
              <a:extLst>
                <a:ext uri="{FF2B5EF4-FFF2-40B4-BE49-F238E27FC236}">
                  <a16:creationId xmlns:a16="http://schemas.microsoft.com/office/drawing/2014/main" id="{19DFA4F1-7CFA-48EA-A47B-CE47616E0D26}"/>
                </a:ext>
              </a:extLst>
            </p:cNvPr>
            <p:cNvSpPr txBox="1"/>
            <p:nvPr/>
          </p:nvSpPr>
          <p:spPr>
            <a:xfrm>
              <a:off x="420052" y="1793"/>
              <a:ext cx="2737842" cy="164270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Research involving vulnerable populations</a:t>
              </a:r>
              <a:endParaRPr>
                <a:latin typeface="+mj-lt"/>
              </a:endParaRPr>
            </a:p>
          </p:txBody>
        </p:sp>
        <p:sp>
          <p:nvSpPr>
            <p:cNvPr id="8" name="Google Shape;381;p29">
              <a:extLst>
                <a:ext uri="{FF2B5EF4-FFF2-40B4-BE49-F238E27FC236}">
                  <a16:creationId xmlns:a16="http://schemas.microsoft.com/office/drawing/2014/main" id="{9678F3FC-1805-4120-9D80-A755A2B22B8F}"/>
                </a:ext>
              </a:extLst>
            </p:cNvPr>
            <p:cNvSpPr/>
            <p:nvPr/>
          </p:nvSpPr>
          <p:spPr>
            <a:xfrm>
              <a:off x="3431678" y="1793"/>
              <a:ext cx="2737842" cy="1642705"/>
            </a:xfrm>
            <a:prstGeom prst="rect">
              <a:avLst/>
            </a:prstGeom>
            <a:solidFill>
              <a:srgbClr val="FF000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382;p29">
              <a:extLst>
                <a:ext uri="{FF2B5EF4-FFF2-40B4-BE49-F238E27FC236}">
                  <a16:creationId xmlns:a16="http://schemas.microsoft.com/office/drawing/2014/main" id="{934329B6-B52B-4532-8B4E-44A694DA3D39}"/>
                </a:ext>
              </a:extLst>
            </p:cNvPr>
            <p:cNvSpPr txBox="1"/>
            <p:nvPr/>
          </p:nvSpPr>
          <p:spPr>
            <a:xfrm>
              <a:off x="3431678" y="1793"/>
              <a:ext cx="2737842" cy="1642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Collection of highly sensitive or personal information</a:t>
              </a:r>
              <a:endParaRPr>
                <a:latin typeface="+mj-lt"/>
              </a:endParaRPr>
            </a:p>
          </p:txBody>
        </p:sp>
        <p:sp>
          <p:nvSpPr>
            <p:cNvPr id="10" name="Google Shape;383;p29">
              <a:extLst>
                <a:ext uri="{FF2B5EF4-FFF2-40B4-BE49-F238E27FC236}">
                  <a16:creationId xmlns:a16="http://schemas.microsoft.com/office/drawing/2014/main" id="{2B19ABBD-F6EB-4E9D-98A2-0984B02D1B6F}"/>
                </a:ext>
              </a:extLst>
            </p:cNvPr>
            <p:cNvSpPr/>
            <p:nvPr/>
          </p:nvSpPr>
          <p:spPr>
            <a:xfrm>
              <a:off x="3416456" y="1919602"/>
              <a:ext cx="2737842" cy="1642705"/>
            </a:xfrm>
            <a:prstGeom prst="rect">
              <a:avLst/>
            </a:prstGeom>
            <a:solidFill>
              <a:srgbClr val="A2393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" name="Google Shape;384;p29">
              <a:extLst>
                <a:ext uri="{FF2B5EF4-FFF2-40B4-BE49-F238E27FC236}">
                  <a16:creationId xmlns:a16="http://schemas.microsoft.com/office/drawing/2014/main" id="{68FCD963-9412-4B7A-BAD1-DFB04E6C4958}"/>
                </a:ext>
              </a:extLst>
            </p:cNvPr>
            <p:cNvSpPr txBox="1"/>
            <p:nvPr/>
          </p:nvSpPr>
          <p:spPr>
            <a:xfrm>
              <a:off x="3416456" y="1919602"/>
              <a:ext cx="2737842" cy="164270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Research on drugs, food additives/products, dietary supplements, or medical devices </a:t>
              </a:r>
              <a:endParaRPr>
                <a:latin typeface="+mj-lt"/>
              </a:endParaRPr>
            </a:p>
          </p:txBody>
        </p:sp>
        <p:sp>
          <p:nvSpPr>
            <p:cNvPr id="12" name="Google Shape;385;p29">
              <a:extLst>
                <a:ext uri="{FF2B5EF4-FFF2-40B4-BE49-F238E27FC236}">
                  <a16:creationId xmlns:a16="http://schemas.microsoft.com/office/drawing/2014/main" id="{875272EA-09AC-4C26-B63A-89533FE7B4A6}"/>
                </a:ext>
              </a:extLst>
            </p:cNvPr>
            <p:cNvSpPr/>
            <p:nvPr/>
          </p:nvSpPr>
          <p:spPr>
            <a:xfrm>
              <a:off x="406883" y="1919597"/>
              <a:ext cx="2737842" cy="1642705"/>
            </a:xfrm>
            <a:prstGeom prst="rect">
              <a:avLst/>
            </a:prstGeom>
            <a:solidFill>
              <a:srgbClr val="FF000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" name="Google Shape;386;p29">
              <a:extLst>
                <a:ext uri="{FF2B5EF4-FFF2-40B4-BE49-F238E27FC236}">
                  <a16:creationId xmlns:a16="http://schemas.microsoft.com/office/drawing/2014/main" id="{F20D5EB9-40BF-4A12-BB38-8C145EB0B8F0}"/>
                </a:ext>
              </a:extLst>
            </p:cNvPr>
            <p:cNvSpPr txBox="1"/>
            <p:nvPr/>
          </p:nvSpPr>
          <p:spPr>
            <a:xfrm>
              <a:off x="406883" y="1919597"/>
              <a:ext cx="2737842" cy="1642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+mj-lt"/>
                  <a:ea typeface="Garamond"/>
                  <a:cs typeface="Garamond"/>
                  <a:sym typeface="Garamond"/>
                </a:rPr>
                <a:t>Invasive or strenuous procedures, x-rays, or some blood draws</a:t>
              </a:r>
              <a:endParaRPr>
                <a:latin typeface="+mj-lt"/>
              </a:endParaRPr>
            </a:p>
          </p:txBody>
        </p:sp>
      </p:grpSp>
      <p:pic>
        <p:nvPicPr>
          <p:cNvPr id="14" name="Picture 2" descr="Logo&#10;&#10;Description automatically generated">
            <a:extLst>
              <a:ext uri="{FF2B5EF4-FFF2-40B4-BE49-F238E27FC236}">
                <a16:creationId xmlns:a16="http://schemas.microsoft.com/office/drawing/2014/main" id="{8916D1B3-5E16-4BCD-8F04-0AFB21CB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48B707-D5B6-4B55-82EA-499FB1AC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EAA6-13A2-43CC-B435-C860E32F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5E9F1-2033-409E-8306-8DA68EE31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6815"/>
            <a:ext cx="4572000" cy="4572000"/>
          </a:xfrm>
          <a:prstGeom prst="rect">
            <a:avLst/>
          </a:prstGeom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448A32A1-B46F-4F78-831A-917175DF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3B4286-7D37-4883-BCB8-CF0275517BF9}"/>
              </a:ext>
            </a:extLst>
          </p:cNvPr>
          <p:cNvSpPr txBox="1"/>
          <p:nvPr/>
        </p:nvSpPr>
        <p:spPr>
          <a:xfrm>
            <a:off x="-75390" y="6082594"/>
            <a:ext cx="6094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storyset</a:t>
            </a:r>
            <a:r>
              <a:rPr lang="en-US" sz="1000" dirty="0"/>
              <a:t> on </a:t>
            </a:r>
            <a:r>
              <a:rPr lang="en-US" sz="1000" dirty="0" err="1"/>
              <a:t>Freepik</a:t>
            </a:r>
            <a:endParaRPr lang="en-US" sz="1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C4F26D-A4DF-4293-BA3A-A0D10CC9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FF57-8614-4AD6-9FFE-5EE75160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F981F-2E29-4392-9844-0F2E4A6DB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1929123"/>
            <a:ext cx="3564467" cy="3564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A66320-A509-4C80-89C2-1AE62A11268D}"/>
              </a:ext>
            </a:extLst>
          </p:cNvPr>
          <p:cNvSpPr txBox="1"/>
          <p:nvPr/>
        </p:nvSpPr>
        <p:spPr>
          <a:xfrm>
            <a:off x="965198" y="5245673"/>
            <a:ext cx="62822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storyset</a:t>
            </a:r>
            <a:r>
              <a:rPr lang="en-US" sz="1000" dirty="0"/>
              <a:t> on </a:t>
            </a:r>
            <a:r>
              <a:rPr lang="en-US" sz="1000" dirty="0" err="1"/>
              <a:t>Freepik</a:t>
            </a:r>
            <a:endParaRPr lang="en-US" sz="10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82FCF5-FA48-4F80-AE8E-C925DA7F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916D4-2E43-E3D4-2350-B93F329C29A4}"/>
              </a:ext>
            </a:extLst>
          </p:cNvPr>
          <p:cNvSpPr txBox="1"/>
          <p:nvPr/>
        </p:nvSpPr>
        <p:spPr>
          <a:xfrm>
            <a:off x="5852382" y="2212145"/>
            <a:ext cx="460630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You have infinite money, unlimited time, and access to any tools, people, or knowledge you need. There are only possibilities.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With all of that at your fingertips, what is one real-world problem you would choose to solve?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Think about something that matters deeply to you, something that frustrates you, moves you, or makes you wonder </a:t>
            </a:r>
            <a:r>
              <a:rPr lang="en-US" i="1" dirty="0">
                <a:ea typeface="+mn-lt"/>
                <a:cs typeface="+mn-lt"/>
              </a:rPr>
              <a:t>“why hasn’t this been fixed yet?”</a:t>
            </a:r>
            <a:endParaRPr lang="en-US" dirty="0"/>
          </a:p>
          <a:p>
            <a:endParaRPr lang="en-US" i="1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Take a minute to reflect and jot down your answer. 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66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DB98-311E-4301-B4C4-1BE4C4A7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good research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0004A-B802-4088-A9EB-1A6E5A117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133" y="1864360"/>
            <a:ext cx="5965613" cy="413173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Ask for help:</a:t>
            </a:r>
          </a:p>
          <a:p>
            <a:pPr>
              <a:buFontTx/>
              <a:buChar char="-"/>
            </a:pPr>
            <a:r>
              <a:rPr lang="en-US" dirty="0"/>
              <a:t>Who would want an answer to your question?</a:t>
            </a:r>
          </a:p>
          <a:p>
            <a:pPr>
              <a:buFontTx/>
              <a:buChar char="-"/>
            </a:pPr>
            <a:r>
              <a:rPr lang="en-US" dirty="0"/>
              <a:t>What new questions might an answer bring up?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Look for problems as you read:</a:t>
            </a:r>
          </a:p>
          <a:p>
            <a:pPr>
              <a:buFontTx/>
              <a:buChar char="-"/>
            </a:pPr>
            <a:r>
              <a:rPr lang="en-US" dirty="0"/>
              <a:t>Contradictions, inconsistencies, complex explanations?</a:t>
            </a:r>
          </a:p>
          <a:p>
            <a:pPr>
              <a:buFontTx/>
              <a:buChar char="-"/>
            </a:pPr>
            <a:r>
              <a:rPr lang="en-US" dirty="0"/>
              <a:t>Future directions</a:t>
            </a:r>
          </a:p>
          <a:p>
            <a:pPr marL="0" indent="0">
              <a:buNone/>
            </a:pPr>
            <a:endParaRPr lang="en-US" i="1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C4771-4E6B-4B8D-9501-D81C25D56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832"/>
            <a:ext cx="3606800" cy="2532809"/>
          </a:xfrm>
          <a:prstGeom prst="rect">
            <a:avLst/>
          </a:prstGeom>
        </p:spPr>
      </p:pic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05410713-D03B-44CB-ADC5-1FCB62328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709F0-53AC-4DC0-B74C-C786BC0F9B1B}"/>
              </a:ext>
            </a:extLst>
          </p:cNvPr>
          <p:cNvSpPr txBox="1"/>
          <p:nvPr/>
        </p:nvSpPr>
        <p:spPr>
          <a:xfrm>
            <a:off x="-20320" y="5073890"/>
            <a:ext cx="19642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74957"/>
                </a:solidFill>
                <a:effectLst/>
                <a:latin typeface="Inter"/>
              </a:rPr>
              <a:t>Image by </a:t>
            </a:r>
            <a:r>
              <a:rPr lang="en-US" sz="1000" b="0" i="0" dirty="0" err="1">
                <a:solidFill>
                  <a:srgbClr val="374957"/>
                </a:solidFill>
                <a:effectLst/>
                <a:latin typeface="Inter"/>
              </a:rPr>
              <a:t>Freepik</a:t>
            </a:r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EB34-4EE7-40B0-A2CE-DAE004E4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5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291C-77AB-4A38-9AD4-5780AC7B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Significance of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D98A56-A1B1-415E-A084-A2E18888D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66" y="2067560"/>
            <a:ext cx="4022725" cy="402272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326370-CF7E-442C-813F-D47C0F973C65}"/>
              </a:ext>
            </a:extLst>
          </p:cNvPr>
          <p:cNvSpPr txBox="1">
            <a:spLocks/>
          </p:cNvSpPr>
          <p:nvPr/>
        </p:nvSpPr>
        <p:spPr>
          <a:xfrm>
            <a:off x="1193799" y="1898227"/>
            <a:ext cx="5965613" cy="41317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i="1" dirty="0">
                <a:solidFill>
                  <a:srgbClr val="00B0F0"/>
                </a:solidFill>
              </a:rPr>
              <a:t>So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what? Why should people care? Why is your problem important?</a:t>
            </a: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What will be lost if you </a:t>
            </a:r>
            <a:r>
              <a:rPr lang="en-US" i="1" dirty="0">
                <a:solidFill>
                  <a:srgbClr val="00B0F0"/>
                </a:solidFill>
              </a:rPr>
              <a:t>don’t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answer your question?</a:t>
            </a: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How will </a:t>
            </a:r>
            <a:r>
              <a:rPr lang="en-US" i="1" dirty="0">
                <a:solidFill>
                  <a:srgbClr val="00B0F0"/>
                </a:solidFill>
              </a:rPr>
              <a:t>not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answering your question keep us from understanding something else better than we do?</a:t>
            </a:r>
          </a:p>
        </p:txBody>
      </p:sp>
      <p:pic>
        <p:nvPicPr>
          <p:cNvPr id="7" name="Picture 2" descr="Logo&#10;&#10;Description automatically generated">
            <a:extLst>
              <a:ext uri="{FF2B5EF4-FFF2-40B4-BE49-F238E27FC236}">
                <a16:creationId xmlns:a16="http://schemas.microsoft.com/office/drawing/2014/main" id="{0B2B39BB-F697-47CE-B754-A691346EA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1A30D1-00C1-4DC1-A3C8-78185946D39F}"/>
              </a:ext>
            </a:extLst>
          </p:cNvPr>
          <p:cNvSpPr txBox="1"/>
          <p:nvPr/>
        </p:nvSpPr>
        <p:spPr>
          <a:xfrm>
            <a:off x="8715235" y="554566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vectorjuice</a:t>
            </a:r>
            <a:r>
              <a:rPr lang="en-US" sz="1000" dirty="0"/>
              <a:t> on </a:t>
            </a:r>
            <a:r>
              <a:rPr lang="en-US" sz="1000" dirty="0" err="1"/>
              <a:t>Freepik</a:t>
            </a:r>
            <a:endParaRPr lang="en-US" sz="10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36C2405-C6FD-41E8-9132-6E950592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2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B109-427F-4785-A537-79DEF177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F868D-8065-45E6-9561-0DB7B950E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Identify the general topic: </a:t>
            </a:r>
            <a:r>
              <a:rPr lang="en-US" dirty="0"/>
              <a:t>As </a:t>
            </a:r>
            <a:r>
              <a:rPr lang="en-US" dirty="0">
                <a:solidFill>
                  <a:schemeClr val="accent1"/>
                </a:solidFill>
              </a:rPr>
              <a:t>Artificial Intelligence (AI) </a:t>
            </a:r>
            <a:r>
              <a:rPr lang="en-US" dirty="0"/>
              <a:t>technologies continue to become </a:t>
            </a:r>
            <a:r>
              <a:rPr lang="en-US" dirty="0">
                <a:solidFill>
                  <a:schemeClr val="accent1"/>
                </a:solidFill>
              </a:rPr>
              <a:t>increasingly integrated into interactive systems, </a:t>
            </a:r>
            <a:r>
              <a:rPr lang="en-US" u="sng" dirty="0"/>
              <a:t>Identify the need </a:t>
            </a:r>
            <a:r>
              <a:rPr lang="en-US" dirty="0"/>
              <a:t>there is a growing need to understand how users </a:t>
            </a:r>
            <a:r>
              <a:rPr lang="en-US" dirty="0">
                <a:solidFill>
                  <a:schemeClr val="accent1"/>
                </a:solidFill>
              </a:rPr>
              <a:t>perceive and trust AI driven interfaces</a:t>
            </a:r>
            <a:r>
              <a:rPr lang="en-US" dirty="0"/>
              <a:t>. </a:t>
            </a:r>
            <a:r>
              <a:rPr lang="en-US" u="sng" dirty="0"/>
              <a:t>Identify the problem </a:t>
            </a:r>
            <a:r>
              <a:rPr lang="en-US" dirty="0"/>
              <a:t>While AI can enhance user experiences by automating tasks, adapting to user preferences and providing personalized recommendations, </a:t>
            </a:r>
            <a:r>
              <a:rPr lang="en-US" dirty="0">
                <a:solidFill>
                  <a:schemeClr val="accent1"/>
                </a:solidFill>
              </a:rPr>
              <a:t>it presents challenges related to transparency, reliability and user control.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D8A2F-AAAE-4EBA-BFEF-B038ED6AF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46" y="3857414"/>
            <a:ext cx="3945467" cy="2465917"/>
          </a:xfrm>
          <a:prstGeom prst="rect">
            <a:avLst/>
          </a:prstGeom>
        </p:spPr>
      </p:pic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11D6975F-0749-421C-8D1A-B69490C62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30771A-9A9C-419D-90A0-4B64D189C393}"/>
              </a:ext>
            </a:extLst>
          </p:cNvPr>
          <p:cNvSpPr txBox="1"/>
          <p:nvPr/>
        </p:nvSpPr>
        <p:spPr>
          <a:xfrm>
            <a:off x="5173134" y="5834602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Image by </a:t>
            </a:r>
            <a:r>
              <a:rPr lang="en-US" sz="1050" dirty="0" err="1"/>
              <a:t>pch.vector</a:t>
            </a:r>
            <a:r>
              <a:rPr lang="en-US" sz="1050" dirty="0"/>
              <a:t> on </a:t>
            </a:r>
            <a:r>
              <a:rPr lang="en-US" sz="1050" dirty="0" err="1"/>
              <a:t>Freepik</a:t>
            </a:r>
            <a:endParaRPr lang="en-US" sz="10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43B8B65-7CD6-450E-BA5A-2E2831E4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522F-9BFD-4C2D-96E4-833657D8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Identifying Question/Problem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0AC27-3B18-47FB-B50E-BFEC5E8A9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1: </a:t>
            </a:r>
            <a:r>
              <a:rPr lang="en-US" dirty="0"/>
              <a:t>Name Your Topic</a:t>
            </a:r>
          </a:p>
          <a:p>
            <a:r>
              <a:rPr lang="en-US" dirty="0">
                <a:solidFill>
                  <a:schemeClr val="accent1"/>
                </a:solidFill>
              </a:rPr>
              <a:t>Step 2: </a:t>
            </a:r>
            <a:r>
              <a:rPr lang="en-US" dirty="0"/>
              <a:t>Add an Indirect Question</a:t>
            </a:r>
          </a:p>
          <a:p>
            <a:r>
              <a:rPr lang="en-US" dirty="0">
                <a:solidFill>
                  <a:schemeClr val="accent1"/>
                </a:solidFill>
              </a:rPr>
              <a:t>Step 3: </a:t>
            </a:r>
            <a:r>
              <a:rPr lang="en-US" dirty="0"/>
              <a:t>Answer So What? By Motivating Your Question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ADABB-2442-4607-AC0E-6FFE6EC04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310468"/>
            <a:ext cx="2912534" cy="2912534"/>
          </a:xfrm>
          <a:prstGeom prst="rect">
            <a:avLst/>
          </a:prstGeom>
        </p:spPr>
      </p:pic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3AF8F174-A285-41A5-BEFB-96CB16FE4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D2A379-1DD0-4166-BF0A-11F6311B213B}"/>
              </a:ext>
            </a:extLst>
          </p:cNvPr>
          <p:cNvSpPr txBox="1"/>
          <p:nvPr/>
        </p:nvSpPr>
        <p:spPr>
          <a:xfrm>
            <a:off x="462278" y="6009745"/>
            <a:ext cx="19642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74957"/>
                </a:solidFill>
                <a:effectLst/>
                <a:latin typeface="Inter"/>
              </a:rPr>
              <a:t>Image </a:t>
            </a:r>
            <a:r>
              <a:rPr lang="en-US" sz="1000" b="0" i="0" dirty="0" err="1">
                <a:solidFill>
                  <a:srgbClr val="374957"/>
                </a:solidFill>
                <a:effectLst/>
                <a:latin typeface="Inter"/>
              </a:rPr>
              <a:t>storyset</a:t>
            </a:r>
            <a:r>
              <a:rPr lang="en-US" sz="1000" b="0" i="0" dirty="0">
                <a:solidFill>
                  <a:srgbClr val="374957"/>
                </a:solidFill>
                <a:effectLst/>
                <a:latin typeface="Inter"/>
              </a:rPr>
              <a:t> on </a:t>
            </a:r>
            <a:r>
              <a:rPr lang="en-US" sz="1000" b="0" i="0" dirty="0" err="1">
                <a:solidFill>
                  <a:srgbClr val="374957"/>
                </a:solidFill>
                <a:effectLst/>
                <a:latin typeface="Inter"/>
              </a:rPr>
              <a:t>freepik</a:t>
            </a:r>
            <a:endParaRPr lang="en-US" sz="1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FF154E-44FE-4C70-A2D8-320D3DB4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A61-EC73-406A-8723-B497DC50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Name your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CA90-F171-4587-9E75-DC05ABCF0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A. I am studying/working on </a:t>
            </a:r>
            <a:r>
              <a:rPr lang="en-US" dirty="0"/>
              <a:t>----------------------</a:t>
            </a:r>
          </a:p>
          <a:p>
            <a:r>
              <a:rPr lang="en-US" dirty="0"/>
              <a:t>Fill in the blank with your topic and verb derived nouns (e.g., causes, disappearances, beliefs, influence, reasoning, etc.) when applicable</a:t>
            </a:r>
          </a:p>
          <a:p>
            <a:endParaRPr lang="en-US" dirty="0"/>
          </a:p>
          <a:p>
            <a:r>
              <a:rPr lang="en-US" u="sng" dirty="0"/>
              <a:t>Identify the general topic: </a:t>
            </a:r>
            <a:r>
              <a:rPr lang="en-US" dirty="0"/>
              <a:t>As </a:t>
            </a:r>
            <a:r>
              <a:rPr lang="en-US" dirty="0">
                <a:solidFill>
                  <a:schemeClr val="accent1"/>
                </a:solidFill>
              </a:rPr>
              <a:t>Artificial Intelligence (AI) </a:t>
            </a:r>
            <a:r>
              <a:rPr lang="en-US" dirty="0"/>
              <a:t>technologies continue to become </a:t>
            </a:r>
            <a:r>
              <a:rPr lang="en-US" dirty="0">
                <a:solidFill>
                  <a:schemeClr val="accent1"/>
                </a:solidFill>
              </a:rPr>
              <a:t>increasingly integrated into interactive systems, </a:t>
            </a:r>
            <a:r>
              <a:rPr lang="en-US" u="sng" dirty="0"/>
              <a:t>Identify the need </a:t>
            </a:r>
            <a:r>
              <a:rPr lang="en-US" dirty="0"/>
              <a:t>there is a growing need to understand how users </a:t>
            </a:r>
            <a:r>
              <a:rPr lang="en-US" dirty="0">
                <a:solidFill>
                  <a:schemeClr val="accent1"/>
                </a:solidFill>
              </a:rPr>
              <a:t>perceive and trust AI driven interfaces</a:t>
            </a:r>
            <a:r>
              <a:rPr lang="en-US" dirty="0"/>
              <a:t>. </a:t>
            </a:r>
            <a:r>
              <a:rPr lang="en-US" u="sng" dirty="0"/>
              <a:t>Identify the problem </a:t>
            </a:r>
            <a:r>
              <a:rPr lang="en-US" dirty="0"/>
              <a:t>While AI can enhance user experiences by automating tasks, adapting to user preferences and providing personalized recommendations, </a:t>
            </a:r>
            <a:r>
              <a:rPr lang="en-US" dirty="0">
                <a:solidFill>
                  <a:schemeClr val="accent1"/>
                </a:solidFill>
              </a:rPr>
              <a:t>it presents challenges related to transparency, reliability and user control. </a:t>
            </a:r>
          </a:p>
          <a:p>
            <a:endParaRPr lang="en-US" dirty="0"/>
          </a:p>
          <a:p>
            <a:r>
              <a:rPr lang="en-US" b="1" dirty="0"/>
              <a:t>A. I am studying </a:t>
            </a:r>
            <a:r>
              <a:rPr lang="en-US" dirty="0"/>
              <a:t>people interactions with AI driven interfaces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3E5B53-9C20-4D00-B99E-12BD3370B511}"/>
              </a:ext>
            </a:extLst>
          </p:cNvPr>
          <p:cNvSpPr/>
          <p:nvPr/>
        </p:nvSpPr>
        <p:spPr>
          <a:xfrm>
            <a:off x="1007533" y="5046133"/>
            <a:ext cx="7789334" cy="1007534"/>
          </a:xfrm>
          <a:custGeom>
            <a:avLst/>
            <a:gdLst>
              <a:gd name="connsiteX0" fmla="*/ 0 w 7789334"/>
              <a:gd name="connsiteY0" fmla="*/ 167926 h 1007534"/>
              <a:gd name="connsiteX1" fmla="*/ 167926 w 7789334"/>
              <a:gd name="connsiteY1" fmla="*/ 0 h 1007534"/>
              <a:gd name="connsiteX2" fmla="*/ 666736 w 7789334"/>
              <a:gd name="connsiteY2" fmla="*/ 0 h 1007534"/>
              <a:gd name="connsiteX3" fmla="*/ 1314616 w 7789334"/>
              <a:gd name="connsiteY3" fmla="*/ 0 h 1007534"/>
              <a:gd name="connsiteX4" fmla="*/ 1664356 w 7789334"/>
              <a:gd name="connsiteY4" fmla="*/ 0 h 1007534"/>
              <a:gd name="connsiteX5" fmla="*/ 2312235 w 7789334"/>
              <a:gd name="connsiteY5" fmla="*/ 0 h 1007534"/>
              <a:gd name="connsiteX6" fmla="*/ 3034650 w 7789334"/>
              <a:gd name="connsiteY6" fmla="*/ 0 h 1007534"/>
              <a:gd name="connsiteX7" fmla="*/ 3533460 w 7789334"/>
              <a:gd name="connsiteY7" fmla="*/ 0 h 1007534"/>
              <a:gd name="connsiteX8" fmla="*/ 4255874 w 7789334"/>
              <a:gd name="connsiteY8" fmla="*/ 0 h 1007534"/>
              <a:gd name="connsiteX9" fmla="*/ 4754684 w 7789334"/>
              <a:gd name="connsiteY9" fmla="*/ 0 h 1007534"/>
              <a:gd name="connsiteX10" fmla="*/ 5477099 w 7789334"/>
              <a:gd name="connsiteY10" fmla="*/ 0 h 1007534"/>
              <a:gd name="connsiteX11" fmla="*/ 6124978 w 7789334"/>
              <a:gd name="connsiteY11" fmla="*/ 0 h 1007534"/>
              <a:gd name="connsiteX12" fmla="*/ 6549253 w 7789334"/>
              <a:gd name="connsiteY12" fmla="*/ 0 h 1007534"/>
              <a:gd name="connsiteX13" fmla="*/ 7048063 w 7789334"/>
              <a:gd name="connsiteY13" fmla="*/ 0 h 1007534"/>
              <a:gd name="connsiteX14" fmla="*/ 7621408 w 7789334"/>
              <a:gd name="connsiteY14" fmla="*/ 0 h 1007534"/>
              <a:gd name="connsiteX15" fmla="*/ 7789334 w 7789334"/>
              <a:gd name="connsiteY15" fmla="*/ 167926 h 1007534"/>
              <a:gd name="connsiteX16" fmla="*/ 7789334 w 7789334"/>
              <a:gd name="connsiteY16" fmla="*/ 517201 h 1007534"/>
              <a:gd name="connsiteX17" fmla="*/ 7789334 w 7789334"/>
              <a:gd name="connsiteY17" fmla="*/ 839608 h 1007534"/>
              <a:gd name="connsiteX18" fmla="*/ 7621408 w 7789334"/>
              <a:gd name="connsiteY18" fmla="*/ 1007534 h 1007534"/>
              <a:gd name="connsiteX19" fmla="*/ 6973528 w 7789334"/>
              <a:gd name="connsiteY19" fmla="*/ 1007534 h 1007534"/>
              <a:gd name="connsiteX20" fmla="*/ 6549253 w 7789334"/>
              <a:gd name="connsiteY20" fmla="*/ 1007534 h 1007534"/>
              <a:gd name="connsiteX21" fmla="*/ 6199513 w 7789334"/>
              <a:gd name="connsiteY21" fmla="*/ 1007534 h 1007534"/>
              <a:gd name="connsiteX22" fmla="*/ 5849773 w 7789334"/>
              <a:gd name="connsiteY22" fmla="*/ 1007534 h 1007534"/>
              <a:gd name="connsiteX23" fmla="*/ 5500032 w 7789334"/>
              <a:gd name="connsiteY23" fmla="*/ 1007534 h 1007534"/>
              <a:gd name="connsiteX24" fmla="*/ 4926688 w 7789334"/>
              <a:gd name="connsiteY24" fmla="*/ 1007534 h 1007534"/>
              <a:gd name="connsiteX25" fmla="*/ 4204273 w 7789334"/>
              <a:gd name="connsiteY25" fmla="*/ 1007534 h 1007534"/>
              <a:gd name="connsiteX26" fmla="*/ 3705463 w 7789334"/>
              <a:gd name="connsiteY26" fmla="*/ 1007534 h 1007534"/>
              <a:gd name="connsiteX27" fmla="*/ 3355723 w 7789334"/>
              <a:gd name="connsiteY27" fmla="*/ 1007534 h 1007534"/>
              <a:gd name="connsiteX28" fmla="*/ 2633309 w 7789334"/>
              <a:gd name="connsiteY28" fmla="*/ 1007534 h 1007534"/>
              <a:gd name="connsiteX29" fmla="*/ 2059964 w 7789334"/>
              <a:gd name="connsiteY29" fmla="*/ 1007534 h 1007534"/>
              <a:gd name="connsiteX30" fmla="*/ 1337549 w 7789334"/>
              <a:gd name="connsiteY30" fmla="*/ 1007534 h 1007534"/>
              <a:gd name="connsiteX31" fmla="*/ 913274 w 7789334"/>
              <a:gd name="connsiteY31" fmla="*/ 1007534 h 1007534"/>
              <a:gd name="connsiteX32" fmla="*/ 167926 w 7789334"/>
              <a:gd name="connsiteY32" fmla="*/ 1007534 h 1007534"/>
              <a:gd name="connsiteX33" fmla="*/ 0 w 7789334"/>
              <a:gd name="connsiteY33" fmla="*/ 839608 h 1007534"/>
              <a:gd name="connsiteX34" fmla="*/ 0 w 7789334"/>
              <a:gd name="connsiteY34" fmla="*/ 497050 h 1007534"/>
              <a:gd name="connsiteX35" fmla="*/ 0 w 7789334"/>
              <a:gd name="connsiteY35" fmla="*/ 167926 h 10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789334" h="1007534" extrusionOk="0">
                <a:moveTo>
                  <a:pt x="0" y="167926"/>
                </a:moveTo>
                <a:cubicBezTo>
                  <a:pt x="8761" y="69487"/>
                  <a:pt x="64044" y="14354"/>
                  <a:pt x="167926" y="0"/>
                </a:cubicBezTo>
                <a:cubicBezTo>
                  <a:pt x="391397" y="-7419"/>
                  <a:pt x="549313" y="55642"/>
                  <a:pt x="666736" y="0"/>
                </a:cubicBezTo>
                <a:cubicBezTo>
                  <a:pt x="784159" y="-55642"/>
                  <a:pt x="1098781" y="70472"/>
                  <a:pt x="1314616" y="0"/>
                </a:cubicBezTo>
                <a:cubicBezTo>
                  <a:pt x="1530451" y="-70472"/>
                  <a:pt x="1519423" y="491"/>
                  <a:pt x="1664356" y="0"/>
                </a:cubicBezTo>
                <a:cubicBezTo>
                  <a:pt x="1809289" y="-491"/>
                  <a:pt x="2101156" y="28414"/>
                  <a:pt x="2312235" y="0"/>
                </a:cubicBezTo>
                <a:cubicBezTo>
                  <a:pt x="2523314" y="-28414"/>
                  <a:pt x="2857506" y="8526"/>
                  <a:pt x="3034650" y="0"/>
                </a:cubicBezTo>
                <a:cubicBezTo>
                  <a:pt x="3211795" y="-8526"/>
                  <a:pt x="3355358" y="26394"/>
                  <a:pt x="3533460" y="0"/>
                </a:cubicBezTo>
                <a:cubicBezTo>
                  <a:pt x="3711562" y="-26394"/>
                  <a:pt x="3932352" y="12532"/>
                  <a:pt x="4255874" y="0"/>
                </a:cubicBezTo>
                <a:cubicBezTo>
                  <a:pt x="4579396" y="-12532"/>
                  <a:pt x="4529250" y="38135"/>
                  <a:pt x="4754684" y="0"/>
                </a:cubicBezTo>
                <a:cubicBezTo>
                  <a:pt x="4980118" y="-38135"/>
                  <a:pt x="5169908" y="24247"/>
                  <a:pt x="5477099" y="0"/>
                </a:cubicBezTo>
                <a:cubicBezTo>
                  <a:pt x="5784291" y="-24247"/>
                  <a:pt x="5909680" y="49930"/>
                  <a:pt x="6124978" y="0"/>
                </a:cubicBezTo>
                <a:cubicBezTo>
                  <a:pt x="6340276" y="-49930"/>
                  <a:pt x="6375746" y="7188"/>
                  <a:pt x="6549253" y="0"/>
                </a:cubicBezTo>
                <a:cubicBezTo>
                  <a:pt x="6722761" y="-7188"/>
                  <a:pt x="6831849" y="44397"/>
                  <a:pt x="7048063" y="0"/>
                </a:cubicBezTo>
                <a:cubicBezTo>
                  <a:pt x="7264277" y="-44397"/>
                  <a:pt x="7387743" y="63127"/>
                  <a:pt x="7621408" y="0"/>
                </a:cubicBezTo>
                <a:cubicBezTo>
                  <a:pt x="7694865" y="-17777"/>
                  <a:pt x="7791657" y="70420"/>
                  <a:pt x="7789334" y="167926"/>
                </a:cubicBezTo>
                <a:cubicBezTo>
                  <a:pt x="7797714" y="257920"/>
                  <a:pt x="7779113" y="420245"/>
                  <a:pt x="7789334" y="517201"/>
                </a:cubicBezTo>
                <a:cubicBezTo>
                  <a:pt x="7799555" y="614157"/>
                  <a:pt x="7774020" y="720866"/>
                  <a:pt x="7789334" y="839608"/>
                </a:cubicBezTo>
                <a:cubicBezTo>
                  <a:pt x="7807710" y="952679"/>
                  <a:pt x="7732765" y="987762"/>
                  <a:pt x="7621408" y="1007534"/>
                </a:cubicBezTo>
                <a:cubicBezTo>
                  <a:pt x="7452735" y="1012228"/>
                  <a:pt x="7147973" y="951527"/>
                  <a:pt x="6973528" y="1007534"/>
                </a:cubicBezTo>
                <a:cubicBezTo>
                  <a:pt x="6799083" y="1063541"/>
                  <a:pt x="6759442" y="969281"/>
                  <a:pt x="6549253" y="1007534"/>
                </a:cubicBezTo>
                <a:cubicBezTo>
                  <a:pt x="6339064" y="1045787"/>
                  <a:pt x="6312574" y="982395"/>
                  <a:pt x="6199513" y="1007534"/>
                </a:cubicBezTo>
                <a:cubicBezTo>
                  <a:pt x="6086452" y="1032673"/>
                  <a:pt x="5921845" y="987174"/>
                  <a:pt x="5849773" y="1007534"/>
                </a:cubicBezTo>
                <a:cubicBezTo>
                  <a:pt x="5777701" y="1027894"/>
                  <a:pt x="5611597" y="966289"/>
                  <a:pt x="5500032" y="1007534"/>
                </a:cubicBezTo>
                <a:cubicBezTo>
                  <a:pt x="5388467" y="1048779"/>
                  <a:pt x="5109883" y="949192"/>
                  <a:pt x="4926688" y="1007534"/>
                </a:cubicBezTo>
                <a:cubicBezTo>
                  <a:pt x="4743493" y="1065876"/>
                  <a:pt x="4540020" y="947498"/>
                  <a:pt x="4204273" y="1007534"/>
                </a:cubicBezTo>
                <a:cubicBezTo>
                  <a:pt x="3868526" y="1067570"/>
                  <a:pt x="3828081" y="974290"/>
                  <a:pt x="3705463" y="1007534"/>
                </a:cubicBezTo>
                <a:cubicBezTo>
                  <a:pt x="3582845" y="1040778"/>
                  <a:pt x="3431066" y="985995"/>
                  <a:pt x="3355723" y="1007534"/>
                </a:cubicBezTo>
                <a:cubicBezTo>
                  <a:pt x="3280380" y="1029073"/>
                  <a:pt x="2984741" y="991519"/>
                  <a:pt x="2633309" y="1007534"/>
                </a:cubicBezTo>
                <a:cubicBezTo>
                  <a:pt x="2281877" y="1023549"/>
                  <a:pt x="2219739" y="945902"/>
                  <a:pt x="2059964" y="1007534"/>
                </a:cubicBezTo>
                <a:cubicBezTo>
                  <a:pt x="1900190" y="1069166"/>
                  <a:pt x="1490833" y="941501"/>
                  <a:pt x="1337549" y="1007534"/>
                </a:cubicBezTo>
                <a:cubicBezTo>
                  <a:pt x="1184265" y="1073567"/>
                  <a:pt x="1104920" y="1002279"/>
                  <a:pt x="913274" y="1007534"/>
                </a:cubicBezTo>
                <a:cubicBezTo>
                  <a:pt x="721629" y="1012789"/>
                  <a:pt x="428028" y="959778"/>
                  <a:pt x="167926" y="1007534"/>
                </a:cubicBezTo>
                <a:cubicBezTo>
                  <a:pt x="80750" y="1002175"/>
                  <a:pt x="9289" y="951840"/>
                  <a:pt x="0" y="839608"/>
                </a:cubicBezTo>
                <a:cubicBezTo>
                  <a:pt x="-33798" y="717913"/>
                  <a:pt x="18700" y="581706"/>
                  <a:pt x="0" y="497050"/>
                </a:cubicBezTo>
                <a:cubicBezTo>
                  <a:pt x="-18700" y="412394"/>
                  <a:pt x="25125" y="314142"/>
                  <a:pt x="0" y="16792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1610797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3BE2FDC-2F30-4AD9-9A04-11790B025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0CDFF-3BF2-499C-9E11-ED3B096D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7080-9AB7-4AB7-9D1A-709F47C6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Add an indirect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A0E-5B7B-4F7D-8A1E-32DEDE5E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 dirty="0"/>
              <a:t>B. Because I want to find out who/what/when/where/whether/</a:t>
            </a:r>
            <a:br>
              <a:rPr lang="en-US" b="1" dirty="0"/>
            </a:br>
            <a:r>
              <a:rPr lang="en-US" b="1" dirty="0"/>
              <a:t>why/which/how __________</a:t>
            </a: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Indicates what you do not know or understand about the topic and why you are pursuing the topic</a:t>
            </a:r>
          </a:p>
          <a:p>
            <a:pPr marL="0" indent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u="sng" dirty="0"/>
              <a:t>Identify the general topic: </a:t>
            </a:r>
            <a:r>
              <a:rPr lang="en-US" dirty="0"/>
              <a:t>As </a:t>
            </a:r>
            <a:r>
              <a:rPr lang="en-US" dirty="0">
                <a:solidFill>
                  <a:schemeClr val="accent1"/>
                </a:solidFill>
              </a:rPr>
              <a:t>Artificial Intelligence (AI) </a:t>
            </a:r>
            <a:r>
              <a:rPr lang="en-US" dirty="0"/>
              <a:t>technologies continue to become </a:t>
            </a:r>
            <a:r>
              <a:rPr lang="en-US" dirty="0">
                <a:solidFill>
                  <a:schemeClr val="accent1"/>
                </a:solidFill>
              </a:rPr>
              <a:t>increasingly integrated into interactive systems, </a:t>
            </a:r>
            <a:r>
              <a:rPr lang="en-US" u="sng" dirty="0"/>
              <a:t>Identify the need </a:t>
            </a:r>
            <a:r>
              <a:rPr lang="en-US" dirty="0"/>
              <a:t>there is a growing need to understand how users </a:t>
            </a:r>
            <a:r>
              <a:rPr lang="en-US" dirty="0">
                <a:solidFill>
                  <a:schemeClr val="accent1"/>
                </a:solidFill>
              </a:rPr>
              <a:t>perceive and trust AI driven interfaces</a:t>
            </a:r>
            <a:r>
              <a:rPr lang="en-US" dirty="0"/>
              <a:t>. </a:t>
            </a:r>
            <a:r>
              <a:rPr lang="en-US" u="sng" dirty="0"/>
              <a:t>Identify the problem </a:t>
            </a:r>
            <a:r>
              <a:rPr lang="en-US" dirty="0"/>
              <a:t>While AI can enhance user experiences by automating tasks, adapting to user preferences and providing personalized recommendations, </a:t>
            </a:r>
            <a:r>
              <a:rPr lang="en-US" dirty="0">
                <a:solidFill>
                  <a:schemeClr val="accent1"/>
                </a:solidFill>
              </a:rPr>
              <a:t>it presents challenges related to transparency, reliability and user control. </a:t>
            </a: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lang="en-US" dirty="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 dirty="0"/>
              <a:t>B. Because I want to find out </a:t>
            </a:r>
            <a:r>
              <a:rPr lang="en-US" dirty="0"/>
              <a:t>what factors affect people’s trust in different AI recommendations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E591CD-9D44-4E75-B857-A79130AA806F}"/>
              </a:ext>
            </a:extLst>
          </p:cNvPr>
          <p:cNvSpPr/>
          <p:nvPr/>
        </p:nvSpPr>
        <p:spPr>
          <a:xfrm>
            <a:off x="948265" y="4969934"/>
            <a:ext cx="10515601" cy="1007534"/>
          </a:xfrm>
          <a:custGeom>
            <a:avLst/>
            <a:gdLst>
              <a:gd name="connsiteX0" fmla="*/ 0 w 10515601"/>
              <a:gd name="connsiteY0" fmla="*/ 167926 h 1007534"/>
              <a:gd name="connsiteX1" fmla="*/ 167926 w 10515601"/>
              <a:gd name="connsiteY1" fmla="*/ 0 h 1007534"/>
              <a:gd name="connsiteX2" fmla="*/ 664937 w 10515601"/>
              <a:gd name="connsiteY2" fmla="*/ 0 h 1007534"/>
              <a:gd name="connsiteX3" fmla="*/ 1365544 w 10515601"/>
              <a:gd name="connsiteY3" fmla="*/ 0 h 1007534"/>
              <a:gd name="connsiteX4" fmla="*/ 1658960 w 10515601"/>
              <a:gd name="connsiteY4" fmla="*/ 0 h 1007534"/>
              <a:gd name="connsiteX5" fmla="*/ 2359566 w 10515601"/>
              <a:gd name="connsiteY5" fmla="*/ 0 h 1007534"/>
              <a:gd name="connsiteX6" fmla="*/ 3161970 w 10515601"/>
              <a:gd name="connsiteY6" fmla="*/ 0 h 1007534"/>
              <a:gd name="connsiteX7" fmla="*/ 3658981 w 10515601"/>
              <a:gd name="connsiteY7" fmla="*/ 0 h 1007534"/>
              <a:gd name="connsiteX8" fmla="*/ 4461385 w 10515601"/>
              <a:gd name="connsiteY8" fmla="*/ 0 h 1007534"/>
              <a:gd name="connsiteX9" fmla="*/ 4958396 w 10515601"/>
              <a:gd name="connsiteY9" fmla="*/ 0 h 1007534"/>
              <a:gd name="connsiteX10" fmla="*/ 5760800 w 10515601"/>
              <a:gd name="connsiteY10" fmla="*/ 0 h 1007534"/>
              <a:gd name="connsiteX11" fmla="*/ 6461406 w 10515601"/>
              <a:gd name="connsiteY11" fmla="*/ 0 h 1007534"/>
              <a:gd name="connsiteX12" fmla="*/ 6856620 w 10515601"/>
              <a:gd name="connsiteY12" fmla="*/ 0 h 1007534"/>
              <a:gd name="connsiteX13" fmla="*/ 7353631 w 10515601"/>
              <a:gd name="connsiteY13" fmla="*/ 0 h 1007534"/>
              <a:gd name="connsiteX14" fmla="*/ 8156035 w 10515601"/>
              <a:gd name="connsiteY14" fmla="*/ 0 h 1007534"/>
              <a:gd name="connsiteX15" fmla="*/ 8958439 w 10515601"/>
              <a:gd name="connsiteY15" fmla="*/ 0 h 1007534"/>
              <a:gd name="connsiteX16" fmla="*/ 9760842 w 10515601"/>
              <a:gd name="connsiteY16" fmla="*/ 0 h 1007534"/>
              <a:gd name="connsiteX17" fmla="*/ 10347675 w 10515601"/>
              <a:gd name="connsiteY17" fmla="*/ 0 h 1007534"/>
              <a:gd name="connsiteX18" fmla="*/ 10515601 w 10515601"/>
              <a:gd name="connsiteY18" fmla="*/ 167926 h 1007534"/>
              <a:gd name="connsiteX19" fmla="*/ 10515601 w 10515601"/>
              <a:gd name="connsiteY19" fmla="*/ 497050 h 1007534"/>
              <a:gd name="connsiteX20" fmla="*/ 10515601 w 10515601"/>
              <a:gd name="connsiteY20" fmla="*/ 839608 h 1007534"/>
              <a:gd name="connsiteX21" fmla="*/ 10347675 w 10515601"/>
              <a:gd name="connsiteY21" fmla="*/ 1007534 h 1007534"/>
              <a:gd name="connsiteX22" fmla="*/ 10054259 w 10515601"/>
              <a:gd name="connsiteY22" fmla="*/ 1007534 h 1007534"/>
              <a:gd name="connsiteX23" fmla="*/ 9760842 w 10515601"/>
              <a:gd name="connsiteY23" fmla="*/ 1007534 h 1007534"/>
              <a:gd name="connsiteX24" fmla="*/ 9162034 w 10515601"/>
              <a:gd name="connsiteY24" fmla="*/ 1007534 h 1007534"/>
              <a:gd name="connsiteX25" fmla="*/ 8359630 w 10515601"/>
              <a:gd name="connsiteY25" fmla="*/ 1007534 h 1007534"/>
              <a:gd name="connsiteX26" fmla="*/ 7862619 w 10515601"/>
              <a:gd name="connsiteY26" fmla="*/ 1007534 h 1007534"/>
              <a:gd name="connsiteX27" fmla="*/ 7569202 w 10515601"/>
              <a:gd name="connsiteY27" fmla="*/ 1007534 h 1007534"/>
              <a:gd name="connsiteX28" fmla="*/ 6766799 w 10515601"/>
              <a:gd name="connsiteY28" fmla="*/ 1007534 h 1007534"/>
              <a:gd name="connsiteX29" fmla="*/ 6167990 w 10515601"/>
              <a:gd name="connsiteY29" fmla="*/ 1007534 h 1007534"/>
              <a:gd name="connsiteX30" fmla="*/ 5365586 w 10515601"/>
              <a:gd name="connsiteY30" fmla="*/ 1007534 h 1007534"/>
              <a:gd name="connsiteX31" fmla="*/ 4970372 w 10515601"/>
              <a:gd name="connsiteY31" fmla="*/ 1007534 h 1007534"/>
              <a:gd name="connsiteX32" fmla="*/ 4269766 w 10515601"/>
              <a:gd name="connsiteY32" fmla="*/ 1007534 h 1007534"/>
              <a:gd name="connsiteX33" fmla="*/ 3772755 w 10515601"/>
              <a:gd name="connsiteY33" fmla="*/ 1007534 h 1007534"/>
              <a:gd name="connsiteX34" fmla="*/ 2970351 w 10515601"/>
              <a:gd name="connsiteY34" fmla="*/ 1007534 h 1007534"/>
              <a:gd name="connsiteX35" fmla="*/ 2676935 w 10515601"/>
              <a:gd name="connsiteY35" fmla="*/ 1007534 h 1007534"/>
              <a:gd name="connsiteX36" fmla="*/ 2179923 w 10515601"/>
              <a:gd name="connsiteY36" fmla="*/ 1007534 h 1007534"/>
              <a:gd name="connsiteX37" fmla="*/ 1581115 w 10515601"/>
              <a:gd name="connsiteY37" fmla="*/ 1007534 h 1007534"/>
              <a:gd name="connsiteX38" fmla="*/ 982306 w 10515601"/>
              <a:gd name="connsiteY38" fmla="*/ 1007534 h 1007534"/>
              <a:gd name="connsiteX39" fmla="*/ 167926 w 10515601"/>
              <a:gd name="connsiteY39" fmla="*/ 1007534 h 1007534"/>
              <a:gd name="connsiteX40" fmla="*/ 0 w 10515601"/>
              <a:gd name="connsiteY40" fmla="*/ 839608 h 1007534"/>
              <a:gd name="connsiteX41" fmla="*/ 0 w 10515601"/>
              <a:gd name="connsiteY41" fmla="*/ 523917 h 1007534"/>
              <a:gd name="connsiteX42" fmla="*/ 0 w 10515601"/>
              <a:gd name="connsiteY42" fmla="*/ 167926 h 10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1" h="1007534" extrusionOk="0">
                <a:moveTo>
                  <a:pt x="0" y="167926"/>
                </a:moveTo>
                <a:cubicBezTo>
                  <a:pt x="8761" y="69487"/>
                  <a:pt x="64044" y="14354"/>
                  <a:pt x="167926" y="0"/>
                </a:cubicBezTo>
                <a:cubicBezTo>
                  <a:pt x="413320" y="-18581"/>
                  <a:pt x="556611" y="41369"/>
                  <a:pt x="664937" y="0"/>
                </a:cubicBezTo>
                <a:cubicBezTo>
                  <a:pt x="773263" y="-41369"/>
                  <a:pt x="1185764" y="760"/>
                  <a:pt x="1365544" y="0"/>
                </a:cubicBezTo>
                <a:cubicBezTo>
                  <a:pt x="1545324" y="-760"/>
                  <a:pt x="1567176" y="27252"/>
                  <a:pt x="1658960" y="0"/>
                </a:cubicBezTo>
                <a:cubicBezTo>
                  <a:pt x="1750744" y="-27252"/>
                  <a:pt x="2182501" y="66080"/>
                  <a:pt x="2359566" y="0"/>
                </a:cubicBezTo>
                <a:cubicBezTo>
                  <a:pt x="2536631" y="-66080"/>
                  <a:pt x="2791593" y="83754"/>
                  <a:pt x="3161970" y="0"/>
                </a:cubicBezTo>
                <a:cubicBezTo>
                  <a:pt x="3532347" y="-83754"/>
                  <a:pt x="3491496" y="37751"/>
                  <a:pt x="3658981" y="0"/>
                </a:cubicBezTo>
                <a:cubicBezTo>
                  <a:pt x="3826466" y="-37751"/>
                  <a:pt x="4101189" y="70053"/>
                  <a:pt x="4461385" y="0"/>
                </a:cubicBezTo>
                <a:cubicBezTo>
                  <a:pt x="4821581" y="-70053"/>
                  <a:pt x="4782738" y="24366"/>
                  <a:pt x="4958396" y="0"/>
                </a:cubicBezTo>
                <a:cubicBezTo>
                  <a:pt x="5134054" y="-24366"/>
                  <a:pt x="5500267" y="59163"/>
                  <a:pt x="5760800" y="0"/>
                </a:cubicBezTo>
                <a:cubicBezTo>
                  <a:pt x="6021333" y="-59163"/>
                  <a:pt x="6266120" y="63124"/>
                  <a:pt x="6461406" y="0"/>
                </a:cubicBezTo>
                <a:cubicBezTo>
                  <a:pt x="6656692" y="-63124"/>
                  <a:pt x="6668971" y="23748"/>
                  <a:pt x="6856620" y="0"/>
                </a:cubicBezTo>
                <a:cubicBezTo>
                  <a:pt x="7044269" y="-23748"/>
                  <a:pt x="7247836" y="51333"/>
                  <a:pt x="7353631" y="0"/>
                </a:cubicBezTo>
                <a:cubicBezTo>
                  <a:pt x="7459426" y="-51333"/>
                  <a:pt x="7988019" y="25295"/>
                  <a:pt x="8156035" y="0"/>
                </a:cubicBezTo>
                <a:cubicBezTo>
                  <a:pt x="8324051" y="-25295"/>
                  <a:pt x="8637350" y="61489"/>
                  <a:pt x="8958439" y="0"/>
                </a:cubicBezTo>
                <a:cubicBezTo>
                  <a:pt x="9279528" y="-61489"/>
                  <a:pt x="9398601" y="36903"/>
                  <a:pt x="9760842" y="0"/>
                </a:cubicBezTo>
                <a:cubicBezTo>
                  <a:pt x="10123083" y="-36903"/>
                  <a:pt x="10112052" y="30685"/>
                  <a:pt x="10347675" y="0"/>
                </a:cubicBezTo>
                <a:cubicBezTo>
                  <a:pt x="10438542" y="10047"/>
                  <a:pt x="10526165" y="85397"/>
                  <a:pt x="10515601" y="167926"/>
                </a:cubicBezTo>
                <a:cubicBezTo>
                  <a:pt x="10533999" y="319855"/>
                  <a:pt x="10489575" y="371622"/>
                  <a:pt x="10515601" y="497050"/>
                </a:cubicBezTo>
                <a:cubicBezTo>
                  <a:pt x="10541627" y="622478"/>
                  <a:pt x="10492915" y="698424"/>
                  <a:pt x="10515601" y="839608"/>
                </a:cubicBezTo>
                <a:cubicBezTo>
                  <a:pt x="10519874" y="943029"/>
                  <a:pt x="10430848" y="1015018"/>
                  <a:pt x="10347675" y="1007534"/>
                </a:cubicBezTo>
                <a:cubicBezTo>
                  <a:pt x="10234349" y="1038511"/>
                  <a:pt x="10189722" y="997294"/>
                  <a:pt x="10054259" y="1007534"/>
                </a:cubicBezTo>
                <a:cubicBezTo>
                  <a:pt x="9918796" y="1017774"/>
                  <a:pt x="9821346" y="986457"/>
                  <a:pt x="9760842" y="1007534"/>
                </a:cubicBezTo>
                <a:cubicBezTo>
                  <a:pt x="9700338" y="1028611"/>
                  <a:pt x="9396677" y="937215"/>
                  <a:pt x="9162034" y="1007534"/>
                </a:cubicBezTo>
                <a:cubicBezTo>
                  <a:pt x="8927391" y="1077853"/>
                  <a:pt x="8616305" y="969817"/>
                  <a:pt x="8359630" y="1007534"/>
                </a:cubicBezTo>
                <a:cubicBezTo>
                  <a:pt x="8102955" y="1045251"/>
                  <a:pt x="7992132" y="949381"/>
                  <a:pt x="7862619" y="1007534"/>
                </a:cubicBezTo>
                <a:cubicBezTo>
                  <a:pt x="7733106" y="1065687"/>
                  <a:pt x="7642103" y="977637"/>
                  <a:pt x="7569202" y="1007534"/>
                </a:cubicBezTo>
                <a:cubicBezTo>
                  <a:pt x="7496301" y="1037431"/>
                  <a:pt x="7066311" y="978664"/>
                  <a:pt x="6766799" y="1007534"/>
                </a:cubicBezTo>
                <a:cubicBezTo>
                  <a:pt x="6467287" y="1036404"/>
                  <a:pt x="6408780" y="953898"/>
                  <a:pt x="6167990" y="1007534"/>
                </a:cubicBezTo>
                <a:cubicBezTo>
                  <a:pt x="5927200" y="1061170"/>
                  <a:pt x="5555564" y="959448"/>
                  <a:pt x="5365586" y="1007534"/>
                </a:cubicBezTo>
                <a:cubicBezTo>
                  <a:pt x="5175608" y="1055620"/>
                  <a:pt x="5166188" y="978277"/>
                  <a:pt x="4970372" y="1007534"/>
                </a:cubicBezTo>
                <a:cubicBezTo>
                  <a:pt x="4774556" y="1036791"/>
                  <a:pt x="4508182" y="964333"/>
                  <a:pt x="4269766" y="1007534"/>
                </a:cubicBezTo>
                <a:cubicBezTo>
                  <a:pt x="4031350" y="1050735"/>
                  <a:pt x="3933548" y="948171"/>
                  <a:pt x="3772755" y="1007534"/>
                </a:cubicBezTo>
                <a:cubicBezTo>
                  <a:pt x="3611962" y="1066897"/>
                  <a:pt x="3280011" y="980830"/>
                  <a:pt x="2970351" y="1007534"/>
                </a:cubicBezTo>
                <a:cubicBezTo>
                  <a:pt x="2660691" y="1034238"/>
                  <a:pt x="2799585" y="1000963"/>
                  <a:pt x="2676935" y="1007534"/>
                </a:cubicBezTo>
                <a:cubicBezTo>
                  <a:pt x="2554285" y="1014105"/>
                  <a:pt x="2345259" y="968794"/>
                  <a:pt x="2179923" y="1007534"/>
                </a:cubicBezTo>
                <a:cubicBezTo>
                  <a:pt x="2014587" y="1046274"/>
                  <a:pt x="1784576" y="973839"/>
                  <a:pt x="1581115" y="1007534"/>
                </a:cubicBezTo>
                <a:cubicBezTo>
                  <a:pt x="1377654" y="1041229"/>
                  <a:pt x="1155227" y="953012"/>
                  <a:pt x="982306" y="1007534"/>
                </a:cubicBezTo>
                <a:cubicBezTo>
                  <a:pt x="809385" y="1062056"/>
                  <a:pt x="568864" y="948902"/>
                  <a:pt x="167926" y="1007534"/>
                </a:cubicBezTo>
                <a:cubicBezTo>
                  <a:pt x="82721" y="996116"/>
                  <a:pt x="8480" y="909581"/>
                  <a:pt x="0" y="839608"/>
                </a:cubicBezTo>
                <a:cubicBezTo>
                  <a:pt x="-12621" y="692594"/>
                  <a:pt x="20130" y="634520"/>
                  <a:pt x="0" y="523917"/>
                </a:cubicBezTo>
                <a:cubicBezTo>
                  <a:pt x="-20130" y="413314"/>
                  <a:pt x="38311" y="253188"/>
                  <a:pt x="0" y="16792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1610797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2636021B-386B-4116-BFC9-FBFB1AA2C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C245-74EA-4AF0-8702-3DCBAFA9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4018-C46E-4606-9A7B-8E244D2AAA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44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F171AB25A2240AB7E6B665531E8E7" ma:contentTypeVersion="15" ma:contentTypeDescription="Create a new document." ma:contentTypeScope="" ma:versionID="0415fdf95b42170d13f0b4db97b80700">
  <xsd:schema xmlns:xsd="http://www.w3.org/2001/XMLSchema" xmlns:xs="http://www.w3.org/2001/XMLSchema" xmlns:p="http://schemas.microsoft.com/office/2006/metadata/properties" xmlns:ns2="c3cb4f5c-c7cf-4072-bc62-0567e2364229" xmlns:ns3="a109c017-75d7-4750-a027-1727423ae59e" targetNamespace="http://schemas.microsoft.com/office/2006/metadata/properties" ma:root="true" ma:fieldsID="3ef6e99dae35211b81fc609ba8e7dd83" ns2:_="" ns3:_="">
    <xsd:import namespace="c3cb4f5c-c7cf-4072-bc62-0567e2364229"/>
    <xsd:import namespace="a109c017-75d7-4750-a027-1727423a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b4f5c-c7cf-4072-bc62-0567e2364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9c017-75d7-4750-a027-1727423ae59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cb4f5c-c7cf-4072-bc62-0567e236422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39B1F-914D-41D6-B083-4BCF3B2FA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cb4f5c-c7cf-4072-bc62-0567e2364229"/>
    <ds:schemaRef ds:uri="a109c017-75d7-4750-a027-1727423ae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D7FE7F-E0A5-49B2-8939-8755FD6EC2E6}">
  <ds:schemaRefs>
    <ds:schemaRef ds:uri="http://schemas.microsoft.com/office/2006/metadata/properties"/>
    <ds:schemaRef ds:uri="http://schemas.microsoft.com/office/infopath/2007/PartnerControls"/>
    <ds:schemaRef ds:uri="c3cb4f5c-c7cf-4072-bc62-0567e2364229"/>
  </ds:schemaRefs>
</ds:datastoreItem>
</file>

<file path=customXml/itemProps3.xml><?xml version="1.0" encoding="utf-8"?>
<ds:datastoreItem xmlns:ds="http://schemas.openxmlformats.org/officeDocument/2006/customXml" ds:itemID="{AAF18A16-42EF-42B3-8185-9F1F8DFBE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235</TotalTime>
  <Words>1503</Words>
  <Application>Microsoft Office PowerPoint</Application>
  <PresentationFormat>Widescreen</PresentationFormat>
  <Paragraphs>182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The Craft of Research</vt:lpstr>
      <vt:lpstr>Outline</vt:lpstr>
      <vt:lpstr>Thought Experiment</vt:lpstr>
      <vt:lpstr>Finding a good research problem</vt:lpstr>
      <vt:lpstr>Identifying Significance of Questions</vt:lpstr>
      <vt:lpstr>Problem Statement Case Study</vt:lpstr>
      <vt:lpstr>Identifying Question/Problem Significance</vt:lpstr>
      <vt:lpstr>Step 1: Name your topic</vt:lpstr>
      <vt:lpstr>Step 2: Add an indirect question</vt:lpstr>
      <vt:lpstr>Step 3: Answer So What? </vt:lpstr>
      <vt:lpstr>Activity 1: Mini-Problem Statement</vt:lpstr>
      <vt:lpstr>Problem Area Paragraph Milestone</vt:lpstr>
      <vt:lpstr>Institutional Review Boards</vt:lpstr>
      <vt:lpstr>What is the IRB and what does it do?</vt:lpstr>
      <vt:lpstr>Primary Goals of the IRB</vt:lpstr>
      <vt:lpstr>IRB Considerations During Review</vt:lpstr>
      <vt:lpstr>Types of IRB Reviews</vt:lpstr>
      <vt:lpstr>Exempt IRB Reviews</vt:lpstr>
      <vt:lpstr>Exempt IRB Reviews</vt:lpstr>
      <vt:lpstr>PowerPoint Presentation</vt:lpstr>
      <vt:lpstr>Non-Exempt IRB Reviews: Expedited</vt:lpstr>
      <vt:lpstr>Common Expedited IRB Examples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Crafts of Research</dc:title>
  <dc:creator>Farah, Yvonne [IMSE]</dc:creator>
  <cp:lastModifiedBy>Farah, Yvonne [IMSE]</cp:lastModifiedBy>
  <cp:revision>53</cp:revision>
  <dcterms:created xsi:type="dcterms:W3CDTF">2024-05-29T13:13:50Z</dcterms:created>
  <dcterms:modified xsi:type="dcterms:W3CDTF">2025-06-03T13:46:35Z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0x010100EFEF171AB25A2240AB7E6B665531E8E7</vt:lpwstr>
  </property>
  <property fmtid="{D5CDD505-2E9C-101B-9397-08002B2CF9AE}" pid="3" name="MediaServiceImageTags">
    <vt:lpwstr/>
  </property>
</Properties>
</file>