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82"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7" r:id="rId28"/>
    <p:sldId id="279"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9C19E-3613-4149-9842-89D317DD6E23}"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37B1-54BB-4D82-81E6-306ACB0C9C34}" type="slidenum">
              <a:rPr lang="en-US" smtClean="0"/>
              <a:t>‹#›</a:t>
            </a:fld>
            <a:endParaRPr lang="en-US"/>
          </a:p>
        </p:txBody>
      </p:sp>
    </p:spTree>
    <p:extLst>
      <p:ext uri="{BB962C8B-B14F-4D97-AF65-F5344CB8AC3E}">
        <p14:creationId xmlns:p14="http://schemas.microsoft.com/office/powerpoint/2010/main" val="86995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8" name="Google Shape;31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9F1FD-ACBD-4DB2-9D6C-353377499BAB}"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FFAEF-1DE8-4B4A-A47D-433DADE435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60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0CA9A-A62C-4AC5-92B8-9B3BF622F09C}"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392973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E1777-9BA8-4050-AEA1-D1D71AC77E79}"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51929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BD7091-FB80-464A-B5F1-0368A8C51133}"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10180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AB229-7D41-4CD0-8A16-DC40E899508F}" type="datetime1">
              <a:rPr lang="en-US" smtClean="0"/>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FFAEF-1DE8-4B4A-A47D-433DADE435F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58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B1FFC6-F0A7-40F2-BCCE-73D0C92F80A4}" type="datetime1">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288977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5C1766-C654-4DA2-B566-1DB246BD325B}" type="datetime1">
              <a:rPr lang="en-US" smtClean="0"/>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360685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5A15EE-9965-4A90-8852-2E7F314B5F07}" type="datetime1">
              <a:rPr lang="en-US" smtClean="0"/>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4431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89CA8C-247C-4A6D-BE5F-DA755E921D56}" type="datetime1">
              <a:rPr lang="en-US" smtClean="0"/>
              <a:t>6/13/2025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17319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59D096-1862-4EEF-A31D-D9A3EC42AF50}" type="datetime1">
              <a:rPr lang="en-US" smtClean="0"/>
              <a:t>6/13/2025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FFFAEF-1DE8-4B4A-A47D-433DADE435F0}" type="slidenum">
              <a:rPr lang="en-US" smtClean="0"/>
              <a:t>‹#›</a:t>
            </a:fld>
            <a:endParaRPr lang="en-US"/>
          </a:p>
        </p:txBody>
      </p:sp>
    </p:spTree>
    <p:extLst>
      <p:ext uri="{BB962C8B-B14F-4D97-AF65-F5344CB8AC3E}">
        <p14:creationId xmlns:p14="http://schemas.microsoft.com/office/powerpoint/2010/main" val="173292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31E989-CE90-4393-800F-21DDBC43965D}" type="datetime1">
              <a:rPr lang="en-US" smtClean="0"/>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FFAEF-1DE8-4B4A-A47D-433DADE435F0}" type="slidenum">
              <a:rPr lang="en-US" smtClean="0"/>
              <a:t>‹#›</a:t>
            </a:fld>
            <a:endParaRPr lang="en-US"/>
          </a:p>
        </p:txBody>
      </p:sp>
    </p:spTree>
    <p:extLst>
      <p:ext uri="{BB962C8B-B14F-4D97-AF65-F5344CB8AC3E}">
        <p14:creationId xmlns:p14="http://schemas.microsoft.com/office/powerpoint/2010/main" val="168225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AF42ABF-4847-4ACF-B1BD-0339DBAADF2C}" type="datetime1">
              <a:rPr lang="en-US" smtClean="0"/>
              <a:t>6/13/2025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FFFAEF-1DE8-4B4A-A47D-433DADE435F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17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robotsguide.com/robots/pepper" TargetMode="External"/><Relationship Id="rId7" Type="http://schemas.openxmlformats.org/officeDocument/2006/relationships/hyperlink" Target="https://www.starwars.com/databank/k-2so-kay-tuesso"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raspberrypi.com/news/go-interstellar-and-build-your-own-replica-tars-robot/" TargetMode="Externa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jpeg"/><Relationship Id="rId7" Type="http://schemas.openxmlformats.org/officeDocument/2006/relationships/image" Target="../media/image13.jpeg"/><Relationship Id="rId2" Type="http://schemas.openxmlformats.org/officeDocument/2006/relationships/hyperlink" Target="mailto:sfieffer@iastate.edu"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ACF4-5131-4CF3-8F42-F0E487E332AC}"/>
              </a:ext>
            </a:extLst>
          </p:cNvPr>
          <p:cNvSpPr>
            <a:spLocks noGrp="1"/>
          </p:cNvSpPr>
          <p:nvPr>
            <p:ph type="ctrTitle"/>
          </p:nvPr>
        </p:nvSpPr>
        <p:spPr/>
        <p:txBody>
          <a:bodyPr/>
          <a:lstStyle/>
          <a:p>
            <a:r>
              <a:rPr lang="en-US" dirty="0"/>
              <a:t>Craft of Research</a:t>
            </a:r>
          </a:p>
        </p:txBody>
      </p:sp>
      <p:sp>
        <p:nvSpPr>
          <p:cNvPr id="3" name="Subtitle 2">
            <a:extLst>
              <a:ext uri="{FF2B5EF4-FFF2-40B4-BE49-F238E27FC236}">
                <a16:creationId xmlns:a16="http://schemas.microsoft.com/office/drawing/2014/main" id="{C629FA7C-51F6-4AB7-9CCB-F8AD4092F3BD}"/>
              </a:ext>
            </a:extLst>
          </p:cNvPr>
          <p:cNvSpPr>
            <a:spLocks noGrp="1"/>
          </p:cNvSpPr>
          <p:nvPr>
            <p:ph type="subTitle" idx="1"/>
          </p:nvPr>
        </p:nvSpPr>
        <p:spPr/>
        <p:txBody>
          <a:bodyPr>
            <a:normAutofit fontScale="85000" lnSpcReduction="20000"/>
          </a:bodyPr>
          <a:lstStyle/>
          <a:p>
            <a:r>
              <a:rPr lang="en-US" dirty="0"/>
              <a:t>Week 4: Results and Discussion Section</a:t>
            </a:r>
          </a:p>
          <a:p>
            <a:r>
              <a:rPr lang="en-US" dirty="0"/>
              <a:t>Instructor: Stephen </a:t>
            </a:r>
            <a:r>
              <a:rPr lang="en-US" dirty="0" err="1"/>
              <a:t>fieffer</a:t>
            </a:r>
            <a:endParaRPr lang="en-US" dirty="0"/>
          </a:p>
          <a:p>
            <a:r>
              <a:rPr lang="en-US" dirty="0"/>
              <a:t>Slides Adapted from Yvonne </a:t>
            </a:r>
            <a:r>
              <a:rPr lang="en-US" dirty="0" err="1"/>
              <a:t>farah</a:t>
            </a:r>
            <a:endParaRPr lang="en-US" dirty="0"/>
          </a:p>
        </p:txBody>
      </p:sp>
      <p:pic>
        <p:nvPicPr>
          <p:cNvPr id="4" name="Picture 3">
            <a:extLst>
              <a:ext uri="{FF2B5EF4-FFF2-40B4-BE49-F238E27FC236}">
                <a16:creationId xmlns:a16="http://schemas.microsoft.com/office/drawing/2014/main" id="{4776140E-DFF2-4BA0-9F91-9F5E717C73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242" y="181952"/>
            <a:ext cx="3125958" cy="3125958"/>
          </a:xfrm>
          <a:prstGeom prst="rect">
            <a:avLst/>
          </a:prstGeom>
        </p:spPr>
      </p:pic>
      <p:sp>
        <p:nvSpPr>
          <p:cNvPr id="5" name="TextBox 4">
            <a:extLst>
              <a:ext uri="{FF2B5EF4-FFF2-40B4-BE49-F238E27FC236}">
                <a16:creationId xmlns:a16="http://schemas.microsoft.com/office/drawing/2014/main" id="{B76C100B-A224-450C-90BB-A1FA6071CCAC}"/>
              </a:ext>
            </a:extLst>
          </p:cNvPr>
          <p:cNvSpPr txBox="1"/>
          <p:nvPr/>
        </p:nvSpPr>
        <p:spPr>
          <a:xfrm>
            <a:off x="10451221" y="3053994"/>
            <a:ext cx="1964267" cy="253916"/>
          </a:xfrm>
          <a:prstGeom prst="rect">
            <a:avLst/>
          </a:prstGeom>
          <a:noFill/>
        </p:spPr>
        <p:txBody>
          <a:bodyPr wrap="square">
            <a:spAutoFit/>
          </a:bodyPr>
          <a:lstStyle/>
          <a:p>
            <a:r>
              <a:rPr lang="en-US" sz="1000" b="0" i="0" dirty="0">
                <a:solidFill>
                  <a:srgbClr val="374957"/>
                </a:solidFill>
                <a:effectLst/>
                <a:latin typeface="Inter"/>
              </a:rPr>
              <a:t>Image by </a:t>
            </a:r>
            <a:r>
              <a:rPr lang="en-US" sz="1000" b="0" i="0" dirty="0" err="1">
                <a:solidFill>
                  <a:srgbClr val="374957"/>
                </a:solidFill>
                <a:effectLst/>
                <a:latin typeface="Inter"/>
              </a:rPr>
              <a:t>storyset</a:t>
            </a:r>
            <a:r>
              <a:rPr lang="en-US" sz="1000" b="0" i="0" dirty="0">
                <a:solidFill>
                  <a:srgbClr val="374957"/>
                </a:solidFill>
                <a:effectLst/>
                <a:latin typeface="Inter"/>
              </a:rPr>
              <a:t> on </a:t>
            </a:r>
            <a:r>
              <a:rPr lang="en-US" sz="1000" b="0" i="0" dirty="0" err="1">
                <a:solidFill>
                  <a:srgbClr val="374957"/>
                </a:solidFill>
                <a:effectLst/>
                <a:latin typeface="Inter"/>
              </a:rPr>
              <a:t>freepik</a:t>
            </a:r>
            <a:endParaRPr lang="en-US" sz="1000" dirty="0"/>
          </a:p>
        </p:txBody>
      </p:sp>
      <p:pic>
        <p:nvPicPr>
          <p:cNvPr id="6" name="Picture 2" descr="Logo&#10;&#10;Description automatically generated">
            <a:extLst>
              <a:ext uri="{FF2B5EF4-FFF2-40B4-BE49-F238E27FC236}">
                <a16:creationId xmlns:a16="http://schemas.microsoft.com/office/drawing/2014/main" id="{11D5A60D-D11F-4A6C-885B-C9A16C772E93}"/>
              </a:ext>
            </a:extLst>
          </p:cNvPr>
          <p:cNvPicPr>
            <a:picLocks noChangeAspect="1"/>
          </p:cNvPicPr>
          <p:nvPr/>
        </p:nvPicPr>
        <p:blipFill>
          <a:blip r:embed="rId3"/>
          <a:stretch>
            <a:fillRect/>
          </a:stretch>
        </p:blipFill>
        <p:spPr>
          <a:xfrm>
            <a:off x="10901679" y="5073890"/>
            <a:ext cx="1180253" cy="1189771"/>
          </a:xfrm>
          <a:prstGeom prst="rect">
            <a:avLst/>
          </a:prstGeom>
        </p:spPr>
      </p:pic>
      <p:sp>
        <p:nvSpPr>
          <p:cNvPr id="7" name="Slide Number Placeholder 6">
            <a:extLst>
              <a:ext uri="{FF2B5EF4-FFF2-40B4-BE49-F238E27FC236}">
                <a16:creationId xmlns:a16="http://schemas.microsoft.com/office/drawing/2014/main" id="{3B67241C-63C9-428D-9860-986836B5AAB0}"/>
              </a:ext>
            </a:extLst>
          </p:cNvPr>
          <p:cNvSpPr>
            <a:spLocks noGrp="1"/>
          </p:cNvSpPr>
          <p:nvPr>
            <p:ph type="sldNum" sz="quarter" idx="12"/>
          </p:nvPr>
        </p:nvSpPr>
        <p:spPr/>
        <p:txBody>
          <a:bodyPr/>
          <a:lstStyle/>
          <a:p>
            <a:fld id="{F1FFFAEF-1DE8-4B4A-A47D-433DADE435F0}" type="slidenum">
              <a:rPr lang="en-US" smtClean="0"/>
              <a:t>1</a:t>
            </a:fld>
            <a:endParaRPr lang="en-US"/>
          </a:p>
        </p:txBody>
      </p:sp>
    </p:spTree>
    <p:extLst>
      <p:ext uri="{BB962C8B-B14F-4D97-AF65-F5344CB8AC3E}">
        <p14:creationId xmlns:p14="http://schemas.microsoft.com/office/powerpoint/2010/main" val="1005162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B8E364-3172-47FF-A615-C4CACACE7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699" y="2341296"/>
            <a:ext cx="2175408" cy="2175408"/>
          </a:xfrm>
          <a:prstGeom prst="rect">
            <a:avLst/>
          </a:prstGeom>
        </p:spPr>
      </p:pic>
      <p:sp>
        <p:nvSpPr>
          <p:cNvPr id="5" name="TextBox 4">
            <a:extLst>
              <a:ext uri="{FF2B5EF4-FFF2-40B4-BE49-F238E27FC236}">
                <a16:creationId xmlns:a16="http://schemas.microsoft.com/office/drawing/2014/main" id="{3236894D-D662-4DF5-8643-A21E6719A7C8}"/>
              </a:ext>
            </a:extLst>
          </p:cNvPr>
          <p:cNvSpPr txBox="1"/>
          <p:nvPr/>
        </p:nvSpPr>
        <p:spPr>
          <a:xfrm>
            <a:off x="1225856" y="4516703"/>
            <a:ext cx="2546744" cy="646331"/>
          </a:xfrm>
          <a:prstGeom prst="rect">
            <a:avLst/>
          </a:prstGeom>
          <a:noFill/>
        </p:spPr>
        <p:txBody>
          <a:bodyPr wrap="square" rtlCol="0">
            <a:spAutoFit/>
          </a:bodyPr>
          <a:lstStyle/>
          <a:p>
            <a:pPr algn="ctr"/>
            <a:r>
              <a:rPr lang="en-US" b="1" dirty="0"/>
              <a:t>Week 3-4:</a:t>
            </a:r>
          </a:p>
          <a:p>
            <a:pPr algn="ctr"/>
            <a:r>
              <a:rPr lang="en-US" dirty="0"/>
              <a:t>Methods</a:t>
            </a:r>
          </a:p>
        </p:txBody>
      </p:sp>
      <p:sp>
        <p:nvSpPr>
          <p:cNvPr id="6" name="TextBox 5">
            <a:extLst>
              <a:ext uri="{FF2B5EF4-FFF2-40B4-BE49-F238E27FC236}">
                <a16:creationId xmlns:a16="http://schemas.microsoft.com/office/drawing/2014/main" id="{44A79D40-52A8-44DC-A99F-4E2BCB717B79}"/>
              </a:ext>
            </a:extLst>
          </p:cNvPr>
          <p:cNvSpPr txBox="1"/>
          <p:nvPr/>
        </p:nvSpPr>
        <p:spPr>
          <a:xfrm>
            <a:off x="3716865" y="2413337"/>
            <a:ext cx="732366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Participants randomly assigned to one of eight possible AI teammate videos</a:t>
            </a:r>
          </a:p>
          <a:p>
            <a:pPr marL="285750" indent="-285750">
              <a:buFont typeface="Arial" panose="020B0604020202020204" pitchFamily="34" charset="0"/>
              <a:buChar char="•"/>
            </a:pPr>
            <a:r>
              <a:rPr lang="en-US" dirty="0"/>
              <a:t>Videos included: </a:t>
            </a:r>
          </a:p>
          <a:p>
            <a:r>
              <a:rPr lang="en-US" dirty="0"/>
              <a:t>Pepper</a:t>
            </a:r>
          </a:p>
          <a:p>
            <a:r>
              <a:rPr lang="en-US" dirty="0"/>
              <a:t>IBM Watson</a:t>
            </a:r>
          </a:p>
          <a:p>
            <a:r>
              <a:rPr lang="en-US" dirty="0"/>
              <a:t>Sophia</a:t>
            </a:r>
          </a:p>
          <a:p>
            <a:r>
              <a:rPr lang="en-US" dirty="0"/>
              <a:t>TARS </a:t>
            </a:r>
          </a:p>
          <a:p>
            <a:r>
              <a:rPr lang="en-US" dirty="0"/>
              <a:t>CASE</a:t>
            </a:r>
          </a:p>
          <a:p>
            <a:r>
              <a:rPr lang="en-US" dirty="0"/>
              <a:t>K-2SO</a:t>
            </a:r>
          </a:p>
          <a:p>
            <a:endParaRPr lang="en-US" dirty="0"/>
          </a:p>
        </p:txBody>
      </p:sp>
      <p:pic>
        <p:nvPicPr>
          <p:cNvPr id="7" name="Picture 2" descr="Logo&#10;&#10;Description automatically generated">
            <a:extLst>
              <a:ext uri="{FF2B5EF4-FFF2-40B4-BE49-F238E27FC236}">
                <a16:creationId xmlns:a16="http://schemas.microsoft.com/office/drawing/2014/main" id="{852AF760-5E6C-4AFB-8746-5A817FEC5339}"/>
              </a:ext>
            </a:extLst>
          </p:cNvPr>
          <p:cNvPicPr>
            <a:picLocks noChangeAspect="1"/>
          </p:cNvPicPr>
          <p:nvPr/>
        </p:nvPicPr>
        <p:blipFill>
          <a:blip r:embed="rId3"/>
          <a:stretch>
            <a:fillRect/>
          </a:stretch>
        </p:blipFill>
        <p:spPr>
          <a:xfrm>
            <a:off x="10901679" y="5073890"/>
            <a:ext cx="1180253" cy="1189771"/>
          </a:xfrm>
          <a:prstGeom prst="rect">
            <a:avLst/>
          </a:prstGeom>
        </p:spPr>
      </p:pic>
      <p:sp>
        <p:nvSpPr>
          <p:cNvPr id="8" name="Slide Number Placeholder 7">
            <a:extLst>
              <a:ext uri="{FF2B5EF4-FFF2-40B4-BE49-F238E27FC236}">
                <a16:creationId xmlns:a16="http://schemas.microsoft.com/office/drawing/2014/main" id="{96ACD561-4690-486C-ACC0-ED66AE246A3B}"/>
              </a:ext>
            </a:extLst>
          </p:cNvPr>
          <p:cNvSpPr>
            <a:spLocks noGrp="1"/>
          </p:cNvSpPr>
          <p:nvPr>
            <p:ph type="sldNum" sz="quarter" idx="12"/>
          </p:nvPr>
        </p:nvSpPr>
        <p:spPr/>
        <p:txBody>
          <a:bodyPr/>
          <a:lstStyle/>
          <a:p>
            <a:fld id="{F1FFFAEF-1DE8-4B4A-A47D-433DADE435F0}" type="slidenum">
              <a:rPr lang="en-US" smtClean="0"/>
              <a:t>10</a:t>
            </a:fld>
            <a:endParaRPr lang="en-US"/>
          </a:p>
        </p:txBody>
      </p:sp>
    </p:spTree>
    <p:extLst>
      <p:ext uri="{BB962C8B-B14F-4D97-AF65-F5344CB8AC3E}">
        <p14:creationId xmlns:p14="http://schemas.microsoft.com/office/powerpoint/2010/main" val="291191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71019-DBA0-4AA3-A41A-3C3C1D172F7F}"/>
              </a:ext>
            </a:extLst>
          </p:cNvPr>
          <p:cNvPicPr>
            <a:picLocks noChangeAspect="1"/>
          </p:cNvPicPr>
          <p:nvPr/>
        </p:nvPicPr>
        <p:blipFill>
          <a:blip r:embed="rId2"/>
          <a:stretch>
            <a:fillRect/>
          </a:stretch>
        </p:blipFill>
        <p:spPr>
          <a:xfrm>
            <a:off x="203200" y="91249"/>
            <a:ext cx="5342467" cy="2895229"/>
          </a:xfrm>
          <a:prstGeom prst="rect">
            <a:avLst/>
          </a:prstGeom>
        </p:spPr>
      </p:pic>
      <p:sp>
        <p:nvSpPr>
          <p:cNvPr id="7" name="TextBox 6">
            <a:extLst>
              <a:ext uri="{FF2B5EF4-FFF2-40B4-BE49-F238E27FC236}">
                <a16:creationId xmlns:a16="http://schemas.microsoft.com/office/drawing/2014/main" id="{CFB03882-A0CE-4AEA-958F-C6F247751EFA}"/>
              </a:ext>
            </a:extLst>
          </p:cNvPr>
          <p:cNvSpPr txBox="1"/>
          <p:nvPr/>
        </p:nvSpPr>
        <p:spPr>
          <a:xfrm>
            <a:off x="381000" y="2986478"/>
            <a:ext cx="6096000" cy="461665"/>
          </a:xfrm>
          <a:prstGeom prst="rect">
            <a:avLst/>
          </a:prstGeom>
          <a:noFill/>
        </p:spPr>
        <p:txBody>
          <a:bodyPr wrap="square">
            <a:spAutoFit/>
          </a:bodyPr>
          <a:lstStyle/>
          <a:p>
            <a:r>
              <a:rPr lang="en-US" sz="1200" dirty="0">
                <a:hlinkClick r:id="rId3"/>
              </a:rPr>
              <a:t>https://robotsguide.com/robots/pepper</a:t>
            </a:r>
            <a:endParaRPr lang="en-US" sz="1200" dirty="0"/>
          </a:p>
          <a:p>
            <a:endParaRPr lang="en-US" sz="1200" dirty="0"/>
          </a:p>
        </p:txBody>
      </p:sp>
      <p:pic>
        <p:nvPicPr>
          <p:cNvPr id="9" name="Picture 8">
            <a:extLst>
              <a:ext uri="{FF2B5EF4-FFF2-40B4-BE49-F238E27FC236}">
                <a16:creationId xmlns:a16="http://schemas.microsoft.com/office/drawing/2014/main" id="{06CC2768-5343-460A-A918-7BE6DB48A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983" y="738716"/>
            <a:ext cx="3619500" cy="3619500"/>
          </a:xfrm>
          <a:prstGeom prst="rect">
            <a:avLst/>
          </a:prstGeom>
        </p:spPr>
      </p:pic>
      <p:sp>
        <p:nvSpPr>
          <p:cNvPr id="11" name="TextBox 10">
            <a:extLst>
              <a:ext uri="{FF2B5EF4-FFF2-40B4-BE49-F238E27FC236}">
                <a16:creationId xmlns:a16="http://schemas.microsoft.com/office/drawing/2014/main" id="{B3FBD87E-FA5E-4840-BA08-B4BCDAD02D5D}"/>
              </a:ext>
            </a:extLst>
          </p:cNvPr>
          <p:cNvSpPr txBox="1"/>
          <p:nvPr/>
        </p:nvSpPr>
        <p:spPr>
          <a:xfrm>
            <a:off x="7078134" y="4358216"/>
            <a:ext cx="3689350" cy="646331"/>
          </a:xfrm>
          <a:prstGeom prst="rect">
            <a:avLst/>
          </a:prstGeom>
          <a:noFill/>
        </p:spPr>
        <p:txBody>
          <a:bodyPr wrap="square">
            <a:spAutoFit/>
          </a:bodyPr>
          <a:lstStyle/>
          <a:p>
            <a:r>
              <a:rPr lang="en-US" sz="1200" dirty="0">
                <a:hlinkClick r:id="rId5"/>
              </a:rPr>
              <a:t>https://www.raspberrypi.com/news/go-interstellar-and-build-your-own-replica-tars-robot/</a:t>
            </a:r>
            <a:endParaRPr lang="en-US" sz="1200" dirty="0"/>
          </a:p>
          <a:p>
            <a:endParaRPr lang="en-US" sz="1200" dirty="0"/>
          </a:p>
        </p:txBody>
      </p:sp>
      <p:pic>
        <p:nvPicPr>
          <p:cNvPr id="13" name="Picture 12">
            <a:extLst>
              <a:ext uri="{FF2B5EF4-FFF2-40B4-BE49-F238E27FC236}">
                <a16:creationId xmlns:a16="http://schemas.microsoft.com/office/drawing/2014/main" id="{9A660665-27B4-446A-8162-7D0371BF3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8404" y="3391505"/>
            <a:ext cx="4102863" cy="2309176"/>
          </a:xfrm>
          <a:prstGeom prst="rect">
            <a:avLst/>
          </a:prstGeom>
        </p:spPr>
      </p:pic>
      <p:sp>
        <p:nvSpPr>
          <p:cNvPr id="15" name="TextBox 14">
            <a:extLst>
              <a:ext uri="{FF2B5EF4-FFF2-40B4-BE49-F238E27FC236}">
                <a16:creationId xmlns:a16="http://schemas.microsoft.com/office/drawing/2014/main" id="{B25DBA42-6E26-4BA8-952E-F8C72C90D5A9}"/>
              </a:ext>
            </a:extLst>
          </p:cNvPr>
          <p:cNvSpPr txBox="1"/>
          <p:nvPr/>
        </p:nvSpPr>
        <p:spPr>
          <a:xfrm>
            <a:off x="1798404" y="5700681"/>
            <a:ext cx="6096000" cy="523220"/>
          </a:xfrm>
          <a:prstGeom prst="rect">
            <a:avLst/>
          </a:prstGeom>
          <a:noFill/>
        </p:spPr>
        <p:txBody>
          <a:bodyPr wrap="square">
            <a:spAutoFit/>
          </a:bodyPr>
          <a:lstStyle/>
          <a:p>
            <a:r>
              <a:rPr lang="en-US" sz="1400" dirty="0">
                <a:hlinkClick r:id="rId7"/>
              </a:rPr>
              <a:t>https://www.starwars.com/databank/k-2so-kay-tuesso</a:t>
            </a:r>
            <a:endParaRPr lang="en-US" sz="1400" dirty="0"/>
          </a:p>
          <a:p>
            <a:endParaRPr lang="en-US" sz="1400" dirty="0"/>
          </a:p>
        </p:txBody>
      </p:sp>
      <p:pic>
        <p:nvPicPr>
          <p:cNvPr id="16" name="Picture 2" descr="Logo&#10;&#10;Description automatically generated">
            <a:extLst>
              <a:ext uri="{FF2B5EF4-FFF2-40B4-BE49-F238E27FC236}">
                <a16:creationId xmlns:a16="http://schemas.microsoft.com/office/drawing/2014/main" id="{5128573D-A961-4994-8469-EB0A90859618}"/>
              </a:ext>
            </a:extLst>
          </p:cNvPr>
          <p:cNvPicPr>
            <a:picLocks noChangeAspect="1"/>
          </p:cNvPicPr>
          <p:nvPr/>
        </p:nvPicPr>
        <p:blipFill>
          <a:blip r:embed="rId8"/>
          <a:stretch>
            <a:fillRect/>
          </a:stretch>
        </p:blipFill>
        <p:spPr>
          <a:xfrm>
            <a:off x="10901679" y="5073890"/>
            <a:ext cx="1180253" cy="1189771"/>
          </a:xfrm>
          <a:prstGeom prst="rect">
            <a:avLst/>
          </a:prstGeom>
        </p:spPr>
      </p:pic>
      <p:sp>
        <p:nvSpPr>
          <p:cNvPr id="17" name="Slide Number Placeholder 16">
            <a:extLst>
              <a:ext uri="{FF2B5EF4-FFF2-40B4-BE49-F238E27FC236}">
                <a16:creationId xmlns:a16="http://schemas.microsoft.com/office/drawing/2014/main" id="{5AEE0F7E-1065-4357-AF69-E188AA99ADE3}"/>
              </a:ext>
            </a:extLst>
          </p:cNvPr>
          <p:cNvSpPr>
            <a:spLocks noGrp="1"/>
          </p:cNvSpPr>
          <p:nvPr>
            <p:ph type="sldNum" sz="quarter" idx="12"/>
          </p:nvPr>
        </p:nvSpPr>
        <p:spPr/>
        <p:txBody>
          <a:bodyPr/>
          <a:lstStyle/>
          <a:p>
            <a:fld id="{F1FFFAEF-1DE8-4B4A-A47D-433DADE435F0}" type="slidenum">
              <a:rPr lang="en-US" smtClean="0"/>
              <a:t>11</a:t>
            </a:fld>
            <a:endParaRPr lang="en-US"/>
          </a:p>
        </p:txBody>
      </p:sp>
    </p:spTree>
    <p:extLst>
      <p:ext uri="{BB962C8B-B14F-4D97-AF65-F5344CB8AC3E}">
        <p14:creationId xmlns:p14="http://schemas.microsoft.com/office/powerpoint/2010/main" val="254345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5CF192-9828-4B9B-A813-7B01DFBA4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52" y="2254545"/>
            <a:ext cx="2175408" cy="2175408"/>
          </a:xfrm>
          <a:prstGeom prst="rect">
            <a:avLst/>
          </a:prstGeom>
        </p:spPr>
      </p:pic>
      <p:sp>
        <p:nvSpPr>
          <p:cNvPr id="5" name="TextBox 4">
            <a:extLst>
              <a:ext uri="{FF2B5EF4-FFF2-40B4-BE49-F238E27FC236}">
                <a16:creationId xmlns:a16="http://schemas.microsoft.com/office/drawing/2014/main" id="{E3C7B6A7-5AFF-445A-8432-B42C9E0C351F}"/>
              </a:ext>
            </a:extLst>
          </p:cNvPr>
          <p:cNvSpPr txBox="1"/>
          <p:nvPr/>
        </p:nvSpPr>
        <p:spPr>
          <a:xfrm>
            <a:off x="0" y="4516702"/>
            <a:ext cx="2546744" cy="646331"/>
          </a:xfrm>
          <a:prstGeom prst="rect">
            <a:avLst/>
          </a:prstGeom>
          <a:noFill/>
        </p:spPr>
        <p:txBody>
          <a:bodyPr wrap="square" rtlCol="0">
            <a:spAutoFit/>
          </a:bodyPr>
          <a:lstStyle/>
          <a:p>
            <a:pPr algn="ctr"/>
            <a:r>
              <a:rPr lang="en-US" b="1" dirty="0"/>
              <a:t>Week 3-4:</a:t>
            </a:r>
          </a:p>
          <a:p>
            <a:pPr algn="ctr"/>
            <a:r>
              <a:rPr lang="en-US" dirty="0"/>
              <a:t>Methods</a:t>
            </a:r>
          </a:p>
        </p:txBody>
      </p:sp>
      <p:sp>
        <p:nvSpPr>
          <p:cNvPr id="6" name="TextBox 5">
            <a:extLst>
              <a:ext uri="{FF2B5EF4-FFF2-40B4-BE49-F238E27FC236}">
                <a16:creationId xmlns:a16="http://schemas.microsoft.com/office/drawing/2014/main" id="{E70D7198-7314-443A-A286-303911658B9F}"/>
              </a:ext>
            </a:extLst>
          </p:cNvPr>
          <p:cNvSpPr txBox="1"/>
          <p:nvPr/>
        </p:nvSpPr>
        <p:spPr>
          <a:xfrm>
            <a:off x="2546744" y="1885213"/>
            <a:ext cx="7620000" cy="369332"/>
          </a:xfrm>
          <a:prstGeom prst="rect">
            <a:avLst/>
          </a:prstGeom>
          <a:noFill/>
        </p:spPr>
        <p:txBody>
          <a:bodyPr wrap="square" rtlCol="0">
            <a:spAutoFit/>
          </a:bodyPr>
          <a:lstStyle/>
          <a:p>
            <a:r>
              <a:rPr lang="en-US" b="1" i="1" dirty="0"/>
              <a:t>Methods set the stage for</a:t>
            </a:r>
            <a:r>
              <a:rPr lang="en-US" b="1" i="1" dirty="0">
                <a:highlight>
                  <a:srgbClr val="FFFF00"/>
                </a:highlight>
              </a:rPr>
              <a:t> results </a:t>
            </a:r>
            <a:r>
              <a:rPr lang="en-US" b="1" i="1" dirty="0"/>
              <a:t>by introducing the Measures of the study</a:t>
            </a:r>
          </a:p>
        </p:txBody>
      </p:sp>
      <p:sp>
        <p:nvSpPr>
          <p:cNvPr id="7" name="TextBox 6">
            <a:extLst>
              <a:ext uri="{FF2B5EF4-FFF2-40B4-BE49-F238E27FC236}">
                <a16:creationId xmlns:a16="http://schemas.microsoft.com/office/drawing/2014/main" id="{2DA7B1F0-5BEF-454D-AE9C-760782D725D0}"/>
              </a:ext>
            </a:extLst>
          </p:cNvPr>
          <p:cNvSpPr txBox="1"/>
          <p:nvPr/>
        </p:nvSpPr>
        <p:spPr>
          <a:xfrm>
            <a:off x="2546744" y="2230262"/>
            <a:ext cx="8254999" cy="4524315"/>
          </a:xfrm>
          <a:prstGeom prst="rect">
            <a:avLst/>
          </a:prstGeom>
          <a:noFill/>
        </p:spPr>
        <p:txBody>
          <a:bodyPr wrap="square" rtlCol="0">
            <a:spAutoFit/>
          </a:bodyPr>
          <a:lstStyle/>
          <a:p>
            <a:pPr marL="342900" indent="-342900">
              <a:buAutoNum type="arabicPeriod"/>
            </a:pPr>
            <a:r>
              <a:rPr lang="en-US" i="1" dirty="0"/>
              <a:t>Warmth perceptions: </a:t>
            </a:r>
            <a:r>
              <a:rPr lang="en-US" dirty="0"/>
              <a:t>participants filled 6 item measures of warmth (friendly, well-intentioned, trustworthy, warm, good-natured, sincere)</a:t>
            </a:r>
          </a:p>
          <a:p>
            <a:pPr marL="342900" indent="-342900">
              <a:buAutoNum type="arabicPeriod"/>
            </a:pPr>
            <a:r>
              <a:rPr lang="en-US" i="1" dirty="0"/>
              <a:t>Competence perceptions</a:t>
            </a:r>
            <a:r>
              <a:rPr lang="en-US" dirty="0"/>
              <a:t>: competent, confident, capable, efficient, intelligent, skillful</a:t>
            </a:r>
          </a:p>
          <a:p>
            <a:pPr marL="342900" indent="-342900">
              <a:buAutoNum type="arabicPeriod"/>
            </a:pPr>
            <a:r>
              <a:rPr lang="en-US" i="1" dirty="0"/>
              <a:t>Receptivity to AI teammate:</a:t>
            </a:r>
          </a:p>
          <a:p>
            <a:pPr marL="285750" indent="-285750">
              <a:buFontTx/>
              <a:buChar char="-"/>
            </a:pPr>
            <a:r>
              <a:rPr lang="en-US" dirty="0"/>
              <a:t>Reflection: adapting team processes </a:t>
            </a:r>
          </a:p>
          <a:p>
            <a:pPr marL="285750" indent="-285750">
              <a:buFontTx/>
              <a:buChar char="-"/>
            </a:pPr>
            <a:r>
              <a:rPr lang="en-US" dirty="0"/>
              <a:t>Knowledge utilization: recognition and adoption of AI teammate skills</a:t>
            </a:r>
          </a:p>
          <a:p>
            <a:pPr marL="285750" indent="-285750">
              <a:buFontTx/>
              <a:buChar char="-"/>
            </a:pPr>
            <a:r>
              <a:rPr lang="en-US" dirty="0"/>
              <a:t>Psychological acceptance: social attitudes and recognition</a:t>
            </a:r>
          </a:p>
          <a:p>
            <a:endParaRPr lang="en-US" dirty="0"/>
          </a:p>
          <a:p>
            <a:r>
              <a:rPr lang="en-US" b="1" i="1" dirty="0"/>
              <a:t>Methods also set the stage for</a:t>
            </a:r>
            <a:r>
              <a:rPr lang="en-US" b="1" i="1" dirty="0">
                <a:highlight>
                  <a:srgbClr val="FFFF00"/>
                </a:highlight>
              </a:rPr>
              <a:t> results </a:t>
            </a:r>
            <a:r>
              <a:rPr lang="en-US" b="1" i="1" dirty="0"/>
              <a:t>by describing the data analysis approach</a:t>
            </a:r>
          </a:p>
          <a:p>
            <a:endParaRPr lang="en-US" b="1" i="1" dirty="0"/>
          </a:p>
          <a:p>
            <a:pPr marL="342900" indent="-342900">
              <a:buAutoNum type="arabicPeriod"/>
            </a:pPr>
            <a:r>
              <a:rPr lang="en-US" dirty="0"/>
              <a:t>ANOVA to evaluate significant differences in warmth and competence between the AI teammates</a:t>
            </a:r>
          </a:p>
          <a:p>
            <a:pPr marL="342900" indent="-342900">
              <a:buAutoNum type="arabicPeriod"/>
            </a:pPr>
            <a:r>
              <a:rPr lang="en-US" dirty="0"/>
              <a:t>Multiple regression models (receptivity regressed on warmth and competence)</a:t>
            </a:r>
          </a:p>
          <a:p>
            <a:endParaRPr lang="en-US" dirty="0"/>
          </a:p>
          <a:p>
            <a:r>
              <a:rPr lang="en-US" dirty="0"/>
              <a:t> </a:t>
            </a:r>
          </a:p>
        </p:txBody>
      </p:sp>
      <p:pic>
        <p:nvPicPr>
          <p:cNvPr id="8" name="Picture 2" descr="Logo&#10;&#10;Description automatically generated">
            <a:extLst>
              <a:ext uri="{FF2B5EF4-FFF2-40B4-BE49-F238E27FC236}">
                <a16:creationId xmlns:a16="http://schemas.microsoft.com/office/drawing/2014/main" id="{4AC5CFFC-6862-4B12-BD8E-A7AE2B3C67B1}"/>
              </a:ext>
            </a:extLst>
          </p:cNvPr>
          <p:cNvPicPr>
            <a:picLocks noChangeAspect="1"/>
          </p:cNvPicPr>
          <p:nvPr/>
        </p:nvPicPr>
        <p:blipFill>
          <a:blip r:embed="rId3"/>
          <a:stretch>
            <a:fillRect/>
          </a:stretch>
        </p:blipFill>
        <p:spPr>
          <a:xfrm>
            <a:off x="10801743" y="5163033"/>
            <a:ext cx="1180253" cy="1189771"/>
          </a:xfrm>
          <a:prstGeom prst="rect">
            <a:avLst/>
          </a:prstGeom>
        </p:spPr>
      </p:pic>
      <p:sp>
        <p:nvSpPr>
          <p:cNvPr id="9" name="Slide Number Placeholder 8">
            <a:extLst>
              <a:ext uri="{FF2B5EF4-FFF2-40B4-BE49-F238E27FC236}">
                <a16:creationId xmlns:a16="http://schemas.microsoft.com/office/drawing/2014/main" id="{69952F21-75A0-4E4B-B299-D0E4A73A4E74}"/>
              </a:ext>
            </a:extLst>
          </p:cNvPr>
          <p:cNvSpPr>
            <a:spLocks noGrp="1"/>
          </p:cNvSpPr>
          <p:nvPr>
            <p:ph type="sldNum" sz="quarter" idx="12"/>
          </p:nvPr>
        </p:nvSpPr>
        <p:spPr/>
        <p:txBody>
          <a:bodyPr/>
          <a:lstStyle/>
          <a:p>
            <a:fld id="{F1FFFAEF-1DE8-4B4A-A47D-433DADE435F0}" type="slidenum">
              <a:rPr lang="en-US" smtClean="0"/>
              <a:t>12</a:t>
            </a:fld>
            <a:endParaRPr lang="en-US"/>
          </a:p>
        </p:txBody>
      </p:sp>
    </p:spTree>
    <p:extLst>
      <p:ext uri="{BB962C8B-B14F-4D97-AF65-F5344CB8AC3E}">
        <p14:creationId xmlns:p14="http://schemas.microsoft.com/office/powerpoint/2010/main" val="41831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A540C-3263-4D15-A028-FF9F70597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67" y="2099733"/>
            <a:ext cx="2658534" cy="2658534"/>
          </a:xfrm>
          <a:prstGeom prst="rect">
            <a:avLst/>
          </a:prstGeom>
        </p:spPr>
      </p:pic>
      <p:sp>
        <p:nvSpPr>
          <p:cNvPr id="5" name="TextBox 4">
            <a:extLst>
              <a:ext uri="{FF2B5EF4-FFF2-40B4-BE49-F238E27FC236}">
                <a16:creationId xmlns:a16="http://schemas.microsoft.com/office/drawing/2014/main" id="{EB29CD9C-1105-4EF1-8F69-1EB5F53165DC}"/>
              </a:ext>
            </a:extLst>
          </p:cNvPr>
          <p:cNvSpPr txBox="1"/>
          <p:nvPr/>
        </p:nvSpPr>
        <p:spPr>
          <a:xfrm>
            <a:off x="1225856" y="4516703"/>
            <a:ext cx="2546744" cy="646331"/>
          </a:xfrm>
          <a:prstGeom prst="rect">
            <a:avLst/>
          </a:prstGeom>
          <a:noFill/>
        </p:spPr>
        <p:txBody>
          <a:bodyPr wrap="square" rtlCol="0">
            <a:spAutoFit/>
          </a:bodyPr>
          <a:lstStyle/>
          <a:p>
            <a:pPr algn="ctr"/>
            <a:r>
              <a:rPr lang="en-US" b="1" dirty="0"/>
              <a:t>Week 4:</a:t>
            </a:r>
          </a:p>
          <a:p>
            <a:pPr algn="ctr"/>
            <a:r>
              <a:rPr lang="en-US" dirty="0"/>
              <a:t>Results</a:t>
            </a:r>
          </a:p>
        </p:txBody>
      </p:sp>
      <p:sp>
        <p:nvSpPr>
          <p:cNvPr id="6" name="TextBox 5">
            <a:extLst>
              <a:ext uri="{FF2B5EF4-FFF2-40B4-BE49-F238E27FC236}">
                <a16:creationId xmlns:a16="http://schemas.microsoft.com/office/drawing/2014/main" id="{2E0D0300-B1FD-43BA-9E0D-76B13E12AA10}"/>
              </a:ext>
            </a:extLst>
          </p:cNvPr>
          <p:cNvSpPr txBox="1"/>
          <p:nvPr/>
        </p:nvSpPr>
        <p:spPr>
          <a:xfrm>
            <a:off x="3699933" y="1803399"/>
            <a:ext cx="8255000" cy="4062651"/>
          </a:xfrm>
          <a:prstGeom prst="rect">
            <a:avLst/>
          </a:prstGeom>
          <a:noFill/>
        </p:spPr>
        <p:txBody>
          <a:bodyPr wrap="square" rtlCol="0">
            <a:spAutoFit/>
          </a:bodyPr>
          <a:lstStyle/>
          <a:p>
            <a:r>
              <a:rPr lang="en-US" dirty="0"/>
              <a:t>Report results in a logical order to tell the story</a:t>
            </a:r>
          </a:p>
          <a:p>
            <a:endParaRPr lang="en-US" sz="1600" dirty="0"/>
          </a:p>
          <a:p>
            <a:r>
              <a:rPr lang="en-US" sz="1600" dirty="0"/>
              <a:t>Warmth and competence perceptions</a:t>
            </a:r>
          </a:p>
          <a:p>
            <a:r>
              <a:rPr lang="en-US" sz="1600" dirty="0"/>
              <a:t> 1. </a:t>
            </a:r>
            <a:r>
              <a:rPr lang="en-US" sz="1600" b="1" dirty="0"/>
              <a:t>Approach the Niche: </a:t>
            </a:r>
            <a:r>
              <a:rPr lang="en-US" sz="1600" dirty="0"/>
              <a:t>“We first conducted a one-way ANOVA to evaluate whether there were significant differences in the mean perceived warmth and competence ratings of the AI teammates” (Watson et al., 2023, p.7)</a:t>
            </a:r>
          </a:p>
          <a:p>
            <a:r>
              <a:rPr lang="en-US" sz="1600" dirty="0"/>
              <a:t>2</a:t>
            </a:r>
            <a:r>
              <a:rPr lang="en-US" sz="1600" b="1" dirty="0"/>
              <a:t>. Occupying the Niche: </a:t>
            </a:r>
            <a:r>
              <a:rPr lang="en-US" sz="1600" dirty="0"/>
              <a:t>“Results revealed significant differences in both the perceived warmth and competence ratings of AI teammates” (Watson et al., 2023, p.7) ;  “Pepper was significantly lower in perceived competence than all other AI teammates” (Watson et al., 2023, p.7) ; “Rove was significantly lower in perceived competence than CASE and IBM Watson” (Watson et al., 2023, p.7) ; “Rove and IBM Watson were significantly lower in perceived warmth than K-2SO, Pepper and Vero” (Watson et al., 2023, p.7).</a:t>
            </a:r>
          </a:p>
          <a:p>
            <a:endParaRPr lang="en-US" sz="1600" dirty="0"/>
          </a:p>
          <a:p>
            <a:r>
              <a:rPr lang="en-US" sz="1600" dirty="0"/>
              <a:t>“Results support that both warmth and competence perceptions of AI teammates positively influence all components of receptivity to AI” (Watson et al., 2023, p.7).</a:t>
            </a:r>
          </a:p>
          <a:p>
            <a:endParaRPr lang="en-US" sz="1600" dirty="0"/>
          </a:p>
        </p:txBody>
      </p:sp>
      <p:pic>
        <p:nvPicPr>
          <p:cNvPr id="7" name="Picture 2" descr="Logo&#10;&#10;Description automatically generated">
            <a:extLst>
              <a:ext uri="{FF2B5EF4-FFF2-40B4-BE49-F238E27FC236}">
                <a16:creationId xmlns:a16="http://schemas.microsoft.com/office/drawing/2014/main" id="{BBA55BC6-3EF2-434F-A134-9C4C1721E512}"/>
              </a:ext>
            </a:extLst>
          </p:cNvPr>
          <p:cNvPicPr>
            <a:picLocks noChangeAspect="1"/>
          </p:cNvPicPr>
          <p:nvPr/>
        </p:nvPicPr>
        <p:blipFill>
          <a:blip r:embed="rId3"/>
          <a:stretch>
            <a:fillRect/>
          </a:stretch>
        </p:blipFill>
        <p:spPr>
          <a:xfrm>
            <a:off x="10901679" y="5073890"/>
            <a:ext cx="1180253" cy="1189771"/>
          </a:xfrm>
          <a:prstGeom prst="rect">
            <a:avLst/>
          </a:prstGeom>
        </p:spPr>
      </p:pic>
      <p:sp>
        <p:nvSpPr>
          <p:cNvPr id="8" name="Slide Number Placeholder 7">
            <a:extLst>
              <a:ext uri="{FF2B5EF4-FFF2-40B4-BE49-F238E27FC236}">
                <a16:creationId xmlns:a16="http://schemas.microsoft.com/office/drawing/2014/main" id="{4F02F33C-CC6B-49D8-8587-F38AFCD01471}"/>
              </a:ext>
            </a:extLst>
          </p:cNvPr>
          <p:cNvSpPr>
            <a:spLocks noGrp="1"/>
          </p:cNvSpPr>
          <p:nvPr>
            <p:ph type="sldNum" sz="quarter" idx="12"/>
          </p:nvPr>
        </p:nvSpPr>
        <p:spPr/>
        <p:txBody>
          <a:bodyPr/>
          <a:lstStyle/>
          <a:p>
            <a:fld id="{F1FFFAEF-1DE8-4B4A-A47D-433DADE435F0}" type="slidenum">
              <a:rPr lang="en-US" smtClean="0"/>
              <a:t>13</a:t>
            </a:fld>
            <a:endParaRPr lang="en-US"/>
          </a:p>
        </p:txBody>
      </p:sp>
    </p:spTree>
    <p:extLst>
      <p:ext uri="{BB962C8B-B14F-4D97-AF65-F5344CB8AC3E}">
        <p14:creationId xmlns:p14="http://schemas.microsoft.com/office/powerpoint/2010/main" val="84896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6479-BBC1-4772-A19C-70B5165C9D0B}"/>
              </a:ext>
            </a:extLst>
          </p:cNvPr>
          <p:cNvSpPr>
            <a:spLocks noGrp="1"/>
          </p:cNvSpPr>
          <p:nvPr>
            <p:ph type="title"/>
          </p:nvPr>
        </p:nvSpPr>
        <p:spPr/>
        <p:txBody>
          <a:bodyPr/>
          <a:lstStyle/>
          <a:p>
            <a:r>
              <a:rPr lang="en-US" dirty="0"/>
              <a:t>Tips for Writing Results Sections</a:t>
            </a:r>
          </a:p>
        </p:txBody>
      </p:sp>
      <p:sp>
        <p:nvSpPr>
          <p:cNvPr id="3" name="Content Placeholder 2">
            <a:extLst>
              <a:ext uri="{FF2B5EF4-FFF2-40B4-BE49-F238E27FC236}">
                <a16:creationId xmlns:a16="http://schemas.microsoft.com/office/drawing/2014/main" id="{71781618-A594-4366-8872-D8F1136EEAF2}"/>
              </a:ext>
            </a:extLst>
          </p:cNvPr>
          <p:cNvSpPr>
            <a:spLocks noGrp="1"/>
          </p:cNvSpPr>
          <p:nvPr>
            <p:ph idx="1"/>
          </p:nvPr>
        </p:nvSpPr>
        <p:spPr/>
        <p:txBody>
          <a:bodyPr/>
          <a:lstStyle/>
          <a:p>
            <a:pPr marL="285750" lvl="0" indent="-285750" algn="l" rtl="0">
              <a:spcBef>
                <a:spcPts val="0"/>
              </a:spcBef>
              <a:spcAft>
                <a:spcPts val="0"/>
              </a:spcAft>
              <a:buSzPts val="2760"/>
              <a:buChar char="•"/>
            </a:pPr>
            <a:r>
              <a:rPr lang="en-US" dirty="0"/>
              <a:t>Organize results reporting logically</a:t>
            </a:r>
          </a:p>
          <a:p>
            <a:pPr marL="742950" lvl="1" indent="-285750" algn="l" rtl="0">
              <a:spcBef>
                <a:spcPts val="1000"/>
              </a:spcBef>
              <a:spcAft>
                <a:spcPts val="0"/>
              </a:spcAft>
              <a:buSzPts val="2300"/>
              <a:buChar char="•"/>
            </a:pPr>
            <a:r>
              <a:rPr lang="en-US" dirty="0"/>
              <a:t>Follow your methodology/analytic plan/content areas</a:t>
            </a:r>
          </a:p>
          <a:p>
            <a:pPr marL="742950" lvl="1" indent="-285750" algn="l" rtl="0">
              <a:spcBef>
                <a:spcPts val="1000"/>
              </a:spcBef>
              <a:spcAft>
                <a:spcPts val="0"/>
              </a:spcAft>
              <a:buSzPts val="2300"/>
              <a:buChar char="•"/>
            </a:pPr>
            <a:r>
              <a:rPr lang="en-US" dirty="0"/>
              <a:t>Should be very stepwise </a:t>
            </a:r>
          </a:p>
          <a:p>
            <a:pPr marL="285750" lvl="0" indent="-285750" algn="l" rtl="0">
              <a:spcBef>
                <a:spcPts val="1080"/>
              </a:spcBef>
              <a:spcAft>
                <a:spcPts val="0"/>
              </a:spcAft>
              <a:buSzPts val="2760"/>
              <a:buChar char="•"/>
            </a:pPr>
            <a:r>
              <a:rPr lang="en-US" dirty="0"/>
              <a:t>Include the statistical/numeric results, as well as the interpretation</a:t>
            </a:r>
            <a:br>
              <a:rPr lang="en-US" dirty="0"/>
            </a:br>
            <a:endParaRPr lang="en-US" dirty="0"/>
          </a:p>
          <a:p>
            <a:pPr marL="285750" lvl="0" indent="-285750" algn="l" rtl="0">
              <a:spcBef>
                <a:spcPts val="1080"/>
              </a:spcBef>
              <a:spcAft>
                <a:spcPts val="0"/>
              </a:spcAft>
              <a:buSzPts val="2760"/>
              <a:buChar char="•"/>
            </a:pPr>
            <a:r>
              <a:rPr lang="en-US" b="1" dirty="0">
                <a:solidFill>
                  <a:srgbClr val="C00000"/>
                </a:solidFill>
              </a:rPr>
              <a:t>Tense</a:t>
            </a:r>
            <a:r>
              <a:rPr lang="en-US" dirty="0"/>
              <a:t>: Present</a:t>
            </a:r>
          </a:p>
          <a:p>
            <a:pPr marL="285750" lvl="0" indent="-285750" algn="l" rtl="0">
              <a:spcBef>
                <a:spcPts val="1080"/>
              </a:spcBef>
              <a:spcAft>
                <a:spcPts val="0"/>
              </a:spcAft>
              <a:buSzPts val="2760"/>
              <a:buChar char="•"/>
            </a:pPr>
            <a:r>
              <a:rPr lang="en-US" b="1" dirty="0">
                <a:solidFill>
                  <a:srgbClr val="C00000"/>
                </a:solidFill>
              </a:rPr>
              <a:t>Length</a:t>
            </a:r>
            <a:r>
              <a:rPr lang="en-US" dirty="0"/>
              <a:t>: Depends on your methods</a:t>
            </a:r>
          </a:p>
          <a:p>
            <a:pPr marL="285750" lvl="0" indent="-285750" algn="l" rtl="0">
              <a:spcBef>
                <a:spcPts val="1080"/>
              </a:spcBef>
              <a:spcAft>
                <a:spcPts val="0"/>
              </a:spcAft>
              <a:buSzPts val="2760"/>
              <a:buChar char="•"/>
            </a:pPr>
            <a:r>
              <a:rPr lang="en-US" b="1" dirty="0">
                <a:solidFill>
                  <a:srgbClr val="C00000"/>
                </a:solidFill>
              </a:rPr>
              <a:t>Number of Sources</a:t>
            </a:r>
            <a:r>
              <a:rPr lang="en-US" dirty="0"/>
              <a:t>: Depends on when you’re interpreting the findings</a:t>
            </a:r>
          </a:p>
          <a:p>
            <a:endParaRPr lang="en-US" dirty="0"/>
          </a:p>
        </p:txBody>
      </p:sp>
      <p:pic>
        <p:nvPicPr>
          <p:cNvPr id="4" name="Picture 2" descr="Logo&#10;&#10;Description automatically generated">
            <a:extLst>
              <a:ext uri="{FF2B5EF4-FFF2-40B4-BE49-F238E27FC236}">
                <a16:creationId xmlns:a16="http://schemas.microsoft.com/office/drawing/2014/main" id="{47775E7F-B062-4CA1-934E-7F250566BD9B}"/>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EA2CE6AB-DDD9-4CBE-8C34-10610D8DD35F}"/>
              </a:ext>
            </a:extLst>
          </p:cNvPr>
          <p:cNvSpPr>
            <a:spLocks noGrp="1"/>
          </p:cNvSpPr>
          <p:nvPr>
            <p:ph type="sldNum" sz="quarter" idx="12"/>
          </p:nvPr>
        </p:nvSpPr>
        <p:spPr/>
        <p:txBody>
          <a:bodyPr/>
          <a:lstStyle/>
          <a:p>
            <a:fld id="{F1FFFAEF-1DE8-4B4A-A47D-433DADE435F0}" type="slidenum">
              <a:rPr lang="en-US" smtClean="0"/>
              <a:t>14</a:t>
            </a:fld>
            <a:endParaRPr lang="en-US"/>
          </a:p>
        </p:txBody>
      </p:sp>
    </p:spTree>
    <p:extLst>
      <p:ext uri="{BB962C8B-B14F-4D97-AF65-F5344CB8AC3E}">
        <p14:creationId xmlns:p14="http://schemas.microsoft.com/office/powerpoint/2010/main" val="393127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9287-05C6-423F-80C2-035D863365E9}"/>
              </a:ext>
            </a:extLst>
          </p:cNvPr>
          <p:cNvSpPr>
            <a:spLocks noGrp="1"/>
          </p:cNvSpPr>
          <p:nvPr>
            <p:ph type="title"/>
          </p:nvPr>
        </p:nvSpPr>
        <p:spPr/>
        <p:txBody>
          <a:bodyPr/>
          <a:lstStyle/>
          <a:p>
            <a:r>
              <a:rPr lang="en-US" dirty="0"/>
              <a:t>Now, let’s discuss our findings!</a:t>
            </a:r>
          </a:p>
        </p:txBody>
      </p:sp>
      <p:sp>
        <p:nvSpPr>
          <p:cNvPr id="3" name="Content Placeholder 2">
            <a:extLst>
              <a:ext uri="{FF2B5EF4-FFF2-40B4-BE49-F238E27FC236}">
                <a16:creationId xmlns:a16="http://schemas.microsoft.com/office/drawing/2014/main" id="{EB460887-FA39-4686-BC76-2BA078F205F9}"/>
              </a:ext>
            </a:extLst>
          </p:cNvPr>
          <p:cNvSpPr>
            <a:spLocks noGrp="1"/>
          </p:cNvSpPr>
          <p:nvPr>
            <p:ph idx="1"/>
          </p:nvPr>
        </p:nvSpPr>
        <p:spPr>
          <a:xfrm>
            <a:off x="1097280" y="2548037"/>
            <a:ext cx="10058400" cy="4023360"/>
          </a:xfrm>
        </p:spPr>
        <p:txBody>
          <a:bodyPr/>
          <a:lstStyle/>
          <a:p>
            <a:pPr marL="457200" lvl="0" indent="-457200" algn="l" rtl="0">
              <a:spcBef>
                <a:spcPts val="0"/>
              </a:spcBef>
              <a:spcAft>
                <a:spcPts val="0"/>
              </a:spcAft>
              <a:buSzPts val="3680"/>
              <a:buFont typeface="Garamond"/>
              <a:buAutoNum type="arabicParenR"/>
            </a:pPr>
            <a:r>
              <a:rPr lang="en-US" sz="2000" dirty="0"/>
              <a:t>Provide extended interpretations</a:t>
            </a:r>
            <a:endParaRPr lang="en-US" dirty="0"/>
          </a:p>
          <a:p>
            <a:pPr marL="457200" lvl="0" indent="-457200" algn="l" rtl="0">
              <a:spcBef>
                <a:spcPts val="1240"/>
              </a:spcBef>
              <a:spcAft>
                <a:spcPts val="0"/>
              </a:spcAft>
              <a:buSzPts val="3680"/>
              <a:buFont typeface="Garamond"/>
              <a:buAutoNum type="arabicParenR"/>
            </a:pPr>
            <a:r>
              <a:rPr lang="en-US" sz="2000" dirty="0"/>
              <a:t>Expand the meaning of the results outside of the study</a:t>
            </a:r>
            <a:endParaRPr lang="en-US" dirty="0"/>
          </a:p>
          <a:p>
            <a:pPr marL="457200" lvl="0" indent="-457200" algn="l" rtl="0">
              <a:spcBef>
                <a:spcPts val="1240"/>
              </a:spcBef>
              <a:spcAft>
                <a:spcPts val="0"/>
              </a:spcAft>
              <a:buSzPts val="3680"/>
              <a:buFont typeface="Garamond"/>
              <a:buAutoNum type="arabicParenR"/>
            </a:pPr>
            <a:r>
              <a:rPr lang="en-US" sz="2000" dirty="0"/>
              <a:t>Indicate how the results add/relate to knowledge in the field</a:t>
            </a:r>
            <a:endParaRPr lang="en-US" dirty="0"/>
          </a:p>
          <a:p>
            <a:pPr marL="457200" lvl="0" indent="-457200" algn="l" rtl="0">
              <a:spcBef>
                <a:spcPts val="1240"/>
              </a:spcBef>
              <a:spcAft>
                <a:spcPts val="0"/>
              </a:spcAft>
              <a:buSzPts val="3680"/>
              <a:buFont typeface="Garamond"/>
              <a:buAutoNum type="arabicParenR"/>
            </a:pPr>
            <a:r>
              <a:rPr lang="en-US" sz="2000" dirty="0"/>
              <a:t>Acknowledge study limitations</a:t>
            </a:r>
            <a:endParaRPr lang="en-US" dirty="0"/>
          </a:p>
          <a:p>
            <a:pPr marL="457200" lvl="0" indent="-457200" algn="l" rtl="0">
              <a:spcBef>
                <a:spcPts val="1240"/>
              </a:spcBef>
              <a:spcAft>
                <a:spcPts val="0"/>
              </a:spcAft>
              <a:buSzPts val="3680"/>
              <a:buFont typeface="Garamond"/>
              <a:buAutoNum type="arabicParenR"/>
            </a:pPr>
            <a:r>
              <a:rPr lang="en-US" sz="2000" dirty="0"/>
              <a:t>Propose future research</a:t>
            </a:r>
            <a:endParaRPr lang="en-US" dirty="0"/>
          </a:p>
          <a:p>
            <a:endParaRPr lang="en-US" dirty="0"/>
          </a:p>
        </p:txBody>
      </p:sp>
      <p:pic>
        <p:nvPicPr>
          <p:cNvPr id="4" name="Picture 2" descr="Logo&#10;&#10;Description automatically generated">
            <a:extLst>
              <a:ext uri="{FF2B5EF4-FFF2-40B4-BE49-F238E27FC236}">
                <a16:creationId xmlns:a16="http://schemas.microsoft.com/office/drawing/2014/main" id="{28310D61-F373-49CE-9428-F3DD9AF04EFB}"/>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EBB251DA-97EB-457B-9B9C-D008D45E1453}"/>
              </a:ext>
            </a:extLst>
          </p:cNvPr>
          <p:cNvSpPr>
            <a:spLocks noGrp="1"/>
          </p:cNvSpPr>
          <p:nvPr>
            <p:ph type="sldNum" sz="quarter" idx="12"/>
          </p:nvPr>
        </p:nvSpPr>
        <p:spPr/>
        <p:txBody>
          <a:bodyPr/>
          <a:lstStyle/>
          <a:p>
            <a:fld id="{F1FFFAEF-1DE8-4B4A-A47D-433DADE435F0}" type="slidenum">
              <a:rPr lang="en-US" smtClean="0"/>
              <a:t>15</a:t>
            </a:fld>
            <a:endParaRPr lang="en-US"/>
          </a:p>
        </p:txBody>
      </p:sp>
    </p:spTree>
    <p:extLst>
      <p:ext uri="{BB962C8B-B14F-4D97-AF65-F5344CB8AC3E}">
        <p14:creationId xmlns:p14="http://schemas.microsoft.com/office/powerpoint/2010/main" val="297424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6D82-6241-4075-A244-1E95B920379F}"/>
              </a:ext>
            </a:extLst>
          </p:cNvPr>
          <p:cNvSpPr>
            <a:spLocks noGrp="1"/>
          </p:cNvSpPr>
          <p:nvPr>
            <p:ph type="title"/>
          </p:nvPr>
        </p:nvSpPr>
        <p:spPr/>
        <p:txBody>
          <a:bodyPr/>
          <a:lstStyle/>
          <a:p>
            <a:r>
              <a:rPr lang="en-US" dirty="0"/>
              <a:t>Before Writing the Discussion Section</a:t>
            </a:r>
          </a:p>
        </p:txBody>
      </p:sp>
      <p:sp>
        <p:nvSpPr>
          <p:cNvPr id="3" name="Content Placeholder 2">
            <a:extLst>
              <a:ext uri="{FF2B5EF4-FFF2-40B4-BE49-F238E27FC236}">
                <a16:creationId xmlns:a16="http://schemas.microsoft.com/office/drawing/2014/main" id="{3A2A41B9-E991-4631-90C7-F11FE629C1ED}"/>
              </a:ext>
            </a:extLst>
          </p:cNvPr>
          <p:cNvSpPr>
            <a:spLocks noGrp="1"/>
          </p:cNvSpPr>
          <p:nvPr>
            <p:ph idx="1"/>
          </p:nvPr>
        </p:nvSpPr>
        <p:spPr/>
        <p:txBody>
          <a:bodyPr/>
          <a:lstStyle/>
          <a:p>
            <a:pPr marL="285750" lvl="0" indent="-285750" algn="l" rtl="0">
              <a:spcBef>
                <a:spcPts val="0"/>
              </a:spcBef>
              <a:spcAft>
                <a:spcPts val="0"/>
              </a:spcAft>
              <a:buSzPts val="3220"/>
              <a:buChar char="•"/>
            </a:pPr>
            <a:r>
              <a:rPr lang="en-US" sz="2800" dirty="0"/>
              <a:t>Consider the following questions:</a:t>
            </a:r>
            <a:endParaRPr lang="en-US" dirty="0"/>
          </a:p>
          <a:p>
            <a:pPr marL="742950" lvl="1" indent="-285750" algn="l" rtl="0">
              <a:spcBef>
                <a:spcPts val="1080"/>
              </a:spcBef>
              <a:spcAft>
                <a:spcPts val="0"/>
              </a:spcAft>
              <a:buSzPts val="2760"/>
              <a:buFont typeface="Noto Sans Symbols"/>
              <a:buChar char="✔"/>
            </a:pPr>
            <a:r>
              <a:rPr lang="en-US" sz="2400" dirty="0"/>
              <a:t>What were the main findings?</a:t>
            </a:r>
            <a:endParaRPr lang="en-US" dirty="0"/>
          </a:p>
          <a:p>
            <a:pPr marL="742950" lvl="1" indent="-285750" algn="l" rtl="0">
              <a:spcBef>
                <a:spcPts val="1080"/>
              </a:spcBef>
              <a:spcAft>
                <a:spcPts val="0"/>
              </a:spcAft>
              <a:buSzPts val="2760"/>
              <a:buFont typeface="Noto Sans Symbols"/>
              <a:buChar char="✔"/>
            </a:pPr>
            <a:r>
              <a:rPr lang="en-US" sz="2400" dirty="0"/>
              <a:t>What were the interpretations of the main findings?</a:t>
            </a:r>
            <a:endParaRPr lang="en-US" dirty="0"/>
          </a:p>
          <a:p>
            <a:pPr marL="742950" lvl="1" indent="-285750" algn="l" rtl="0">
              <a:spcBef>
                <a:spcPts val="1080"/>
              </a:spcBef>
              <a:spcAft>
                <a:spcPts val="0"/>
              </a:spcAft>
              <a:buSzPts val="2760"/>
              <a:buFont typeface="Noto Sans Symbols"/>
              <a:buChar char="✔"/>
            </a:pPr>
            <a:r>
              <a:rPr lang="en-US" sz="2400" dirty="0"/>
              <a:t>What surprised you?</a:t>
            </a:r>
            <a:endParaRPr lang="en-US" dirty="0"/>
          </a:p>
          <a:p>
            <a:pPr marL="742950" lvl="1" indent="-285750" algn="l" rtl="0">
              <a:spcBef>
                <a:spcPts val="1080"/>
              </a:spcBef>
              <a:spcAft>
                <a:spcPts val="0"/>
              </a:spcAft>
              <a:buSzPts val="2760"/>
              <a:buFont typeface="Noto Sans Symbols"/>
              <a:buChar char="✔"/>
            </a:pPr>
            <a:r>
              <a:rPr lang="en-US" sz="2400" dirty="0"/>
              <a:t>What were the limitations in your study? Be realistic.</a:t>
            </a:r>
            <a:endParaRPr lang="en-US" dirty="0"/>
          </a:p>
          <a:p>
            <a:pPr marL="742950" lvl="1" indent="-285750" algn="l" rtl="0">
              <a:spcBef>
                <a:spcPts val="1080"/>
              </a:spcBef>
              <a:spcAft>
                <a:spcPts val="0"/>
              </a:spcAft>
              <a:buSzPts val="2760"/>
              <a:buFont typeface="Noto Sans Symbols"/>
              <a:buChar char="✔"/>
            </a:pPr>
            <a:r>
              <a:rPr lang="en-US" sz="2400" dirty="0"/>
              <a:t>What are the broader impacts of your findings? How could the findings be used in the real world?</a:t>
            </a:r>
            <a:endParaRPr lang="en-US" dirty="0"/>
          </a:p>
          <a:p>
            <a:endParaRPr lang="en-US" dirty="0"/>
          </a:p>
        </p:txBody>
      </p:sp>
      <p:pic>
        <p:nvPicPr>
          <p:cNvPr id="4" name="Picture 2" descr="Logo&#10;&#10;Description automatically generated">
            <a:extLst>
              <a:ext uri="{FF2B5EF4-FFF2-40B4-BE49-F238E27FC236}">
                <a16:creationId xmlns:a16="http://schemas.microsoft.com/office/drawing/2014/main" id="{7346DAA8-928C-47C8-B17F-B4A1F4B8B8C0}"/>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6287D472-0FB7-4ED6-8703-D1CE0973B541}"/>
              </a:ext>
            </a:extLst>
          </p:cNvPr>
          <p:cNvSpPr>
            <a:spLocks noGrp="1"/>
          </p:cNvSpPr>
          <p:nvPr>
            <p:ph type="sldNum" sz="quarter" idx="12"/>
          </p:nvPr>
        </p:nvSpPr>
        <p:spPr/>
        <p:txBody>
          <a:bodyPr/>
          <a:lstStyle/>
          <a:p>
            <a:fld id="{F1FFFAEF-1DE8-4B4A-A47D-433DADE435F0}" type="slidenum">
              <a:rPr lang="en-US" smtClean="0"/>
              <a:t>16</a:t>
            </a:fld>
            <a:endParaRPr lang="en-US"/>
          </a:p>
        </p:txBody>
      </p:sp>
    </p:spTree>
    <p:extLst>
      <p:ext uri="{BB962C8B-B14F-4D97-AF65-F5344CB8AC3E}">
        <p14:creationId xmlns:p14="http://schemas.microsoft.com/office/powerpoint/2010/main" val="149319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p16">
            <a:extLst>
              <a:ext uri="{FF2B5EF4-FFF2-40B4-BE49-F238E27FC236}">
                <a16:creationId xmlns:a16="http://schemas.microsoft.com/office/drawing/2014/main" id="{3C20D200-FC8F-42C4-8298-8ED9602EB531}"/>
              </a:ext>
            </a:extLst>
          </p:cNvPr>
          <p:cNvSpPr txBox="1">
            <a:spLocks/>
          </p:cNvSpPr>
          <p:nvPr/>
        </p:nvSpPr>
        <p:spPr>
          <a:xfrm>
            <a:off x="0" y="604346"/>
            <a:ext cx="11751731" cy="1303867"/>
          </a:xfrm>
          <a:prstGeom prst="rect">
            <a:avLst/>
          </a:prstGeom>
          <a:noFill/>
          <a:ln>
            <a:noFill/>
          </a:ln>
        </p:spPr>
        <p:txBody>
          <a:bodyPr spcFirstLastPara="1" vert="horz" wrap="square" lIns="91425" tIns="45700" rIns="91425" bIns="45700" rtlCol="0" anchor="ctr" anchorCtr="0">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Clr>
                <a:srgbClr val="262626"/>
              </a:buClr>
              <a:buSzPts val="4400"/>
              <a:buFont typeface="Garamond"/>
              <a:buNone/>
            </a:pPr>
            <a:r>
              <a:rPr lang="en-US" dirty="0"/>
              <a:t>Basic Organization of Discussion Sections</a:t>
            </a:r>
          </a:p>
        </p:txBody>
      </p:sp>
      <p:sp>
        <p:nvSpPr>
          <p:cNvPr id="5" name="Google Shape;260;p16">
            <a:extLst>
              <a:ext uri="{FF2B5EF4-FFF2-40B4-BE49-F238E27FC236}">
                <a16:creationId xmlns:a16="http://schemas.microsoft.com/office/drawing/2014/main" id="{EBA33B0C-5157-4FF1-827C-8DCDE35817DA}"/>
              </a:ext>
            </a:extLst>
          </p:cNvPr>
          <p:cNvSpPr txBox="1">
            <a:spLocks/>
          </p:cNvSpPr>
          <p:nvPr/>
        </p:nvSpPr>
        <p:spPr>
          <a:xfrm>
            <a:off x="1295401" y="2556931"/>
            <a:ext cx="9601196" cy="3658673"/>
          </a:xfrm>
          <a:prstGeom prst="rect">
            <a:avLst/>
          </a:prstGeom>
          <a:noFill/>
          <a:ln>
            <a:noFill/>
          </a:ln>
        </p:spPr>
        <p:txBody>
          <a:bodyPr spcFirstLastPara="1" vert="horz" wrap="square" lIns="91425" tIns="45700" rIns="91425" bIns="45700" rtlCol="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spcBef>
                <a:spcPts val="0"/>
              </a:spcBef>
              <a:spcAft>
                <a:spcPts val="0"/>
              </a:spcAft>
              <a:buSzPts val="2760"/>
              <a:buFont typeface="Garamond"/>
              <a:buAutoNum type="alphaUcPeriod"/>
            </a:pPr>
            <a:r>
              <a:rPr lang="en-US" b="1">
                <a:solidFill>
                  <a:srgbClr val="0070C0"/>
                </a:solidFill>
              </a:rPr>
              <a:t>Re-establishing the Territory</a:t>
            </a:r>
            <a:br>
              <a:rPr lang="en-US" b="1">
                <a:solidFill>
                  <a:srgbClr val="0070C0"/>
                </a:solidFill>
              </a:rPr>
            </a:br>
            <a:r>
              <a:rPr lang="en-US">
                <a:solidFill>
                  <a:schemeClr val="dk1"/>
                </a:solidFill>
              </a:rPr>
              <a:t>(Grounding the Discussion)</a:t>
            </a:r>
            <a:endParaRPr lang="en-US" b="1">
              <a:solidFill>
                <a:schemeClr val="dk1"/>
              </a:solidFill>
            </a:endParaRPr>
          </a:p>
          <a:p>
            <a:pPr marL="457200" indent="-457200">
              <a:spcBef>
                <a:spcPts val="1080"/>
              </a:spcBef>
              <a:spcAft>
                <a:spcPts val="0"/>
              </a:spcAft>
              <a:buSzPts val="2760"/>
              <a:buFont typeface="Garamond"/>
              <a:buAutoNum type="alphaUcPeriod"/>
            </a:pPr>
            <a:r>
              <a:rPr lang="en-US" b="1">
                <a:solidFill>
                  <a:srgbClr val="FF0000"/>
                </a:solidFill>
              </a:rPr>
              <a:t>Framing Principal Findings</a:t>
            </a:r>
            <a:br>
              <a:rPr lang="en-US" b="1">
                <a:solidFill>
                  <a:srgbClr val="FF0000"/>
                </a:solidFill>
              </a:rPr>
            </a:br>
            <a:r>
              <a:rPr lang="en-US">
                <a:solidFill>
                  <a:schemeClr val="dk1"/>
                </a:solidFill>
              </a:rPr>
              <a:t>(Commenting on the Results)</a:t>
            </a:r>
            <a:endParaRPr lang="en-US"/>
          </a:p>
          <a:p>
            <a:pPr marL="457200" indent="-457200">
              <a:spcBef>
                <a:spcPts val="1080"/>
              </a:spcBef>
              <a:spcAft>
                <a:spcPts val="0"/>
              </a:spcAft>
              <a:buSzPts val="2760"/>
              <a:buFont typeface="Garamond"/>
              <a:buAutoNum type="alphaUcPeriod"/>
            </a:pPr>
            <a:r>
              <a:rPr lang="en-US" b="1">
                <a:solidFill>
                  <a:srgbClr val="00B050"/>
                </a:solidFill>
              </a:rPr>
              <a:t>Re-shaping the Territory</a:t>
            </a:r>
            <a:br>
              <a:rPr lang="en-US" b="1">
                <a:solidFill>
                  <a:srgbClr val="00B050"/>
                </a:solidFill>
              </a:rPr>
            </a:br>
            <a:r>
              <a:rPr lang="en-US">
                <a:solidFill>
                  <a:schemeClr val="dk1"/>
                </a:solidFill>
              </a:rPr>
              <a:t>(Referencing Literature for Support)</a:t>
            </a:r>
            <a:endParaRPr lang="en-US"/>
          </a:p>
          <a:p>
            <a:pPr marL="457200" indent="-457200">
              <a:spcBef>
                <a:spcPts val="1080"/>
              </a:spcBef>
              <a:spcAft>
                <a:spcPts val="0"/>
              </a:spcAft>
              <a:buSzPts val="2760"/>
              <a:buFont typeface="Garamond"/>
              <a:buAutoNum type="alphaUcPeriod"/>
            </a:pPr>
            <a:r>
              <a:rPr lang="en-US" b="1">
                <a:solidFill>
                  <a:srgbClr val="B68D1F"/>
                </a:solidFill>
              </a:rPr>
              <a:t>Establishing Additional Territory</a:t>
            </a:r>
            <a:br>
              <a:rPr lang="en-US" b="1">
                <a:solidFill>
                  <a:srgbClr val="B68D1F"/>
                </a:solidFill>
              </a:rPr>
            </a:br>
            <a:r>
              <a:rPr lang="en-US">
                <a:solidFill>
                  <a:schemeClr val="dk1"/>
                </a:solidFill>
              </a:rPr>
              <a:t>(Expanding Beyond the Study)</a:t>
            </a:r>
            <a:endParaRPr lang="en-US"/>
          </a:p>
        </p:txBody>
      </p:sp>
      <p:sp>
        <p:nvSpPr>
          <p:cNvPr id="6" name="Google Shape;261;p16">
            <a:extLst>
              <a:ext uri="{FF2B5EF4-FFF2-40B4-BE49-F238E27FC236}">
                <a16:creationId xmlns:a16="http://schemas.microsoft.com/office/drawing/2014/main" id="{11D1E5B3-5531-426A-917D-1624BFA81113}"/>
              </a:ext>
            </a:extLst>
          </p:cNvPr>
          <p:cNvSpPr/>
          <p:nvPr/>
        </p:nvSpPr>
        <p:spPr>
          <a:xfrm rot="10800000">
            <a:off x="7268901" y="2693792"/>
            <a:ext cx="4292378" cy="3045216"/>
          </a:xfrm>
          <a:prstGeom prst="flowChartMerge">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cxnSp>
        <p:nvCxnSpPr>
          <p:cNvPr id="7" name="Google Shape;262;p16">
            <a:extLst>
              <a:ext uri="{FF2B5EF4-FFF2-40B4-BE49-F238E27FC236}">
                <a16:creationId xmlns:a16="http://schemas.microsoft.com/office/drawing/2014/main" id="{68142739-008B-4E9C-BF7F-A3D8A44BAF66}"/>
              </a:ext>
            </a:extLst>
          </p:cNvPr>
          <p:cNvCxnSpPr/>
          <p:nvPr/>
        </p:nvCxnSpPr>
        <p:spPr>
          <a:xfrm rot="10800000" flipH="1">
            <a:off x="5565356" y="2824223"/>
            <a:ext cx="3849734" cy="9508"/>
          </a:xfrm>
          <a:prstGeom prst="straightConnector1">
            <a:avLst/>
          </a:prstGeom>
          <a:noFill/>
          <a:ln w="57150" cap="flat" cmpd="sng">
            <a:solidFill>
              <a:schemeClr val="accent4"/>
            </a:solidFill>
            <a:prstDash val="solid"/>
            <a:round/>
            <a:headEnd type="none" w="sm" len="sm"/>
            <a:tailEnd type="triangle" w="med" len="med"/>
          </a:ln>
        </p:spPr>
      </p:cxnSp>
      <p:cxnSp>
        <p:nvCxnSpPr>
          <p:cNvPr id="8" name="Google Shape;263;p16">
            <a:extLst>
              <a:ext uri="{FF2B5EF4-FFF2-40B4-BE49-F238E27FC236}">
                <a16:creationId xmlns:a16="http://schemas.microsoft.com/office/drawing/2014/main" id="{993C902C-99DE-46A3-BFD3-7BA4CECAFABE}"/>
              </a:ext>
            </a:extLst>
          </p:cNvPr>
          <p:cNvCxnSpPr/>
          <p:nvPr/>
        </p:nvCxnSpPr>
        <p:spPr>
          <a:xfrm>
            <a:off x="5454337" y="3733884"/>
            <a:ext cx="3960753" cy="39463"/>
          </a:xfrm>
          <a:prstGeom prst="straightConnector1">
            <a:avLst/>
          </a:prstGeom>
          <a:noFill/>
          <a:ln w="57150" cap="flat" cmpd="sng">
            <a:solidFill>
              <a:schemeClr val="accent4"/>
            </a:solidFill>
            <a:prstDash val="solid"/>
            <a:round/>
            <a:headEnd type="none" w="sm" len="sm"/>
            <a:tailEnd type="triangle" w="med" len="med"/>
          </a:ln>
        </p:spPr>
      </p:cxnSp>
      <p:cxnSp>
        <p:nvCxnSpPr>
          <p:cNvPr id="9" name="Google Shape;264;p16">
            <a:extLst>
              <a:ext uri="{FF2B5EF4-FFF2-40B4-BE49-F238E27FC236}">
                <a16:creationId xmlns:a16="http://schemas.microsoft.com/office/drawing/2014/main" id="{CA80672D-B709-4607-8F1A-4E074447710B}"/>
              </a:ext>
            </a:extLst>
          </p:cNvPr>
          <p:cNvCxnSpPr/>
          <p:nvPr/>
        </p:nvCxnSpPr>
        <p:spPr>
          <a:xfrm rot="10800000" flipH="1">
            <a:off x="5000263" y="4599229"/>
            <a:ext cx="4414827" cy="47042"/>
          </a:xfrm>
          <a:prstGeom prst="straightConnector1">
            <a:avLst/>
          </a:prstGeom>
          <a:noFill/>
          <a:ln w="57150" cap="flat" cmpd="sng">
            <a:solidFill>
              <a:schemeClr val="accent4"/>
            </a:solidFill>
            <a:prstDash val="solid"/>
            <a:round/>
            <a:headEnd type="none" w="sm" len="sm"/>
            <a:tailEnd type="triangle" w="med" len="med"/>
          </a:ln>
        </p:spPr>
      </p:cxnSp>
      <p:cxnSp>
        <p:nvCxnSpPr>
          <p:cNvPr id="10" name="Google Shape;265;p16">
            <a:extLst>
              <a:ext uri="{FF2B5EF4-FFF2-40B4-BE49-F238E27FC236}">
                <a16:creationId xmlns:a16="http://schemas.microsoft.com/office/drawing/2014/main" id="{D0FAE19A-CE3D-4CDB-800A-860618E1DA35}"/>
              </a:ext>
            </a:extLst>
          </p:cNvPr>
          <p:cNvCxnSpPr/>
          <p:nvPr/>
        </p:nvCxnSpPr>
        <p:spPr>
          <a:xfrm rot="10800000" flipH="1">
            <a:off x="6204030" y="5472153"/>
            <a:ext cx="3212463" cy="14247"/>
          </a:xfrm>
          <a:prstGeom prst="straightConnector1">
            <a:avLst/>
          </a:prstGeom>
          <a:noFill/>
          <a:ln w="57150" cap="flat" cmpd="sng">
            <a:solidFill>
              <a:schemeClr val="accent4"/>
            </a:solidFill>
            <a:prstDash val="solid"/>
            <a:round/>
            <a:headEnd type="none" w="sm" len="sm"/>
            <a:tailEnd type="triangle" w="med" len="med"/>
          </a:ln>
        </p:spPr>
      </p:cxnSp>
      <p:pic>
        <p:nvPicPr>
          <p:cNvPr id="11" name="Picture 2" descr="Logo&#10;&#10;Description automatically generated">
            <a:extLst>
              <a:ext uri="{FF2B5EF4-FFF2-40B4-BE49-F238E27FC236}">
                <a16:creationId xmlns:a16="http://schemas.microsoft.com/office/drawing/2014/main" id="{64E9E5A8-0959-4761-9CDA-8B3DC508289E}"/>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12" name="Slide Number Placeholder 11">
            <a:extLst>
              <a:ext uri="{FF2B5EF4-FFF2-40B4-BE49-F238E27FC236}">
                <a16:creationId xmlns:a16="http://schemas.microsoft.com/office/drawing/2014/main" id="{C23F2083-315A-4840-B0B2-32E8BA451737}"/>
              </a:ext>
            </a:extLst>
          </p:cNvPr>
          <p:cNvSpPr>
            <a:spLocks noGrp="1"/>
          </p:cNvSpPr>
          <p:nvPr>
            <p:ph type="sldNum" sz="quarter" idx="12"/>
          </p:nvPr>
        </p:nvSpPr>
        <p:spPr/>
        <p:txBody>
          <a:bodyPr/>
          <a:lstStyle/>
          <a:p>
            <a:fld id="{F1FFFAEF-1DE8-4B4A-A47D-433DADE435F0}" type="slidenum">
              <a:rPr lang="en-US" smtClean="0"/>
              <a:t>17</a:t>
            </a:fld>
            <a:endParaRPr lang="en-US"/>
          </a:p>
        </p:txBody>
      </p:sp>
    </p:spTree>
    <p:extLst>
      <p:ext uri="{BB962C8B-B14F-4D97-AF65-F5344CB8AC3E}">
        <p14:creationId xmlns:p14="http://schemas.microsoft.com/office/powerpoint/2010/main" val="156225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FDB8-26F3-4345-BD75-9B507A9D57E7}"/>
              </a:ext>
            </a:extLst>
          </p:cNvPr>
          <p:cNvSpPr>
            <a:spLocks noGrp="1"/>
          </p:cNvSpPr>
          <p:nvPr>
            <p:ph type="title"/>
          </p:nvPr>
        </p:nvSpPr>
        <p:spPr/>
        <p:txBody>
          <a:bodyPr/>
          <a:lstStyle/>
          <a:p>
            <a:r>
              <a:rPr lang="en-US" dirty="0"/>
              <a:t>Basic Organization: </a:t>
            </a:r>
            <a:r>
              <a:rPr lang="en-US" b="1" dirty="0">
                <a:solidFill>
                  <a:srgbClr val="0070C0"/>
                </a:solidFill>
              </a:rPr>
              <a:t>Re-Establishing Territory</a:t>
            </a:r>
            <a:endParaRPr lang="en-US" dirty="0"/>
          </a:p>
        </p:txBody>
      </p:sp>
      <p:sp>
        <p:nvSpPr>
          <p:cNvPr id="3" name="Content Placeholder 2">
            <a:extLst>
              <a:ext uri="{FF2B5EF4-FFF2-40B4-BE49-F238E27FC236}">
                <a16:creationId xmlns:a16="http://schemas.microsoft.com/office/drawing/2014/main" id="{1B853A59-C88E-4DC5-8610-4E269E215A48}"/>
              </a:ext>
            </a:extLst>
          </p:cNvPr>
          <p:cNvSpPr>
            <a:spLocks noGrp="1"/>
          </p:cNvSpPr>
          <p:nvPr>
            <p:ph idx="1"/>
          </p:nvPr>
        </p:nvSpPr>
        <p:spPr/>
        <p:txBody>
          <a:bodyPr/>
          <a:lstStyle/>
          <a:p>
            <a:pPr marL="285750" lvl="0" indent="-285750" algn="l" rtl="0">
              <a:spcBef>
                <a:spcPts val="0"/>
              </a:spcBef>
              <a:spcAft>
                <a:spcPts val="0"/>
              </a:spcAft>
              <a:buSzPts val="3220"/>
              <a:buChar char="•"/>
            </a:pPr>
            <a:r>
              <a:rPr lang="en-US" sz="2000" b="1" dirty="0"/>
              <a:t>Drawing on general background</a:t>
            </a:r>
            <a:endParaRPr lang="en-US" dirty="0"/>
          </a:p>
          <a:p>
            <a:pPr marL="285750" lvl="0" indent="-285750" algn="l" rtl="0">
              <a:spcBef>
                <a:spcPts val="1160"/>
              </a:spcBef>
              <a:spcAft>
                <a:spcPts val="0"/>
              </a:spcAft>
              <a:buSzPts val="3220"/>
              <a:buChar char="•"/>
            </a:pPr>
            <a:r>
              <a:rPr lang="en-US" sz="2000" b="1" dirty="0"/>
              <a:t>Drawing on study-specific background</a:t>
            </a:r>
            <a:endParaRPr lang="en-US" dirty="0"/>
          </a:p>
          <a:p>
            <a:pPr marL="285750" lvl="0" indent="-285750" algn="l" rtl="0">
              <a:spcBef>
                <a:spcPts val="1160"/>
              </a:spcBef>
              <a:spcAft>
                <a:spcPts val="0"/>
              </a:spcAft>
              <a:buSzPts val="3220"/>
              <a:buChar char="•"/>
            </a:pPr>
            <a:r>
              <a:rPr lang="en-US" sz="2000" b="1" dirty="0"/>
              <a:t>Announcing principal findings</a:t>
            </a:r>
            <a:endParaRPr lang="en-US" dirty="0"/>
          </a:p>
          <a:p>
            <a:pPr marL="285750" lvl="0" indent="-285750" algn="l" rtl="0">
              <a:spcBef>
                <a:spcPts val="1160"/>
              </a:spcBef>
              <a:spcAft>
                <a:spcPts val="0"/>
              </a:spcAft>
              <a:buSzPts val="3220"/>
              <a:buChar char="•"/>
            </a:pPr>
            <a:r>
              <a:rPr lang="en-US" sz="2000" b="1" dirty="0"/>
              <a:t>Previewing content</a:t>
            </a:r>
            <a:endParaRPr lang="en-US" dirty="0"/>
          </a:p>
          <a:p>
            <a:r>
              <a:rPr lang="en-US" dirty="0"/>
              <a:t>Example: “Results for reflection were relatively consistent, such that perceived warmth and competence showed similar, positive relationships with reflection” (Watson et al., 2023, p.11)</a:t>
            </a:r>
          </a:p>
        </p:txBody>
      </p:sp>
      <p:sp>
        <p:nvSpPr>
          <p:cNvPr id="11" name="Google Shape;273;p17">
            <a:extLst>
              <a:ext uri="{FF2B5EF4-FFF2-40B4-BE49-F238E27FC236}">
                <a16:creationId xmlns:a16="http://schemas.microsoft.com/office/drawing/2014/main" id="{C81819D8-3EA9-402C-97D7-155C2C388C14}"/>
              </a:ext>
            </a:extLst>
          </p:cNvPr>
          <p:cNvSpPr txBox="1"/>
          <p:nvPr/>
        </p:nvSpPr>
        <p:spPr>
          <a:xfrm>
            <a:off x="5273079" y="1084646"/>
            <a:ext cx="406055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Garamond"/>
                <a:ea typeface="Garamond"/>
                <a:cs typeface="Garamond"/>
                <a:sym typeface="Garamond"/>
              </a:rPr>
              <a:t>(Grounding the Discussion)</a:t>
            </a:r>
            <a:endParaRPr/>
          </a:p>
        </p:txBody>
      </p:sp>
      <p:pic>
        <p:nvPicPr>
          <p:cNvPr id="12" name="Picture 2" descr="Logo&#10;&#10;Description automatically generated">
            <a:extLst>
              <a:ext uri="{FF2B5EF4-FFF2-40B4-BE49-F238E27FC236}">
                <a16:creationId xmlns:a16="http://schemas.microsoft.com/office/drawing/2014/main" id="{30BFE08D-373B-4816-A5D3-9BFAFB90655D}"/>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13" name="Slide Number Placeholder 12">
            <a:extLst>
              <a:ext uri="{FF2B5EF4-FFF2-40B4-BE49-F238E27FC236}">
                <a16:creationId xmlns:a16="http://schemas.microsoft.com/office/drawing/2014/main" id="{6FFE5153-37F4-43AA-BC1E-3DA2CAAF6A1B}"/>
              </a:ext>
            </a:extLst>
          </p:cNvPr>
          <p:cNvSpPr>
            <a:spLocks noGrp="1"/>
          </p:cNvSpPr>
          <p:nvPr>
            <p:ph type="sldNum" sz="quarter" idx="12"/>
          </p:nvPr>
        </p:nvSpPr>
        <p:spPr/>
        <p:txBody>
          <a:bodyPr/>
          <a:lstStyle/>
          <a:p>
            <a:fld id="{F1FFFAEF-1DE8-4B4A-A47D-433DADE435F0}" type="slidenum">
              <a:rPr lang="en-US" smtClean="0"/>
              <a:t>18</a:t>
            </a:fld>
            <a:endParaRPr lang="en-US"/>
          </a:p>
        </p:txBody>
      </p:sp>
    </p:spTree>
    <p:extLst>
      <p:ext uri="{BB962C8B-B14F-4D97-AF65-F5344CB8AC3E}">
        <p14:creationId xmlns:p14="http://schemas.microsoft.com/office/powerpoint/2010/main" val="393395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9969-DB51-4EFD-8B71-EFDE6BBB3184}"/>
              </a:ext>
            </a:extLst>
          </p:cNvPr>
          <p:cNvSpPr>
            <a:spLocks noGrp="1"/>
          </p:cNvSpPr>
          <p:nvPr>
            <p:ph type="title"/>
          </p:nvPr>
        </p:nvSpPr>
        <p:spPr/>
        <p:txBody>
          <a:bodyPr/>
          <a:lstStyle/>
          <a:p>
            <a:r>
              <a:rPr lang="en-US" dirty="0"/>
              <a:t>Basic Organization: </a:t>
            </a:r>
            <a:r>
              <a:rPr lang="en-US" b="1" dirty="0">
                <a:solidFill>
                  <a:srgbClr val="FF0000"/>
                </a:solidFill>
              </a:rPr>
              <a:t>Framing Principal Findings</a:t>
            </a:r>
            <a:endParaRPr lang="en-US" dirty="0"/>
          </a:p>
        </p:txBody>
      </p:sp>
      <p:sp>
        <p:nvSpPr>
          <p:cNvPr id="3" name="Content Placeholder 2">
            <a:extLst>
              <a:ext uri="{FF2B5EF4-FFF2-40B4-BE49-F238E27FC236}">
                <a16:creationId xmlns:a16="http://schemas.microsoft.com/office/drawing/2014/main" id="{B3683414-70F2-45E3-809A-01F01201484A}"/>
              </a:ext>
            </a:extLst>
          </p:cNvPr>
          <p:cNvSpPr>
            <a:spLocks noGrp="1"/>
          </p:cNvSpPr>
          <p:nvPr>
            <p:ph idx="1"/>
          </p:nvPr>
        </p:nvSpPr>
        <p:spPr/>
        <p:txBody>
          <a:bodyPr/>
          <a:lstStyle/>
          <a:p>
            <a:pPr marL="285750" lvl="0" indent="-285750" algn="l" rtl="0">
              <a:spcBef>
                <a:spcPts val="0"/>
              </a:spcBef>
              <a:spcAft>
                <a:spcPts val="0"/>
              </a:spcAft>
              <a:buSzPts val="3220"/>
              <a:buChar char="•"/>
            </a:pPr>
            <a:r>
              <a:rPr lang="en-US" sz="2000" b="1" dirty="0"/>
              <a:t>Accounting for Results</a:t>
            </a:r>
            <a:endParaRPr lang="en-US" dirty="0"/>
          </a:p>
          <a:p>
            <a:pPr marL="285750" lvl="0" indent="-285750" algn="l" rtl="0">
              <a:spcBef>
                <a:spcPts val="1160"/>
              </a:spcBef>
              <a:spcAft>
                <a:spcPts val="0"/>
              </a:spcAft>
              <a:buSzPts val="3220"/>
              <a:buChar char="•"/>
            </a:pPr>
            <a:r>
              <a:rPr lang="en-US" sz="2000" b="1" dirty="0"/>
              <a:t>Explicating Results</a:t>
            </a:r>
            <a:endParaRPr lang="en-US" dirty="0"/>
          </a:p>
          <a:p>
            <a:pPr marL="285750" lvl="0" indent="-285750" algn="l" rtl="0">
              <a:spcBef>
                <a:spcPts val="1160"/>
              </a:spcBef>
              <a:spcAft>
                <a:spcPts val="0"/>
              </a:spcAft>
              <a:buSzPts val="3220"/>
              <a:buChar char="•"/>
            </a:pPr>
            <a:r>
              <a:rPr lang="en-US" sz="2000" b="1" dirty="0"/>
              <a:t>Relating to Expectations</a:t>
            </a:r>
            <a:endParaRPr lang="en-US" dirty="0"/>
          </a:p>
          <a:p>
            <a:pPr marL="285750" lvl="0" indent="-285750" algn="l" rtl="0">
              <a:spcBef>
                <a:spcPts val="1160"/>
              </a:spcBef>
              <a:spcAft>
                <a:spcPts val="0"/>
              </a:spcAft>
              <a:buSzPts val="3220"/>
              <a:buChar char="•"/>
            </a:pPr>
            <a:r>
              <a:rPr lang="en-US" sz="2000" b="1" dirty="0"/>
              <a:t>Addressing Limitations</a:t>
            </a:r>
            <a:endParaRPr lang="en-US" dirty="0"/>
          </a:p>
          <a:p>
            <a:endParaRPr lang="en-US" dirty="0"/>
          </a:p>
        </p:txBody>
      </p:sp>
      <p:sp>
        <p:nvSpPr>
          <p:cNvPr id="4" name="Google Shape;282;p18">
            <a:extLst>
              <a:ext uri="{FF2B5EF4-FFF2-40B4-BE49-F238E27FC236}">
                <a16:creationId xmlns:a16="http://schemas.microsoft.com/office/drawing/2014/main" id="{2D69CC57-5B87-44B5-8FE3-7C9AB593B539}"/>
              </a:ext>
            </a:extLst>
          </p:cNvPr>
          <p:cNvSpPr txBox="1"/>
          <p:nvPr/>
        </p:nvSpPr>
        <p:spPr>
          <a:xfrm>
            <a:off x="6033701" y="1093912"/>
            <a:ext cx="435116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(Commenting on the Results)</a:t>
            </a:r>
            <a:endParaRPr dirty="0"/>
          </a:p>
        </p:txBody>
      </p:sp>
      <p:sp>
        <p:nvSpPr>
          <p:cNvPr id="6" name="TextBox 5">
            <a:extLst>
              <a:ext uri="{FF2B5EF4-FFF2-40B4-BE49-F238E27FC236}">
                <a16:creationId xmlns:a16="http://schemas.microsoft.com/office/drawing/2014/main" id="{7F5F830A-FB26-471E-8E9D-FC3697B27A99}"/>
              </a:ext>
            </a:extLst>
          </p:cNvPr>
          <p:cNvSpPr txBox="1"/>
          <p:nvPr/>
        </p:nvSpPr>
        <p:spPr>
          <a:xfrm>
            <a:off x="1097279" y="3560002"/>
            <a:ext cx="11264053" cy="923330"/>
          </a:xfrm>
          <a:prstGeom prst="rect">
            <a:avLst/>
          </a:prstGeom>
          <a:noFill/>
        </p:spPr>
        <p:txBody>
          <a:bodyPr wrap="square">
            <a:spAutoFit/>
          </a:bodyPr>
          <a:lstStyle/>
          <a:p>
            <a:r>
              <a:rPr lang="en-US" dirty="0"/>
              <a:t>Example: “Results suggest a much stronger influence of perceived competence than perceived warmth on knowledge utilization. Thus, AI teammates should be designed such as their skills and abilities are clearly apparent and can be integrated to maximize knowledge utilization” (Watson et al., 2023, p.11)</a:t>
            </a:r>
          </a:p>
        </p:txBody>
      </p:sp>
      <p:pic>
        <p:nvPicPr>
          <p:cNvPr id="7" name="Picture 2" descr="Logo&#10;&#10;Description automatically generated">
            <a:extLst>
              <a:ext uri="{FF2B5EF4-FFF2-40B4-BE49-F238E27FC236}">
                <a16:creationId xmlns:a16="http://schemas.microsoft.com/office/drawing/2014/main" id="{AE4D5710-2F4C-4FA4-BE0A-762A599AFBA0}"/>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8" name="Slide Number Placeholder 7">
            <a:extLst>
              <a:ext uri="{FF2B5EF4-FFF2-40B4-BE49-F238E27FC236}">
                <a16:creationId xmlns:a16="http://schemas.microsoft.com/office/drawing/2014/main" id="{E852D4F4-6DD1-4A95-8366-F945C2F833A7}"/>
              </a:ext>
            </a:extLst>
          </p:cNvPr>
          <p:cNvSpPr>
            <a:spLocks noGrp="1"/>
          </p:cNvSpPr>
          <p:nvPr>
            <p:ph type="sldNum" sz="quarter" idx="12"/>
          </p:nvPr>
        </p:nvSpPr>
        <p:spPr/>
        <p:txBody>
          <a:bodyPr/>
          <a:lstStyle/>
          <a:p>
            <a:fld id="{F1FFFAEF-1DE8-4B4A-A47D-433DADE435F0}" type="slidenum">
              <a:rPr lang="en-US" smtClean="0"/>
              <a:t>19</a:t>
            </a:fld>
            <a:endParaRPr lang="en-US"/>
          </a:p>
        </p:txBody>
      </p:sp>
    </p:spTree>
    <p:extLst>
      <p:ext uri="{BB962C8B-B14F-4D97-AF65-F5344CB8AC3E}">
        <p14:creationId xmlns:p14="http://schemas.microsoft.com/office/powerpoint/2010/main" val="5808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F49F-4251-4ED7-BA1A-1DFA317AED4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DE1D9DE-7BB1-4309-9517-308B31DBF620}"/>
              </a:ext>
            </a:extLst>
          </p:cNvPr>
          <p:cNvSpPr>
            <a:spLocks noGrp="1"/>
          </p:cNvSpPr>
          <p:nvPr>
            <p:ph idx="1"/>
          </p:nvPr>
        </p:nvSpPr>
        <p:spPr/>
        <p:txBody>
          <a:bodyPr/>
          <a:lstStyle/>
          <a:p>
            <a:r>
              <a:rPr lang="en-US" dirty="0"/>
              <a:t>Results</a:t>
            </a:r>
          </a:p>
          <a:p>
            <a:r>
              <a:rPr lang="en-US" dirty="0"/>
              <a:t>Discussion</a:t>
            </a:r>
          </a:p>
          <a:p>
            <a:r>
              <a:rPr lang="en-US" dirty="0"/>
              <a:t>Broader Impact</a:t>
            </a:r>
          </a:p>
          <a:p>
            <a:pPr marL="0" indent="0">
              <a:buNone/>
            </a:pPr>
            <a:endParaRPr lang="en-US" dirty="0"/>
          </a:p>
        </p:txBody>
      </p:sp>
      <p:pic>
        <p:nvPicPr>
          <p:cNvPr id="6" name="Picture 2" descr="Logo&#10;&#10;Description automatically generated">
            <a:extLst>
              <a:ext uri="{FF2B5EF4-FFF2-40B4-BE49-F238E27FC236}">
                <a16:creationId xmlns:a16="http://schemas.microsoft.com/office/drawing/2014/main" id="{E32DC66A-FA99-4460-8DEA-4FBC50CA1BA9}"/>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7" name="Slide Number Placeholder 6">
            <a:extLst>
              <a:ext uri="{FF2B5EF4-FFF2-40B4-BE49-F238E27FC236}">
                <a16:creationId xmlns:a16="http://schemas.microsoft.com/office/drawing/2014/main" id="{BD7F6EBE-6F39-4EDA-893D-87CFDE3B01DD}"/>
              </a:ext>
            </a:extLst>
          </p:cNvPr>
          <p:cNvSpPr>
            <a:spLocks noGrp="1"/>
          </p:cNvSpPr>
          <p:nvPr>
            <p:ph type="sldNum" sz="quarter" idx="12"/>
          </p:nvPr>
        </p:nvSpPr>
        <p:spPr/>
        <p:txBody>
          <a:bodyPr/>
          <a:lstStyle/>
          <a:p>
            <a:fld id="{F1FFFAEF-1DE8-4B4A-A47D-433DADE435F0}" type="slidenum">
              <a:rPr lang="en-US" smtClean="0"/>
              <a:t>2</a:t>
            </a:fld>
            <a:endParaRPr lang="en-US"/>
          </a:p>
        </p:txBody>
      </p:sp>
    </p:spTree>
    <p:extLst>
      <p:ext uri="{BB962C8B-B14F-4D97-AF65-F5344CB8AC3E}">
        <p14:creationId xmlns:p14="http://schemas.microsoft.com/office/powerpoint/2010/main" val="30976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55AD-693A-44FE-9A66-C32EF28F0742}"/>
              </a:ext>
            </a:extLst>
          </p:cNvPr>
          <p:cNvSpPr>
            <a:spLocks noGrp="1"/>
          </p:cNvSpPr>
          <p:nvPr>
            <p:ph type="title"/>
          </p:nvPr>
        </p:nvSpPr>
        <p:spPr/>
        <p:txBody>
          <a:bodyPr/>
          <a:lstStyle/>
          <a:p>
            <a:r>
              <a:rPr lang="en-US" dirty="0"/>
              <a:t>Basic Organization: </a:t>
            </a:r>
            <a:r>
              <a:rPr lang="en-US" b="1" dirty="0">
                <a:solidFill>
                  <a:srgbClr val="00B050"/>
                </a:solidFill>
              </a:rPr>
              <a:t>Reshaping the Territory</a:t>
            </a:r>
            <a:endParaRPr lang="en-US" dirty="0"/>
          </a:p>
        </p:txBody>
      </p:sp>
      <p:sp>
        <p:nvSpPr>
          <p:cNvPr id="3" name="Content Placeholder 2">
            <a:extLst>
              <a:ext uri="{FF2B5EF4-FFF2-40B4-BE49-F238E27FC236}">
                <a16:creationId xmlns:a16="http://schemas.microsoft.com/office/drawing/2014/main" id="{85ADA77C-14B8-40A2-94BF-AEC3733768F9}"/>
              </a:ext>
            </a:extLst>
          </p:cNvPr>
          <p:cNvSpPr>
            <a:spLocks noGrp="1"/>
          </p:cNvSpPr>
          <p:nvPr>
            <p:ph idx="1"/>
          </p:nvPr>
        </p:nvSpPr>
        <p:spPr/>
        <p:txBody>
          <a:bodyPr/>
          <a:lstStyle/>
          <a:p>
            <a:pPr marL="285750" lvl="0" indent="-285750" algn="l" rtl="0">
              <a:spcBef>
                <a:spcPts val="0"/>
              </a:spcBef>
              <a:spcAft>
                <a:spcPts val="0"/>
              </a:spcAft>
              <a:buSzPts val="3220"/>
              <a:buChar char="•"/>
            </a:pPr>
            <a:r>
              <a:rPr lang="en-US" sz="2000" b="1" dirty="0"/>
              <a:t>Supporting with Evidence</a:t>
            </a:r>
            <a:endParaRPr lang="en-US" dirty="0"/>
          </a:p>
          <a:p>
            <a:pPr marL="285750" lvl="0" indent="-285750" algn="l" rtl="0">
              <a:spcBef>
                <a:spcPts val="1160"/>
              </a:spcBef>
              <a:spcAft>
                <a:spcPts val="0"/>
              </a:spcAft>
              <a:buSzPts val="3220"/>
              <a:buChar char="•"/>
            </a:pPr>
            <a:r>
              <a:rPr lang="en-US" sz="2000" b="1" dirty="0"/>
              <a:t>Countering with Evidence</a:t>
            </a:r>
            <a:endParaRPr lang="en-US" dirty="0"/>
          </a:p>
          <a:p>
            <a:endParaRPr lang="en-US" dirty="0"/>
          </a:p>
          <a:p>
            <a:pPr marL="0" indent="0">
              <a:buNone/>
            </a:pPr>
            <a:endParaRPr lang="en-US" dirty="0"/>
          </a:p>
        </p:txBody>
      </p:sp>
      <p:sp>
        <p:nvSpPr>
          <p:cNvPr id="4" name="Google Shape;291;p19">
            <a:extLst>
              <a:ext uri="{FF2B5EF4-FFF2-40B4-BE49-F238E27FC236}">
                <a16:creationId xmlns:a16="http://schemas.microsoft.com/office/drawing/2014/main" id="{795B7F7A-C7B0-4A24-A231-6A2088BCED5E}"/>
              </a:ext>
            </a:extLst>
          </p:cNvPr>
          <p:cNvSpPr txBox="1"/>
          <p:nvPr/>
        </p:nvSpPr>
        <p:spPr>
          <a:xfrm>
            <a:off x="4526506" y="1076979"/>
            <a:ext cx="532262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(Referencing Literature for Support)</a:t>
            </a:r>
            <a:endParaRPr dirty="0"/>
          </a:p>
        </p:txBody>
      </p:sp>
      <p:sp>
        <p:nvSpPr>
          <p:cNvPr id="5" name="TextBox 4">
            <a:extLst>
              <a:ext uri="{FF2B5EF4-FFF2-40B4-BE49-F238E27FC236}">
                <a16:creationId xmlns:a16="http://schemas.microsoft.com/office/drawing/2014/main" id="{5209358D-9E31-4B6A-A86C-58F45A0F06DB}"/>
              </a:ext>
            </a:extLst>
          </p:cNvPr>
          <p:cNvSpPr txBox="1"/>
          <p:nvPr/>
        </p:nvSpPr>
        <p:spPr>
          <a:xfrm>
            <a:off x="809413" y="3105834"/>
            <a:ext cx="11264053" cy="646331"/>
          </a:xfrm>
          <a:prstGeom prst="rect">
            <a:avLst/>
          </a:prstGeom>
          <a:noFill/>
        </p:spPr>
        <p:txBody>
          <a:bodyPr wrap="square">
            <a:spAutoFit/>
          </a:bodyPr>
          <a:lstStyle/>
          <a:p>
            <a:r>
              <a:rPr lang="en-US" dirty="0"/>
              <a:t>Example: “Dou et al., 2020 found that people’s expectations for warmth and competence are in part dependent on the intended application of the robot”</a:t>
            </a:r>
          </a:p>
        </p:txBody>
      </p:sp>
      <p:sp>
        <p:nvSpPr>
          <p:cNvPr id="7" name="TextBox 6">
            <a:extLst>
              <a:ext uri="{FF2B5EF4-FFF2-40B4-BE49-F238E27FC236}">
                <a16:creationId xmlns:a16="http://schemas.microsoft.com/office/drawing/2014/main" id="{DF910477-D8F9-4CF0-AECA-6C02524AD567}"/>
              </a:ext>
            </a:extLst>
          </p:cNvPr>
          <p:cNvSpPr txBox="1"/>
          <p:nvPr/>
        </p:nvSpPr>
        <p:spPr>
          <a:xfrm>
            <a:off x="4047066" y="3382833"/>
            <a:ext cx="6096000" cy="369332"/>
          </a:xfrm>
          <a:prstGeom prst="rect">
            <a:avLst/>
          </a:prstGeom>
          <a:noFill/>
        </p:spPr>
        <p:txBody>
          <a:bodyPr wrap="square">
            <a:spAutoFit/>
          </a:bodyPr>
          <a:lstStyle/>
          <a:p>
            <a:r>
              <a:rPr lang="en-US" dirty="0"/>
              <a:t>(Watson et al., 2023, p.12)</a:t>
            </a:r>
          </a:p>
        </p:txBody>
      </p:sp>
      <p:pic>
        <p:nvPicPr>
          <p:cNvPr id="8" name="Picture 2" descr="Logo&#10;&#10;Description automatically generated">
            <a:extLst>
              <a:ext uri="{FF2B5EF4-FFF2-40B4-BE49-F238E27FC236}">
                <a16:creationId xmlns:a16="http://schemas.microsoft.com/office/drawing/2014/main" id="{26B370D9-6BAC-4D36-8309-617A797425C2}"/>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9" name="Slide Number Placeholder 8">
            <a:extLst>
              <a:ext uri="{FF2B5EF4-FFF2-40B4-BE49-F238E27FC236}">
                <a16:creationId xmlns:a16="http://schemas.microsoft.com/office/drawing/2014/main" id="{C2377ED6-F2F5-4568-979C-9C5C28D95E8C}"/>
              </a:ext>
            </a:extLst>
          </p:cNvPr>
          <p:cNvSpPr>
            <a:spLocks noGrp="1"/>
          </p:cNvSpPr>
          <p:nvPr>
            <p:ph type="sldNum" sz="quarter" idx="12"/>
          </p:nvPr>
        </p:nvSpPr>
        <p:spPr/>
        <p:txBody>
          <a:bodyPr/>
          <a:lstStyle/>
          <a:p>
            <a:fld id="{F1FFFAEF-1DE8-4B4A-A47D-433DADE435F0}" type="slidenum">
              <a:rPr lang="en-US" smtClean="0"/>
              <a:t>20</a:t>
            </a:fld>
            <a:endParaRPr lang="en-US"/>
          </a:p>
        </p:txBody>
      </p:sp>
    </p:spTree>
    <p:extLst>
      <p:ext uri="{BB962C8B-B14F-4D97-AF65-F5344CB8AC3E}">
        <p14:creationId xmlns:p14="http://schemas.microsoft.com/office/powerpoint/2010/main" val="374279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60F5-1A70-4E6C-A7F5-DBF70ACF1039}"/>
              </a:ext>
            </a:extLst>
          </p:cNvPr>
          <p:cNvSpPr>
            <a:spLocks noGrp="1"/>
          </p:cNvSpPr>
          <p:nvPr>
            <p:ph type="title"/>
          </p:nvPr>
        </p:nvSpPr>
        <p:spPr/>
        <p:txBody>
          <a:bodyPr/>
          <a:lstStyle/>
          <a:p>
            <a:r>
              <a:rPr lang="en-US" sz="4800" dirty="0"/>
              <a:t>Basic Organization: </a:t>
            </a:r>
            <a:r>
              <a:rPr lang="en-US" sz="4800" b="1" dirty="0">
                <a:solidFill>
                  <a:srgbClr val="B68D1F"/>
                </a:solidFill>
              </a:rPr>
              <a:t>Establishing Additional Territory</a:t>
            </a:r>
            <a:endParaRPr lang="en-US" dirty="0"/>
          </a:p>
        </p:txBody>
      </p:sp>
      <p:sp>
        <p:nvSpPr>
          <p:cNvPr id="3" name="Content Placeholder 2">
            <a:extLst>
              <a:ext uri="{FF2B5EF4-FFF2-40B4-BE49-F238E27FC236}">
                <a16:creationId xmlns:a16="http://schemas.microsoft.com/office/drawing/2014/main" id="{954405C9-FA7F-4793-9611-4F7A40C3C49F}"/>
              </a:ext>
            </a:extLst>
          </p:cNvPr>
          <p:cNvSpPr>
            <a:spLocks noGrp="1"/>
          </p:cNvSpPr>
          <p:nvPr>
            <p:ph idx="1"/>
          </p:nvPr>
        </p:nvSpPr>
        <p:spPr/>
        <p:txBody>
          <a:bodyPr/>
          <a:lstStyle/>
          <a:p>
            <a:pPr marL="285750" lvl="0" indent="-285750" algn="l" rtl="0">
              <a:spcBef>
                <a:spcPts val="0"/>
              </a:spcBef>
              <a:spcAft>
                <a:spcPts val="0"/>
              </a:spcAft>
              <a:buSzPts val="3220"/>
              <a:buChar char="•"/>
            </a:pPr>
            <a:r>
              <a:rPr lang="en-US" sz="2000" b="1" dirty="0"/>
              <a:t>Generalizing Results</a:t>
            </a:r>
            <a:endParaRPr lang="en-US" dirty="0"/>
          </a:p>
          <a:p>
            <a:pPr marL="285750" lvl="0" indent="-285750" algn="l" rtl="0">
              <a:spcBef>
                <a:spcPts val="1160"/>
              </a:spcBef>
              <a:spcAft>
                <a:spcPts val="0"/>
              </a:spcAft>
              <a:buSzPts val="3220"/>
              <a:buChar char="•"/>
            </a:pPr>
            <a:r>
              <a:rPr lang="en-US" sz="2000" b="1" dirty="0"/>
              <a:t>Stating the Value</a:t>
            </a:r>
            <a:endParaRPr lang="en-US" dirty="0"/>
          </a:p>
          <a:p>
            <a:pPr marL="285750" lvl="0" indent="-285750" algn="l" rtl="0">
              <a:spcBef>
                <a:spcPts val="1160"/>
              </a:spcBef>
              <a:spcAft>
                <a:spcPts val="0"/>
              </a:spcAft>
              <a:buSzPts val="3220"/>
              <a:buChar char="•"/>
            </a:pPr>
            <a:r>
              <a:rPr lang="en-US" sz="2000" b="1" dirty="0"/>
              <a:t>Noting Implications</a:t>
            </a:r>
            <a:endParaRPr lang="en-US" dirty="0"/>
          </a:p>
          <a:p>
            <a:pPr marL="285750" lvl="0" indent="-285750" algn="l" rtl="0">
              <a:spcBef>
                <a:spcPts val="1160"/>
              </a:spcBef>
              <a:spcAft>
                <a:spcPts val="0"/>
              </a:spcAft>
              <a:buSzPts val="3220"/>
              <a:buChar char="•"/>
            </a:pPr>
            <a:r>
              <a:rPr lang="en-US" sz="2000" b="1" dirty="0"/>
              <a:t>Proposing Directions </a:t>
            </a:r>
            <a:endParaRPr lang="en-US" dirty="0"/>
          </a:p>
          <a:p>
            <a:endParaRPr lang="en-US" dirty="0"/>
          </a:p>
        </p:txBody>
      </p:sp>
      <p:sp>
        <p:nvSpPr>
          <p:cNvPr id="4" name="Google Shape;301;p20">
            <a:extLst>
              <a:ext uri="{FF2B5EF4-FFF2-40B4-BE49-F238E27FC236}">
                <a16:creationId xmlns:a16="http://schemas.microsoft.com/office/drawing/2014/main" id="{F2FF25B8-AD80-46FC-9A50-FD104D732912}"/>
              </a:ext>
            </a:extLst>
          </p:cNvPr>
          <p:cNvSpPr txBox="1"/>
          <p:nvPr/>
        </p:nvSpPr>
        <p:spPr>
          <a:xfrm>
            <a:off x="5611631" y="1093913"/>
            <a:ext cx="463777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Garamond"/>
                <a:ea typeface="Garamond"/>
                <a:cs typeface="Garamond"/>
                <a:sym typeface="Garamond"/>
              </a:rPr>
              <a:t>(Expanding Beyond the Study)</a:t>
            </a:r>
            <a:endParaRPr dirty="0"/>
          </a:p>
        </p:txBody>
      </p:sp>
      <p:sp>
        <p:nvSpPr>
          <p:cNvPr id="5" name="TextBox 4">
            <a:extLst>
              <a:ext uri="{FF2B5EF4-FFF2-40B4-BE49-F238E27FC236}">
                <a16:creationId xmlns:a16="http://schemas.microsoft.com/office/drawing/2014/main" id="{51C317D0-7395-4CD1-B1A0-C22713589B0A}"/>
              </a:ext>
            </a:extLst>
          </p:cNvPr>
          <p:cNvSpPr txBox="1"/>
          <p:nvPr/>
        </p:nvSpPr>
        <p:spPr>
          <a:xfrm>
            <a:off x="657013" y="3706967"/>
            <a:ext cx="11264053" cy="1200329"/>
          </a:xfrm>
          <a:prstGeom prst="rect">
            <a:avLst/>
          </a:prstGeom>
          <a:noFill/>
        </p:spPr>
        <p:txBody>
          <a:bodyPr wrap="square">
            <a:spAutoFit/>
          </a:bodyPr>
          <a:lstStyle/>
          <a:p>
            <a:r>
              <a:rPr lang="en-US" dirty="0"/>
              <a:t>Example: “Finally, results highlight the value of integrating research on AI agents in the HCI/HRI literature and adjustment to human newcomers in the teams literature. Most models of human reactions to AI agents do not yet capture the complex social and psychological processes of receptivity to a fully interdependent AI teammate” (Watson et al., 2023, p.12)                                                                                         </a:t>
            </a:r>
          </a:p>
        </p:txBody>
      </p:sp>
      <p:pic>
        <p:nvPicPr>
          <p:cNvPr id="6" name="Picture 2" descr="Logo&#10;&#10;Description automatically generated">
            <a:extLst>
              <a:ext uri="{FF2B5EF4-FFF2-40B4-BE49-F238E27FC236}">
                <a16:creationId xmlns:a16="http://schemas.microsoft.com/office/drawing/2014/main" id="{171E8093-B25D-4C5A-8724-372246E098DE}"/>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7" name="Slide Number Placeholder 6">
            <a:extLst>
              <a:ext uri="{FF2B5EF4-FFF2-40B4-BE49-F238E27FC236}">
                <a16:creationId xmlns:a16="http://schemas.microsoft.com/office/drawing/2014/main" id="{1F0C929D-373A-412A-A3A5-24425CAF3724}"/>
              </a:ext>
            </a:extLst>
          </p:cNvPr>
          <p:cNvSpPr>
            <a:spLocks noGrp="1"/>
          </p:cNvSpPr>
          <p:nvPr>
            <p:ph type="sldNum" sz="quarter" idx="12"/>
          </p:nvPr>
        </p:nvSpPr>
        <p:spPr/>
        <p:txBody>
          <a:bodyPr/>
          <a:lstStyle/>
          <a:p>
            <a:fld id="{F1FFFAEF-1DE8-4B4A-A47D-433DADE435F0}" type="slidenum">
              <a:rPr lang="en-US" smtClean="0"/>
              <a:t>21</a:t>
            </a:fld>
            <a:endParaRPr lang="en-US"/>
          </a:p>
        </p:txBody>
      </p:sp>
    </p:spTree>
    <p:extLst>
      <p:ext uri="{BB962C8B-B14F-4D97-AF65-F5344CB8AC3E}">
        <p14:creationId xmlns:p14="http://schemas.microsoft.com/office/powerpoint/2010/main" val="161820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7F3C-943C-44FB-A617-DE36C5B7A858}"/>
              </a:ext>
            </a:extLst>
          </p:cNvPr>
          <p:cNvSpPr>
            <a:spLocks noGrp="1"/>
          </p:cNvSpPr>
          <p:nvPr>
            <p:ph type="title"/>
          </p:nvPr>
        </p:nvSpPr>
        <p:spPr/>
        <p:txBody>
          <a:bodyPr/>
          <a:lstStyle/>
          <a:p>
            <a:r>
              <a:rPr lang="en-US" dirty="0"/>
              <a:t>Logic Flow of Discussion Section </a:t>
            </a:r>
          </a:p>
        </p:txBody>
      </p:sp>
      <p:sp>
        <p:nvSpPr>
          <p:cNvPr id="3" name="Content Placeholder 2">
            <a:extLst>
              <a:ext uri="{FF2B5EF4-FFF2-40B4-BE49-F238E27FC236}">
                <a16:creationId xmlns:a16="http://schemas.microsoft.com/office/drawing/2014/main" id="{494511A0-C219-4D22-B763-B9D541087A58}"/>
              </a:ext>
            </a:extLst>
          </p:cNvPr>
          <p:cNvSpPr>
            <a:spLocks noGrp="1"/>
          </p:cNvSpPr>
          <p:nvPr>
            <p:ph idx="1"/>
          </p:nvPr>
        </p:nvSpPr>
        <p:spPr/>
        <p:txBody>
          <a:bodyPr/>
          <a:lstStyle/>
          <a:p>
            <a:pPr marL="457200" lvl="0" indent="-457200" algn="l" rtl="0">
              <a:spcBef>
                <a:spcPts val="0"/>
              </a:spcBef>
              <a:spcAft>
                <a:spcPts val="0"/>
              </a:spcAft>
              <a:buSzPts val="3220"/>
              <a:buFont typeface="Garamond"/>
              <a:buAutoNum type="arabicPeriod"/>
            </a:pPr>
            <a:r>
              <a:rPr lang="en-US" sz="2800" dirty="0"/>
              <a:t>Recap of key findings</a:t>
            </a:r>
            <a:endParaRPr lang="en-US" dirty="0"/>
          </a:p>
          <a:p>
            <a:pPr marL="457200" lvl="0" indent="-457200" algn="l" rtl="0">
              <a:spcBef>
                <a:spcPts val="1160"/>
              </a:spcBef>
              <a:spcAft>
                <a:spcPts val="0"/>
              </a:spcAft>
              <a:buSzPts val="3220"/>
              <a:buFont typeface="Garamond"/>
              <a:buAutoNum type="arabicPeriod"/>
            </a:pPr>
            <a:r>
              <a:rPr lang="en-US" sz="2800" dirty="0"/>
              <a:t>Paragraphs/sections based on main and related findings or by analysis… what do the findings mean? Answer the ‘why’</a:t>
            </a:r>
            <a:endParaRPr lang="en-US" dirty="0"/>
          </a:p>
          <a:p>
            <a:pPr marL="457200" lvl="0" indent="-457200" algn="l" rtl="0">
              <a:spcBef>
                <a:spcPts val="1160"/>
              </a:spcBef>
              <a:spcAft>
                <a:spcPts val="0"/>
              </a:spcAft>
              <a:buSzPts val="3220"/>
              <a:buFont typeface="Garamond"/>
              <a:buAutoNum type="arabicPeriod"/>
            </a:pPr>
            <a:r>
              <a:rPr lang="en-US" sz="2800" dirty="0"/>
              <a:t>Limitations</a:t>
            </a:r>
            <a:endParaRPr lang="en-US" dirty="0"/>
          </a:p>
          <a:p>
            <a:pPr marL="457200" lvl="0" indent="-457200" algn="l" rtl="0">
              <a:spcBef>
                <a:spcPts val="1160"/>
              </a:spcBef>
              <a:spcAft>
                <a:spcPts val="0"/>
              </a:spcAft>
              <a:buSzPts val="3220"/>
              <a:buFont typeface="Garamond"/>
              <a:buAutoNum type="arabicPeriod"/>
            </a:pPr>
            <a:r>
              <a:rPr lang="en-US" sz="2800" dirty="0"/>
              <a:t>Future directions</a:t>
            </a:r>
            <a:endParaRPr lang="en-US" dirty="0"/>
          </a:p>
          <a:p>
            <a:pPr marL="457200" lvl="0" indent="-457200" algn="l" rtl="0">
              <a:spcBef>
                <a:spcPts val="1160"/>
              </a:spcBef>
              <a:spcAft>
                <a:spcPts val="0"/>
              </a:spcAft>
              <a:buSzPts val="3220"/>
              <a:buFont typeface="Garamond"/>
              <a:buAutoNum type="arabicPeriod"/>
            </a:pPr>
            <a:r>
              <a:rPr lang="en-US" sz="2800" dirty="0"/>
              <a:t>Broader impact </a:t>
            </a:r>
            <a:endParaRPr lang="en-US" dirty="0"/>
          </a:p>
          <a:p>
            <a:pPr marL="742950" lvl="1" indent="-139700" algn="l" rtl="0">
              <a:spcBef>
                <a:spcPts val="1000"/>
              </a:spcBef>
              <a:spcAft>
                <a:spcPts val="0"/>
              </a:spcAft>
              <a:buSzPts val="2300"/>
              <a:buNone/>
            </a:pPr>
            <a:endParaRPr lang="en-US" dirty="0"/>
          </a:p>
          <a:p>
            <a:endParaRPr lang="en-US" dirty="0"/>
          </a:p>
          <a:p>
            <a:endParaRPr lang="en-US" dirty="0"/>
          </a:p>
        </p:txBody>
      </p:sp>
      <p:pic>
        <p:nvPicPr>
          <p:cNvPr id="4" name="Picture 2" descr="Logo&#10;&#10;Description automatically generated">
            <a:extLst>
              <a:ext uri="{FF2B5EF4-FFF2-40B4-BE49-F238E27FC236}">
                <a16:creationId xmlns:a16="http://schemas.microsoft.com/office/drawing/2014/main" id="{459AFF92-8FFD-4929-86A6-B8A1C3990084}"/>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6EB8F5C1-E575-41D7-9F42-36DEB682FCEC}"/>
              </a:ext>
            </a:extLst>
          </p:cNvPr>
          <p:cNvSpPr>
            <a:spLocks noGrp="1"/>
          </p:cNvSpPr>
          <p:nvPr>
            <p:ph type="sldNum" sz="quarter" idx="12"/>
          </p:nvPr>
        </p:nvSpPr>
        <p:spPr/>
        <p:txBody>
          <a:bodyPr/>
          <a:lstStyle/>
          <a:p>
            <a:fld id="{F1FFFAEF-1DE8-4B4A-A47D-433DADE435F0}" type="slidenum">
              <a:rPr lang="en-US" smtClean="0"/>
              <a:t>22</a:t>
            </a:fld>
            <a:endParaRPr lang="en-US"/>
          </a:p>
        </p:txBody>
      </p:sp>
    </p:spTree>
    <p:extLst>
      <p:ext uri="{BB962C8B-B14F-4D97-AF65-F5344CB8AC3E}">
        <p14:creationId xmlns:p14="http://schemas.microsoft.com/office/powerpoint/2010/main" val="359082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a:t>Broader Impacts</a:t>
            </a:r>
            <a:endParaRPr/>
          </a:p>
        </p:txBody>
      </p:sp>
      <p:sp>
        <p:nvSpPr>
          <p:cNvPr id="321" name="Google Shape;321;p23"/>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60"/>
              <a:buNone/>
            </a:pPr>
            <a:r>
              <a:rPr lang="en-US"/>
              <a:t>What are these?</a:t>
            </a:r>
            <a:endParaRPr/>
          </a:p>
        </p:txBody>
      </p:sp>
      <p:sp>
        <p:nvSpPr>
          <p:cNvPr id="322" name="Google Shape;322;p23"/>
          <p:cNvSpPr/>
          <p:nvPr/>
        </p:nvSpPr>
        <p:spPr>
          <a:xfrm>
            <a:off x="742278" y="3846050"/>
            <a:ext cx="10736131" cy="1225479"/>
          </a:xfrm>
          <a:prstGeom prst="ribbon2">
            <a:avLst>
              <a:gd name="adj1" fmla="val 33333"/>
              <a:gd name="adj2" fmla="val 64186"/>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Garamond"/>
                <a:ea typeface="Garamond"/>
                <a:cs typeface="Garamond"/>
                <a:sym typeface="Garamond"/>
              </a:rPr>
              <a:t>“[T]he potential to benefit society and contribute to the achievement of specific, desired societal outcomes.”</a:t>
            </a:r>
            <a:endParaRPr/>
          </a:p>
        </p:txBody>
      </p:sp>
      <p:pic>
        <p:nvPicPr>
          <p:cNvPr id="2" name="Picture 1" descr="Logo&#10;&#10;Description automatically generated">
            <a:extLst>
              <a:ext uri="{FF2B5EF4-FFF2-40B4-BE49-F238E27FC236}">
                <a16:creationId xmlns:a16="http://schemas.microsoft.com/office/drawing/2014/main" id="{233A7B05-FE19-3A00-BFC0-FA4E76F619AC}"/>
              </a:ext>
            </a:extLst>
          </p:cNvPr>
          <p:cNvPicPr>
            <a:picLocks noChangeAspect="1"/>
          </p:cNvPicPr>
          <p:nvPr/>
        </p:nvPicPr>
        <p:blipFill>
          <a:blip r:embed="rId3"/>
          <a:stretch>
            <a:fillRect/>
          </a:stretch>
        </p:blipFill>
        <p:spPr>
          <a:xfrm>
            <a:off x="11217966" y="5342459"/>
            <a:ext cx="821634" cy="828260"/>
          </a:xfrm>
          <a:prstGeom prst="rect">
            <a:avLst/>
          </a:prstGeom>
        </p:spPr>
      </p:pic>
      <p:sp>
        <p:nvSpPr>
          <p:cNvPr id="3" name="Slide Number Placeholder 2">
            <a:extLst>
              <a:ext uri="{FF2B5EF4-FFF2-40B4-BE49-F238E27FC236}">
                <a16:creationId xmlns:a16="http://schemas.microsoft.com/office/drawing/2014/main" id="{7E44ACEA-B05A-4189-8355-94EC10EEB354}"/>
              </a:ext>
            </a:extLst>
          </p:cNvPr>
          <p:cNvSpPr>
            <a:spLocks noGrp="1"/>
          </p:cNvSpPr>
          <p:nvPr>
            <p:ph type="sldNum" sz="quarter" idx="12"/>
          </p:nvPr>
        </p:nvSpPr>
        <p:spPr/>
        <p:txBody>
          <a:bodyPr/>
          <a:lstStyle/>
          <a:p>
            <a:fld id="{F1FFFAEF-1DE8-4B4A-A47D-433DADE435F0}" type="slidenum">
              <a:rPr lang="en-US" smtClean="0"/>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7;p24">
            <a:extLst>
              <a:ext uri="{FF2B5EF4-FFF2-40B4-BE49-F238E27FC236}">
                <a16:creationId xmlns:a16="http://schemas.microsoft.com/office/drawing/2014/main" id="{2DB44E98-CB18-4A1F-A4FB-7807DEDBAF5E}"/>
              </a:ext>
            </a:extLst>
          </p:cNvPr>
          <p:cNvSpPr txBox="1">
            <a:spLocks/>
          </p:cNvSpPr>
          <p:nvPr/>
        </p:nvSpPr>
        <p:spPr>
          <a:xfrm>
            <a:off x="1213106" y="618065"/>
            <a:ext cx="9601196" cy="1303867"/>
          </a:xfrm>
          <a:prstGeom prst="rect">
            <a:avLst/>
          </a:prstGeom>
          <a:noFill/>
          <a:ln>
            <a:noFill/>
          </a:ln>
        </p:spPr>
        <p:txBody>
          <a:bodyPr spcFirstLastPara="1" vert="horz" wrap="square" lIns="91425" tIns="45700" rIns="91425" bIns="45700" rtlCol="0" anchor="ctr" anchorCtr="0">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buClr>
                <a:srgbClr val="262626"/>
              </a:buClr>
              <a:buSzPts val="4400"/>
              <a:buFont typeface="Garamond"/>
              <a:buNone/>
            </a:pPr>
            <a:r>
              <a:rPr lang="en-US"/>
              <a:t>Broader Impacts</a:t>
            </a:r>
          </a:p>
        </p:txBody>
      </p:sp>
      <p:sp>
        <p:nvSpPr>
          <p:cNvPr id="5" name="Google Shape;328;p24">
            <a:extLst>
              <a:ext uri="{FF2B5EF4-FFF2-40B4-BE49-F238E27FC236}">
                <a16:creationId xmlns:a16="http://schemas.microsoft.com/office/drawing/2014/main" id="{7BE23931-4AC7-471C-8E97-B4A1B911A512}"/>
              </a:ext>
            </a:extLst>
          </p:cNvPr>
          <p:cNvSpPr txBox="1">
            <a:spLocks/>
          </p:cNvSpPr>
          <p:nvPr/>
        </p:nvSpPr>
        <p:spPr>
          <a:xfrm>
            <a:off x="1295400" y="2658533"/>
            <a:ext cx="4718304" cy="576262"/>
          </a:xfrm>
          <a:prstGeom prst="rect">
            <a:avLst/>
          </a:prstGeom>
          <a:noFill/>
          <a:ln>
            <a:noFill/>
          </a:ln>
        </p:spPr>
        <p:txBody>
          <a:bodyPr spcFirstLastPara="1" vert="horz" wrap="square" lIns="91425" tIns="45700" rIns="91425" bIns="45700" rtlCol="0" anchor="b"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SzPts val="3220"/>
              <a:buFont typeface="Calibri" panose="020F0502020204030204" pitchFamily="34" charset="0"/>
              <a:buNone/>
            </a:pPr>
            <a:r>
              <a:rPr lang="en-US"/>
              <a:t>Criterion:</a:t>
            </a:r>
          </a:p>
        </p:txBody>
      </p:sp>
      <p:sp>
        <p:nvSpPr>
          <p:cNvPr id="6" name="Google Shape;329;p24">
            <a:extLst>
              <a:ext uri="{FF2B5EF4-FFF2-40B4-BE49-F238E27FC236}">
                <a16:creationId xmlns:a16="http://schemas.microsoft.com/office/drawing/2014/main" id="{F3C5D17C-0E19-4B62-80DC-E1AD361D4649}"/>
              </a:ext>
            </a:extLst>
          </p:cNvPr>
          <p:cNvSpPr txBox="1">
            <a:spLocks/>
          </p:cNvSpPr>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spcBef>
                <a:spcPts val="0"/>
              </a:spcBef>
              <a:spcAft>
                <a:spcPts val="0"/>
              </a:spcAft>
              <a:buSzPts val="2760"/>
              <a:buFont typeface="Noto Sans Symbols"/>
              <a:buChar char="✔"/>
            </a:pPr>
            <a:r>
              <a:rPr lang="en-US"/>
              <a:t>Why should people outside of research care about what you did?</a:t>
            </a:r>
          </a:p>
          <a:p>
            <a:pPr marL="285750" indent="-285750">
              <a:spcBef>
                <a:spcPts val="1080"/>
              </a:spcBef>
              <a:spcAft>
                <a:spcPts val="0"/>
              </a:spcAft>
              <a:buSzPts val="2760"/>
              <a:buFont typeface="Noto Sans Symbols"/>
              <a:buChar char="✔"/>
            </a:pPr>
            <a:r>
              <a:rPr lang="en-US"/>
              <a:t>How does it benefit society?</a:t>
            </a:r>
          </a:p>
          <a:p>
            <a:pPr marL="285750" indent="-285750">
              <a:spcBef>
                <a:spcPts val="1080"/>
              </a:spcBef>
              <a:spcAft>
                <a:spcPts val="0"/>
              </a:spcAft>
              <a:buSzPts val="2760"/>
              <a:buFont typeface="Noto Sans Symbols"/>
              <a:buChar char="✔"/>
            </a:pPr>
            <a:r>
              <a:rPr lang="en-US"/>
              <a:t>What positive societal/community outcome did you achieve?</a:t>
            </a:r>
          </a:p>
        </p:txBody>
      </p:sp>
      <p:sp>
        <p:nvSpPr>
          <p:cNvPr id="7" name="Google Shape;330;p24">
            <a:extLst>
              <a:ext uri="{FF2B5EF4-FFF2-40B4-BE49-F238E27FC236}">
                <a16:creationId xmlns:a16="http://schemas.microsoft.com/office/drawing/2014/main" id="{0687E855-EEBB-4759-AE66-A3090E8E417E}"/>
              </a:ext>
            </a:extLst>
          </p:cNvPr>
          <p:cNvSpPr txBox="1">
            <a:spLocks/>
          </p:cNvSpPr>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SzPts val="3220"/>
              <a:buFont typeface="Calibri" panose="020F0502020204030204" pitchFamily="34" charset="0"/>
              <a:buNone/>
            </a:pPr>
            <a:r>
              <a:rPr lang="en-US"/>
              <a:t>Examples:</a:t>
            </a:r>
          </a:p>
        </p:txBody>
      </p:sp>
      <p:sp>
        <p:nvSpPr>
          <p:cNvPr id="8" name="Google Shape;331;p24">
            <a:extLst>
              <a:ext uri="{FF2B5EF4-FFF2-40B4-BE49-F238E27FC236}">
                <a16:creationId xmlns:a16="http://schemas.microsoft.com/office/drawing/2014/main" id="{2C75A365-C313-4E61-B66E-53176B5EA1B3}"/>
              </a:ext>
            </a:extLst>
          </p:cNvPr>
          <p:cNvSpPr txBox="1">
            <a:spLocks/>
          </p:cNvSpPr>
          <p:nvPr/>
        </p:nvSpPr>
        <p:spPr>
          <a:xfrm>
            <a:off x="6180669" y="3243262"/>
            <a:ext cx="5106029" cy="2632605"/>
          </a:xfrm>
          <a:prstGeom prst="rect">
            <a:avLst/>
          </a:prstGeom>
          <a:noFill/>
          <a:ln>
            <a:noFill/>
          </a:ln>
        </p:spPr>
        <p:txBody>
          <a:bodyPr spcFirstLastPara="1" wrap="square" lIns="91425" tIns="45700" rIns="91425" bIns="45700" anchor="t"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spcBef>
                <a:spcPts val="0"/>
              </a:spcBef>
              <a:spcAft>
                <a:spcPts val="0"/>
              </a:spcAft>
              <a:buSzPts val="2760"/>
              <a:buFont typeface="Calibri" panose="020F0502020204030204" pitchFamily="34" charset="0"/>
              <a:buChar char="•"/>
            </a:pPr>
            <a:r>
              <a:rPr lang="en-US"/>
              <a:t>Improved well-being of individuals in society</a:t>
            </a:r>
          </a:p>
          <a:p>
            <a:pPr marL="285750" indent="-285750">
              <a:spcBef>
                <a:spcPts val="1080"/>
              </a:spcBef>
              <a:spcAft>
                <a:spcPts val="0"/>
              </a:spcAft>
              <a:buSzPts val="2760"/>
              <a:buFont typeface="Calibri" panose="020F0502020204030204" pitchFamily="34" charset="0"/>
              <a:buChar char="•"/>
            </a:pPr>
            <a:r>
              <a:rPr lang="en-US"/>
              <a:t>Increased economic competitiveness</a:t>
            </a:r>
          </a:p>
          <a:p>
            <a:pPr marL="285750" indent="-285750">
              <a:spcBef>
                <a:spcPts val="1080"/>
              </a:spcBef>
              <a:spcAft>
                <a:spcPts val="0"/>
              </a:spcAft>
              <a:buSzPts val="2760"/>
              <a:buFont typeface="Calibri" panose="020F0502020204030204" pitchFamily="34" charset="0"/>
              <a:buChar char="•"/>
            </a:pPr>
            <a:r>
              <a:rPr lang="en-US"/>
              <a:t>Improved national security</a:t>
            </a:r>
          </a:p>
          <a:p>
            <a:pPr marL="285750" indent="-285750">
              <a:spcBef>
                <a:spcPts val="1080"/>
              </a:spcBef>
              <a:spcAft>
                <a:spcPts val="0"/>
              </a:spcAft>
              <a:buSzPts val="2760"/>
              <a:buFont typeface="Calibri" panose="020F0502020204030204" pitchFamily="34" charset="0"/>
              <a:buChar char="•"/>
            </a:pPr>
            <a:r>
              <a:rPr lang="en-US"/>
              <a:t>Public scientific literacy </a:t>
            </a:r>
          </a:p>
        </p:txBody>
      </p:sp>
      <p:pic>
        <p:nvPicPr>
          <p:cNvPr id="10" name="Picture 2" descr="Logo&#10;&#10;Description automatically generated">
            <a:extLst>
              <a:ext uri="{FF2B5EF4-FFF2-40B4-BE49-F238E27FC236}">
                <a16:creationId xmlns:a16="http://schemas.microsoft.com/office/drawing/2014/main" id="{BAB360C2-072D-46DA-A220-DFA0AD98BADC}"/>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11" name="Slide Number Placeholder 10">
            <a:extLst>
              <a:ext uri="{FF2B5EF4-FFF2-40B4-BE49-F238E27FC236}">
                <a16:creationId xmlns:a16="http://schemas.microsoft.com/office/drawing/2014/main" id="{D64B5901-7F86-4708-B269-A8F3FF3C17DB}"/>
              </a:ext>
            </a:extLst>
          </p:cNvPr>
          <p:cNvSpPr>
            <a:spLocks noGrp="1"/>
          </p:cNvSpPr>
          <p:nvPr>
            <p:ph type="sldNum" sz="quarter" idx="12"/>
          </p:nvPr>
        </p:nvSpPr>
        <p:spPr/>
        <p:txBody>
          <a:bodyPr/>
          <a:lstStyle/>
          <a:p>
            <a:fld id="{F1FFFAEF-1DE8-4B4A-A47D-433DADE435F0}" type="slidenum">
              <a:rPr lang="en-US" smtClean="0"/>
              <a:t>24</a:t>
            </a:fld>
            <a:endParaRPr lang="en-US"/>
          </a:p>
        </p:txBody>
      </p:sp>
    </p:spTree>
    <p:extLst>
      <p:ext uri="{BB962C8B-B14F-4D97-AF65-F5344CB8AC3E}">
        <p14:creationId xmlns:p14="http://schemas.microsoft.com/office/powerpoint/2010/main" val="32987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6295-687D-403C-8314-B48E65049C75}"/>
              </a:ext>
            </a:extLst>
          </p:cNvPr>
          <p:cNvSpPr>
            <a:spLocks noGrp="1"/>
          </p:cNvSpPr>
          <p:nvPr>
            <p:ph type="title"/>
          </p:nvPr>
        </p:nvSpPr>
        <p:spPr/>
        <p:txBody>
          <a:bodyPr/>
          <a:lstStyle/>
          <a:p>
            <a:r>
              <a:rPr lang="en-US" dirty="0"/>
              <a:t>Tips for Writing about Broader Impacts</a:t>
            </a:r>
          </a:p>
        </p:txBody>
      </p:sp>
      <p:sp>
        <p:nvSpPr>
          <p:cNvPr id="3" name="Content Placeholder 2">
            <a:extLst>
              <a:ext uri="{FF2B5EF4-FFF2-40B4-BE49-F238E27FC236}">
                <a16:creationId xmlns:a16="http://schemas.microsoft.com/office/drawing/2014/main" id="{7AA4B123-353C-43E2-9C32-C63171313615}"/>
              </a:ext>
            </a:extLst>
          </p:cNvPr>
          <p:cNvSpPr>
            <a:spLocks noGrp="1"/>
          </p:cNvSpPr>
          <p:nvPr>
            <p:ph idx="1"/>
          </p:nvPr>
        </p:nvSpPr>
        <p:spPr/>
        <p:txBody>
          <a:bodyPr/>
          <a:lstStyle/>
          <a:p>
            <a:pPr marL="285750" lvl="0" indent="-285750" algn="l" rtl="0">
              <a:spcBef>
                <a:spcPts val="0"/>
              </a:spcBef>
              <a:spcAft>
                <a:spcPts val="0"/>
              </a:spcAft>
              <a:buSzPts val="2760"/>
              <a:buChar char="•"/>
            </a:pPr>
            <a:r>
              <a:rPr lang="en-US" dirty="0"/>
              <a:t>Built up for justifying your broader impact </a:t>
            </a:r>
          </a:p>
          <a:p>
            <a:pPr marL="285750" lvl="0" indent="-285750" algn="l" rtl="0">
              <a:spcBef>
                <a:spcPts val="1080"/>
              </a:spcBef>
              <a:spcAft>
                <a:spcPts val="0"/>
              </a:spcAft>
              <a:buSzPts val="2760"/>
              <a:buChar char="•"/>
            </a:pPr>
            <a:r>
              <a:rPr lang="en-US" dirty="0"/>
              <a:t>Demonstrate creativity or originality </a:t>
            </a:r>
          </a:p>
          <a:p>
            <a:pPr marL="285750" lvl="0" indent="-285750" algn="l" rtl="0">
              <a:spcBef>
                <a:spcPts val="1080"/>
              </a:spcBef>
              <a:spcAft>
                <a:spcPts val="0"/>
              </a:spcAft>
              <a:buSzPts val="2760"/>
              <a:buChar char="•"/>
            </a:pPr>
            <a:r>
              <a:rPr lang="en-US" dirty="0"/>
              <a:t>Have a well-organized strategy for accomplishing the goals</a:t>
            </a:r>
          </a:p>
          <a:p>
            <a:pPr marL="285750" lvl="0" indent="-285750" algn="l" rtl="0">
              <a:spcBef>
                <a:spcPts val="1080"/>
              </a:spcBef>
              <a:spcAft>
                <a:spcPts val="0"/>
              </a:spcAft>
              <a:buSzPts val="2760"/>
              <a:buChar char="•"/>
            </a:pPr>
            <a:r>
              <a:rPr lang="en-US" dirty="0"/>
              <a:t>Establish qualifications for those responsible for activities to accomplish goals</a:t>
            </a:r>
          </a:p>
          <a:p>
            <a:pPr marL="285750" lvl="0" indent="-110490" algn="l" rtl="0">
              <a:spcBef>
                <a:spcPts val="1080"/>
              </a:spcBef>
              <a:spcAft>
                <a:spcPts val="0"/>
              </a:spcAft>
              <a:buSzPts val="2760"/>
              <a:buNone/>
            </a:pPr>
            <a:endParaRPr lang="en-US" dirty="0"/>
          </a:p>
          <a:p>
            <a:endParaRPr lang="en-US" dirty="0"/>
          </a:p>
        </p:txBody>
      </p:sp>
      <p:pic>
        <p:nvPicPr>
          <p:cNvPr id="4" name="Picture 2" descr="Logo&#10;&#10;Description automatically generated">
            <a:extLst>
              <a:ext uri="{FF2B5EF4-FFF2-40B4-BE49-F238E27FC236}">
                <a16:creationId xmlns:a16="http://schemas.microsoft.com/office/drawing/2014/main" id="{9FCC12EC-CF91-4A9B-919A-E150EED69749}"/>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E3A65F90-5CAB-48E1-9C1A-819CE8B1A9BA}"/>
              </a:ext>
            </a:extLst>
          </p:cNvPr>
          <p:cNvSpPr>
            <a:spLocks noGrp="1"/>
          </p:cNvSpPr>
          <p:nvPr>
            <p:ph type="sldNum" sz="quarter" idx="12"/>
          </p:nvPr>
        </p:nvSpPr>
        <p:spPr/>
        <p:txBody>
          <a:bodyPr/>
          <a:lstStyle/>
          <a:p>
            <a:fld id="{F1FFFAEF-1DE8-4B4A-A47D-433DADE435F0}" type="slidenum">
              <a:rPr lang="en-US" smtClean="0"/>
              <a:t>25</a:t>
            </a:fld>
            <a:endParaRPr lang="en-US"/>
          </a:p>
        </p:txBody>
      </p:sp>
    </p:spTree>
    <p:extLst>
      <p:ext uri="{BB962C8B-B14F-4D97-AF65-F5344CB8AC3E}">
        <p14:creationId xmlns:p14="http://schemas.microsoft.com/office/powerpoint/2010/main" val="357535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0E63-E5E7-4A88-A77A-86331DD48366}"/>
              </a:ext>
            </a:extLst>
          </p:cNvPr>
          <p:cNvSpPr>
            <a:spLocks noGrp="1"/>
          </p:cNvSpPr>
          <p:nvPr>
            <p:ph type="title"/>
          </p:nvPr>
        </p:nvSpPr>
        <p:spPr/>
        <p:txBody>
          <a:bodyPr/>
          <a:lstStyle/>
          <a:p>
            <a:r>
              <a:rPr lang="en-US" dirty="0"/>
              <a:t>Basic Guiding Questions</a:t>
            </a:r>
          </a:p>
        </p:txBody>
      </p:sp>
      <p:sp>
        <p:nvSpPr>
          <p:cNvPr id="3" name="Content Placeholder 2">
            <a:extLst>
              <a:ext uri="{FF2B5EF4-FFF2-40B4-BE49-F238E27FC236}">
                <a16:creationId xmlns:a16="http://schemas.microsoft.com/office/drawing/2014/main" id="{367B7A55-6F2D-4C4A-8726-CA594F411922}"/>
              </a:ext>
            </a:extLst>
          </p:cNvPr>
          <p:cNvSpPr>
            <a:spLocks noGrp="1"/>
          </p:cNvSpPr>
          <p:nvPr>
            <p:ph idx="1"/>
          </p:nvPr>
        </p:nvSpPr>
        <p:spPr/>
        <p:txBody>
          <a:bodyPr/>
          <a:lstStyle/>
          <a:p>
            <a:pPr marL="457200" lvl="0" indent="-457200" algn="l" rtl="0">
              <a:spcBef>
                <a:spcPts val="0"/>
              </a:spcBef>
              <a:spcAft>
                <a:spcPts val="0"/>
              </a:spcAft>
              <a:buSzPts val="2760"/>
              <a:buFont typeface="Garamond"/>
              <a:buAutoNum type="arabicPeriod"/>
            </a:pPr>
            <a:r>
              <a:rPr lang="en-US" dirty="0"/>
              <a:t>How has your research findings and discussion built up to this point?</a:t>
            </a:r>
          </a:p>
          <a:p>
            <a:pPr marL="742950" lvl="1" indent="-285750" algn="l" rtl="0">
              <a:spcBef>
                <a:spcPts val="1000"/>
              </a:spcBef>
              <a:spcAft>
                <a:spcPts val="0"/>
              </a:spcAft>
              <a:buSzPts val="2300"/>
              <a:buChar char="•"/>
            </a:pPr>
            <a:r>
              <a:rPr lang="en-US" dirty="0"/>
              <a:t>What is your primary argument you’ve created?</a:t>
            </a:r>
          </a:p>
          <a:p>
            <a:pPr marL="457200" lvl="0" indent="-457200" algn="l" rtl="0">
              <a:spcBef>
                <a:spcPts val="1080"/>
              </a:spcBef>
              <a:spcAft>
                <a:spcPts val="0"/>
              </a:spcAft>
              <a:buSzPts val="2760"/>
              <a:buFont typeface="Garamond"/>
              <a:buAutoNum type="arabicPeriod"/>
            </a:pPr>
            <a:r>
              <a:rPr lang="en-US" dirty="0"/>
              <a:t>Why and how will your research benefit society?</a:t>
            </a:r>
          </a:p>
          <a:p>
            <a:pPr marL="457200" lvl="0" indent="-457200" algn="l" rtl="0">
              <a:spcBef>
                <a:spcPts val="1080"/>
              </a:spcBef>
              <a:spcAft>
                <a:spcPts val="0"/>
              </a:spcAft>
              <a:buSzPts val="2760"/>
              <a:buFont typeface="Garamond"/>
              <a:buAutoNum type="arabicPeriod"/>
            </a:pPr>
            <a:r>
              <a:rPr lang="en-US" dirty="0"/>
              <a:t>What future steps must be taken for society to benefit?</a:t>
            </a:r>
          </a:p>
          <a:p>
            <a:endParaRPr lang="en-US" dirty="0"/>
          </a:p>
        </p:txBody>
      </p:sp>
      <p:pic>
        <p:nvPicPr>
          <p:cNvPr id="4" name="Picture 2" descr="Logo&#10;&#10;Description automatically generated">
            <a:extLst>
              <a:ext uri="{FF2B5EF4-FFF2-40B4-BE49-F238E27FC236}">
                <a16:creationId xmlns:a16="http://schemas.microsoft.com/office/drawing/2014/main" id="{CA9B99C0-238F-4663-97AF-D05BF7110F0A}"/>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D6BDD181-468E-42E4-9FAF-20E6929A979F}"/>
              </a:ext>
            </a:extLst>
          </p:cNvPr>
          <p:cNvSpPr>
            <a:spLocks noGrp="1"/>
          </p:cNvSpPr>
          <p:nvPr>
            <p:ph type="sldNum" sz="quarter" idx="12"/>
          </p:nvPr>
        </p:nvSpPr>
        <p:spPr/>
        <p:txBody>
          <a:bodyPr/>
          <a:lstStyle/>
          <a:p>
            <a:fld id="{F1FFFAEF-1DE8-4B4A-A47D-433DADE435F0}" type="slidenum">
              <a:rPr lang="en-US" smtClean="0"/>
              <a:t>26</a:t>
            </a:fld>
            <a:endParaRPr lang="en-US"/>
          </a:p>
        </p:txBody>
      </p:sp>
    </p:spTree>
    <p:extLst>
      <p:ext uri="{BB962C8B-B14F-4D97-AF65-F5344CB8AC3E}">
        <p14:creationId xmlns:p14="http://schemas.microsoft.com/office/powerpoint/2010/main" val="318508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EC79-D789-40B2-8C6C-9455FB941D17}"/>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2E3A2E55-83D5-46B1-A6FD-ECC11F47EA46}"/>
              </a:ext>
            </a:extLst>
          </p:cNvPr>
          <p:cNvSpPr>
            <a:spLocks noGrp="1"/>
          </p:cNvSpPr>
          <p:nvPr>
            <p:ph idx="1"/>
          </p:nvPr>
        </p:nvSpPr>
        <p:spPr/>
        <p:txBody>
          <a:bodyPr/>
          <a:lstStyle/>
          <a:p>
            <a:pPr marL="0" indent="0">
              <a:buNone/>
            </a:pPr>
            <a:r>
              <a:rPr lang="en-US" dirty="0"/>
              <a:t>Now, it’s your turn to tell a research story!</a:t>
            </a:r>
          </a:p>
          <a:p>
            <a:pPr marL="0" indent="0">
              <a:buNone/>
            </a:pPr>
            <a:r>
              <a:rPr lang="en-US" dirty="0"/>
              <a:t>Pick a journal article that you’ve already read that taught you something new about your research project.</a:t>
            </a:r>
          </a:p>
          <a:p>
            <a:pPr marL="0" indent="0">
              <a:buNone/>
            </a:pPr>
            <a:r>
              <a:rPr lang="en-US" dirty="0"/>
              <a:t>Work on a 3-5 minutes recorded ppt, where you tell the story of the paper based on our course sessions.</a:t>
            </a:r>
          </a:p>
          <a:p>
            <a:pPr marL="0" indent="0">
              <a:buNone/>
            </a:pPr>
            <a:r>
              <a:rPr lang="en-US" dirty="0"/>
              <a:t>Upload to Drive and email link to me (</a:t>
            </a:r>
            <a:r>
              <a:rPr lang="en-US" dirty="0">
                <a:hlinkClick r:id="rId2"/>
              </a:rPr>
              <a:t>sfieffer@iastate.edu</a:t>
            </a:r>
            <a:r>
              <a:rPr lang="en-US" dirty="0"/>
              <a:t>) before end of day Monday 6/23.</a:t>
            </a:r>
          </a:p>
          <a:p>
            <a:pPr marL="0" indent="0">
              <a:buNone/>
            </a:pPr>
            <a:endParaRPr lang="en-US" dirty="0"/>
          </a:p>
        </p:txBody>
      </p:sp>
      <p:pic>
        <p:nvPicPr>
          <p:cNvPr id="6" name="Picture 5">
            <a:extLst>
              <a:ext uri="{FF2B5EF4-FFF2-40B4-BE49-F238E27FC236}">
                <a16:creationId xmlns:a16="http://schemas.microsoft.com/office/drawing/2014/main" id="{BB304B81-5ED5-4819-A086-2E5C8B359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563" y="4248785"/>
            <a:ext cx="2076473" cy="1297796"/>
          </a:xfrm>
          <a:prstGeom prst="rect">
            <a:avLst/>
          </a:prstGeom>
        </p:spPr>
      </p:pic>
      <p:pic>
        <p:nvPicPr>
          <p:cNvPr id="7" name="Picture 6">
            <a:extLst>
              <a:ext uri="{FF2B5EF4-FFF2-40B4-BE49-F238E27FC236}">
                <a16:creationId xmlns:a16="http://schemas.microsoft.com/office/drawing/2014/main" id="{886EA53B-7346-47D2-A3A2-84867E41C2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9855" y="3906587"/>
            <a:ext cx="1546104" cy="1546104"/>
          </a:xfrm>
          <a:prstGeom prst="rect">
            <a:avLst/>
          </a:prstGeom>
        </p:spPr>
      </p:pic>
      <p:pic>
        <p:nvPicPr>
          <p:cNvPr id="8" name="Picture 7">
            <a:extLst>
              <a:ext uri="{FF2B5EF4-FFF2-40B4-BE49-F238E27FC236}">
                <a16:creationId xmlns:a16="http://schemas.microsoft.com/office/drawing/2014/main" id="{485866C5-73F6-4EF6-8D15-3B3CB6576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3404" y="4141889"/>
            <a:ext cx="1257293" cy="1257293"/>
          </a:xfrm>
          <a:prstGeom prst="rect">
            <a:avLst/>
          </a:prstGeom>
        </p:spPr>
      </p:pic>
      <p:sp>
        <p:nvSpPr>
          <p:cNvPr id="10" name="TextBox 9">
            <a:extLst>
              <a:ext uri="{FF2B5EF4-FFF2-40B4-BE49-F238E27FC236}">
                <a16:creationId xmlns:a16="http://schemas.microsoft.com/office/drawing/2014/main" id="{F0BBB5E8-3DE9-49E8-AC67-BAB36D706ECC}"/>
              </a:ext>
            </a:extLst>
          </p:cNvPr>
          <p:cNvSpPr txBox="1"/>
          <p:nvPr/>
        </p:nvSpPr>
        <p:spPr>
          <a:xfrm>
            <a:off x="1482560" y="5510834"/>
            <a:ext cx="2546744" cy="430887"/>
          </a:xfrm>
          <a:prstGeom prst="rect">
            <a:avLst/>
          </a:prstGeom>
          <a:noFill/>
        </p:spPr>
        <p:txBody>
          <a:bodyPr wrap="square" rtlCol="0">
            <a:spAutoFit/>
          </a:bodyPr>
          <a:lstStyle/>
          <a:p>
            <a:pPr algn="ctr"/>
            <a:r>
              <a:rPr lang="en-US" sz="1100" b="1" dirty="0"/>
              <a:t>Week 2:</a:t>
            </a:r>
          </a:p>
          <a:p>
            <a:pPr algn="ctr"/>
            <a:r>
              <a:rPr lang="en-US" sz="1100" dirty="0"/>
              <a:t>Problem Statements</a:t>
            </a:r>
          </a:p>
        </p:txBody>
      </p:sp>
      <p:sp>
        <p:nvSpPr>
          <p:cNvPr id="11" name="TextBox 10">
            <a:extLst>
              <a:ext uri="{FF2B5EF4-FFF2-40B4-BE49-F238E27FC236}">
                <a16:creationId xmlns:a16="http://schemas.microsoft.com/office/drawing/2014/main" id="{EDFFB6E3-B103-482A-8155-A65C845A935D}"/>
              </a:ext>
            </a:extLst>
          </p:cNvPr>
          <p:cNvSpPr txBox="1"/>
          <p:nvPr/>
        </p:nvSpPr>
        <p:spPr>
          <a:xfrm>
            <a:off x="3559535" y="5510833"/>
            <a:ext cx="2546744" cy="430887"/>
          </a:xfrm>
          <a:prstGeom prst="rect">
            <a:avLst/>
          </a:prstGeom>
          <a:noFill/>
        </p:spPr>
        <p:txBody>
          <a:bodyPr wrap="square" rtlCol="0">
            <a:spAutoFit/>
          </a:bodyPr>
          <a:lstStyle/>
          <a:p>
            <a:pPr algn="ctr"/>
            <a:r>
              <a:rPr lang="en-US" sz="1100" b="1" dirty="0"/>
              <a:t>Week 3:</a:t>
            </a:r>
          </a:p>
          <a:p>
            <a:pPr algn="ctr"/>
            <a:r>
              <a:rPr lang="en-US" sz="1100" dirty="0"/>
              <a:t>Literature Reviews</a:t>
            </a:r>
          </a:p>
        </p:txBody>
      </p:sp>
      <p:sp>
        <p:nvSpPr>
          <p:cNvPr id="12" name="TextBox 11">
            <a:extLst>
              <a:ext uri="{FF2B5EF4-FFF2-40B4-BE49-F238E27FC236}">
                <a16:creationId xmlns:a16="http://schemas.microsoft.com/office/drawing/2014/main" id="{F9564967-4F89-4011-992B-08B43A8923D5}"/>
              </a:ext>
            </a:extLst>
          </p:cNvPr>
          <p:cNvSpPr txBox="1"/>
          <p:nvPr/>
        </p:nvSpPr>
        <p:spPr>
          <a:xfrm>
            <a:off x="5411507" y="5546581"/>
            <a:ext cx="2546744" cy="430887"/>
          </a:xfrm>
          <a:prstGeom prst="rect">
            <a:avLst/>
          </a:prstGeom>
          <a:noFill/>
        </p:spPr>
        <p:txBody>
          <a:bodyPr wrap="square" rtlCol="0">
            <a:spAutoFit/>
          </a:bodyPr>
          <a:lstStyle/>
          <a:p>
            <a:pPr algn="ctr"/>
            <a:r>
              <a:rPr lang="en-US" sz="1100" b="1" dirty="0"/>
              <a:t>Week 3-4:</a:t>
            </a:r>
          </a:p>
          <a:p>
            <a:pPr algn="ctr"/>
            <a:r>
              <a:rPr lang="en-US" sz="1100" dirty="0"/>
              <a:t>Methods</a:t>
            </a:r>
          </a:p>
        </p:txBody>
      </p:sp>
      <p:pic>
        <p:nvPicPr>
          <p:cNvPr id="13" name="Picture 12">
            <a:extLst>
              <a:ext uri="{FF2B5EF4-FFF2-40B4-BE49-F238E27FC236}">
                <a16:creationId xmlns:a16="http://schemas.microsoft.com/office/drawing/2014/main" id="{1A98D4FB-C9EE-4856-BA5F-5EAFA2E6E2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8142" y="4072697"/>
            <a:ext cx="1419697" cy="1419697"/>
          </a:xfrm>
          <a:prstGeom prst="rect">
            <a:avLst/>
          </a:prstGeom>
        </p:spPr>
      </p:pic>
      <p:sp>
        <p:nvSpPr>
          <p:cNvPr id="14" name="TextBox 13">
            <a:extLst>
              <a:ext uri="{FF2B5EF4-FFF2-40B4-BE49-F238E27FC236}">
                <a16:creationId xmlns:a16="http://schemas.microsoft.com/office/drawing/2014/main" id="{76DA41F7-769F-4234-9F2F-A8928D157E2E}"/>
              </a:ext>
            </a:extLst>
          </p:cNvPr>
          <p:cNvSpPr txBox="1"/>
          <p:nvPr/>
        </p:nvSpPr>
        <p:spPr>
          <a:xfrm>
            <a:off x="7243637" y="5514530"/>
            <a:ext cx="2546744" cy="430887"/>
          </a:xfrm>
          <a:prstGeom prst="rect">
            <a:avLst/>
          </a:prstGeom>
          <a:noFill/>
        </p:spPr>
        <p:txBody>
          <a:bodyPr wrap="square" rtlCol="0">
            <a:spAutoFit/>
          </a:bodyPr>
          <a:lstStyle/>
          <a:p>
            <a:pPr algn="ctr"/>
            <a:r>
              <a:rPr lang="en-US" sz="1050" b="1" dirty="0"/>
              <a:t>Week 4:</a:t>
            </a:r>
          </a:p>
          <a:p>
            <a:pPr algn="ctr"/>
            <a:r>
              <a:rPr lang="en-US" sz="1050" dirty="0"/>
              <a:t>Results</a:t>
            </a:r>
          </a:p>
        </p:txBody>
      </p:sp>
      <p:pic>
        <p:nvPicPr>
          <p:cNvPr id="17" name="Picture 16">
            <a:extLst>
              <a:ext uri="{FF2B5EF4-FFF2-40B4-BE49-F238E27FC236}">
                <a16:creationId xmlns:a16="http://schemas.microsoft.com/office/drawing/2014/main" id="{C6651587-7420-4D03-98C9-BFFF6BADCE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1278" y="4248785"/>
            <a:ext cx="1610221" cy="862927"/>
          </a:xfrm>
          <a:prstGeom prst="rect">
            <a:avLst/>
          </a:prstGeom>
        </p:spPr>
      </p:pic>
      <p:sp>
        <p:nvSpPr>
          <p:cNvPr id="18" name="TextBox 17">
            <a:extLst>
              <a:ext uri="{FF2B5EF4-FFF2-40B4-BE49-F238E27FC236}">
                <a16:creationId xmlns:a16="http://schemas.microsoft.com/office/drawing/2014/main" id="{E9F295EC-62F1-4F59-A77B-9118F82BD896}"/>
              </a:ext>
            </a:extLst>
          </p:cNvPr>
          <p:cNvSpPr txBox="1"/>
          <p:nvPr/>
        </p:nvSpPr>
        <p:spPr>
          <a:xfrm>
            <a:off x="9095609" y="5492394"/>
            <a:ext cx="2546744" cy="430887"/>
          </a:xfrm>
          <a:prstGeom prst="rect">
            <a:avLst/>
          </a:prstGeom>
          <a:noFill/>
        </p:spPr>
        <p:txBody>
          <a:bodyPr wrap="square" rtlCol="0">
            <a:spAutoFit/>
          </a:bodyPr>
          <a:lstStyle/>
          <a:p>
            <a:pPr algn="ctr"/>
            <a:r>
              <a:rPr lang="en-US" sz="1050" b="1" dirty="0"/>
              <a:t>Week 5:</a:t>
            </a:r>
          </a:p>
          <a:p>
            <a:pPr algn="ctr"/>
            <a:r>
              <a:rPr lang="en-US" sz="1050" dirty="0"/>
              <a:t>Discussion</a:t>
            </a:r>
          </a:p>
        </p:txBody>
      </p:sp>
      <p:sp>
        <p:nvSpPr>
          <p:cNvPr id="20" name="TextBox 19">
            <a:extLst>
              <a:ext uri="{FF2B5EF4-FFF2-40B4-BE49-F238E27FC236}">
                <a16:creationId xmlns:a16="http://schemas.microsoft.com/office/drawing/2014/main" id="{82D0B2FC-E969-4A4D-99B0-FB4DEC03F0A2}"/>
              </a:ext>
            </a:extLst>
          </p:cNvPr>
          <p:cNvSpPr txBox="1"/>
          <p:nvPr/>
        </p:nvSpPr>
        <p:spPr>
          <a:xfrm>
            <a:off x="2530707" y="5264373"/>
            <a:ext cx="1752600" cy="200055"/>
          </a:xfrm>
          <a:prstGeom prst="rect">
            <a:avLst/>
          </a:prstGeom>
          <a:noFill/>
        </p:spPr>
        <p:txBody>
          <a:bodyPr wrap="square" rtlCol="0">
            <a:spAutoFit/>
          </a:bodyPr>
          <a:lstStyle/>
          <a:p>
            <a:r>
              <a:rPr lang="en-US" sz="700" dirty="0"/>
              <a:t>Image by </a:t>
            </a:r>
            <a:r>
              <a:rPr lang="en-US" sz="700" dirty="0" err="1"/>
              <a:t>pch.vector</a:t>
            </a:r>
            <a:r>
              <a:rPr lang="en-US" sz="700" dirty="0"/>
              <a:t> on </a:t>
            </a:r>
            <a:r>
              <a:rPr lang="en-US" sz="700" dirty="0" err="1"/>
              <a:t>Freepik</a:t>
            </a:r>
            <a:endParaRPr lang="en-US" sz="700" dirty="0"/>
          </a:p>
        </p:txBody>
      </p:sp>
      <p:sp>
        <p:nvSpPr>
          <p:cNvPr id="21" name="TextBox 20">
            <a:extLst>
              <a:ext uri="{FF2B5EF4-FFF2-40B4-BE49-F238E27FC236}">
                <a16:creationId xmlns:a16="http://schemas.microsoft.com/office/drawing/2014/main" id="{B6FB1372-232B-4694-8257-7B8DF7E8D578}"/>
              </a:ext>
            </a:extLst>
          </p:cNvPr>
          <p:cNvSpPr txBox="1"/>
          <p:nvPr/>
        </p:nvSpPr>
        <p:spPr>
          <a:xfrm>
            <a:off x="4883501" y="5264373"/>
            <a:ext cx="1752600" cy="200055"/>
          </a:xfrm>
          <a:prstGeom prst="rect">
            <a:avLst/>
          </a:prstGeom>
          <a:noFill/>
        </p:spPr>
        <p:txBody>
          <a:bodyPr wrap="square" rtlCol="0">
            <a:spAutoFit/>
          </a:bodyPr>
          <a:lstStyle/>
          <a:p>
            <a:r>
              <a:rPr lang="en-US" sz="700" dirty="0"/>
              <a:t>Image by </a:t>
            </a:r>
            <a:r>
              <a:rPr lang="en-US" sz="700" dirty="0" err="1"/>
              <a:t>Freepik</a:t>
            </a:r>
            <a:endParaRPr lang="en-US" sz="700" dirty="0"/>
          </a:p>
        </p:txBody>
      </p:sp>
      <p:sp>
        <p:nvSpPr>
          <p:cNvPr id="22" name="TextBox 21">
            <a:extLst>
              <a:ext uri="{FF2B5EF4-FFF2-40B4-BE49-F238E27FC236}">
                <a16:creationId xmlns:a16="http://schemas.microsoft.com/office/drawing/2014/main" id="{06CDDF17-CDFD-4BE2-9B8B-074B95CA55CE}"/>
              </a:ext>
            </a:extLst>
          </p:cNvPr>
          <p:cNvSpPr txBox="1"/>
          <p:nvPr/>
        </p:nvSpPr>
        <p:spPr>
          <a:xfrm>
            <a:off x="6498356" y="5274749"/>
            <a:ext cx="1752600" cy="200055"/>
          </a:xfrm>
          <a:prstGeom prst="rect">
            <a:avLst/>
          </a:prstGeom>
          <a:noFill/>
        </p:spPr>
        <p:txBody>
          <a:bodyPr wrap="square" rtlCol="0">
            <a:spAutoFit/>
          </a:bodyPr>
          <a:lstStyle/>
          <a:p>
            <a:r>
              <a:rPr lang="en-US" sz="700" dirty="0"/>
              <a:t>Image by </a:t>
            </a:r>
            <a:r>
              <a:rPr lang="en-US" sz="700" dirty="0" err="1"/>
              <a:t>Storyset</a:t>
            </a:r>
            <a:r>
              <a:rPr lang="en-US" sz="700" dirty="0"/>
              <a:t> on </a:t>
            </a:r>
            <a:r>
              <a:rPr lang="en-US" sz="700" dirty="0" err="1"/>
              <a:t>Freepik</a:t>
            </a:r>
            <a:endParaRPr lang="en-US" sz="700" dirty="0"/>
          </a:p>
        </p:txBody>
      </p:sp>
      <p:sp>
        <p:nvSpPr>
          <p:cNvPr id="23" name="TextBox 22">
            <a:extLst>
              <a:ext uri="{FF2B5EF4-FFF2-40B4-BE49-F238E27FC236}">
                <a16:creationId xmlns:a16="http://schemas.microsoft.com/office/drawing/2014/main" id="{851C5E02-E6A2-4DFB-BB17-1755B57AFB8E}"/>
              </a:ext>
            </a:extLst>
          </p:cNvPr>
          <p:cNvSpPr txBox="1"/>
          <p:nvPr/>
        </p:nvSpPr>
        <p:spPr>
          <a:xfrm>
            <a:off x="8414159" y="5280371"/>
            <a:ext cx="1752600" cy="200055"/>
          </a:xfrm>
          <a:prstGeom prst="rect">
            <a:avLst/>
          </a:prstGeom>
          <a:noFill/>
        </p:spPr>
        <p:txBody>
          <a:bodyPr wrap="square" rtlCol="0">
            <a:spAutoFit/>
          </a:bodyPr>
          <a:lstStyle/>
          <a:p>
            <a:r>
              <a:rPr lang="en-US" sz="700" dirty="0"/>
              <a:t>Image by </a:t>
            </a:r>
            <a:r>
              <a:rPr lang="en-US" sz="700" dirty="0" err="1"/>
              <a:t>vectorjuice</a:t>
            </a:r>
            <a:r>
              <a:rPr lang="en-US" sz="700" dirty="0"/>
              <a:t> on </a:t>
            </a:r>
            <a:r>
              <a:rPr lang="en-US" sz="700" dirty="0" err="1"/>
              <a:t>Freepik</a:t>
            </a:r>
            <a:endParaRPr lang="en-US" sz="700" dirty="0"/>
          </a:p>
        </p:txBody>
      </p:sp>
      <p:sp>
        <p:nvSpPr>
          <p:cNvPr id="24" name="TextBox 23">
            <a:extLst>
              <a:ext uri="{FF2B5EF4-FFF2-40B4-BE49-F238E27FC236}">
                <a16:creationId xmlns:a16="http://schemas.microsoft.com/office/drawing/2014/main" id="{426E4B44-4579-4B4A-AB55-D1E14F9017D3}"/>
              </a:ext>
            </a:extLst>
          </p:cNvPr>
          <p:cNvSpPr txBox="1"/>
          <p:nvPr/>
        </p:nvSpPr>
        <p:spPr>
          <a:xfrm>
            <a:off x="10319801" y="5264531"/>
            <a:ext cx="2304748" cy="200055"/>
          </a:xfrm>
          <a:prstGeom prst="rect">
            <a:avLst/>
          </a:prstGeom>
          <a:noFill/>
        </p:spPr>
        <p:txBody>
          <a:bodyPr wrap="square" rtlCol="0">
            <a:spAutoFit/>
          </a:bodyPr>
          <a:lstStyle/>
          <a:p>
            <a:r>
              <a:rPr lang="en-US" sz="700" dirty="0"/>
              <a:t>Image by </a:t>
            </a:r>
            <a:r>
              <a:rPr lang="en-US" sz="700" dirty="0" err="1"/>
              <a:t>pikisuperstar</a:t>
            </a:r>
            <a:r>
              <a:rPr lang="en-US" sz="700" dirty="0"/>
              <a:t> on </a:t>
            </a:r>
            <a:r>
              <a:rPr lang="en-US" sz="700" dirty="0" err="1"/>
              <a:t>Freepik</a:t>
            </a:r>
            <a:endParaRPr lang="en-US" sz="700" dirty="0"/>
          </a:p>
        </p:txBody>
      </p:sp>
      <p:sp>
        <p:nvSpPr>
          <p:cNvPr id="25" name="Slide Number Placeholder 24">
            <a:extLst>
              <a:ext uri="{FF2B5EF4-FFF2-40B4-BE49-F238E27FC236}">
                <a16:creationId xmlns:a16="http://schemas.microsoft.com/office/drawing/2014/main" id="{DDB737AB-FAB8-4262-BD4E-16F8045666B4}"/>
              </a:ext>
            </a:extLst>
          </p:cNvPr>
          <p:cNvSpPr>
            <a:spLocks noGrp="1"/>
          </p:cNvSpPr>
          <p:nvPr>
            <p:ph type="sldNum" sz="quarter" idx="12"/>
          </p:nvPr>
        </p:nvSpPr>
        <p:spPr/>
        <p:txBody>
          <a:bodyPr/>
          <a:lstStyle/>
          <a:p>
            <a:fld id="{F1FFFAEF-1DE8-4B4A-A47D-433DADE435F0}" type="slidenum">
              <a:rPr lang="en-US" smtClean="0"/>
              <a:t>27</a:t>
            </a:fld>
            <a:endParaRPr lang="en-US"/>
          </a:p>
        </p:txBody>
      </p:sp>
    </p:spTree>
    <p:extLst>
      <p:ext uri="{BB962C8B-B14F-4D97-AF65-F5344CB8AC3E}">
        <p14:creationId xmlns:p14="http://schemas.microsoft.com/office/powerpoint/2010/main" val="16613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209F-D1F0-4A27-85C8-7E84F8088EEA}"/>
              </a:ext>
            </a:extLst>
          </p:cNvPr>
          <p:cNvSpPr>
            <a:spLocks noGrp="1"/>
          </p:cNvSpPr>
          <p:nvPr>
            <p:ph type="title"/>
          </p:nvPr>
        </p:nvSpPr>
        <p:spPr/>
        <p:txBody>
          <a:bodyPr/>
          <a:lstStyle/>
          <a:p>
            <a:r>
              <a:rPr lang="en-US" dirty="0"/>
              <a:t>Our progress </a:t>
            </a:r>
          </a:p>
        </p:txBody>
      </p:sp>
      <p:pic>
        <p:nvPicPr>
          <p:cNvPr id="5" name="Picture 4">
            <a:extLst>
              <a:ext uri="{FF2B5EF4-FFF2-40B4-BE49-F238E27FC236}">
                <a16:creationId xmlns:a16="http://schemas.microsoft.com/office/drawing/2014/main" id="{AC8B0C26-CCC8-44B0-9D1F-1E5DD1D5A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8" y="2356129"/>
            <a:ext cx="2546745" cy="1713134"/>
          </a:xfrm>
          <a:prstGeom prst="rect">
            <a:avLst/>
          </a:prstGeom>
        </p:spPr>
      </p:pic>
      <p:pic>
        <p:nvPicPr>
          <p:cNvPr id="7" name="Picture 6">
            <a:extLst>
              <a:ext uri="{FF2B5EF4-FFF2-40B4-BE49-F238E27FC236}">
                <a16:creationId xmlns:a16="http://schemas.microsoft.com/office/drawing/2014/main" id="{0AF400EE-2605-4897-8A91-DAC64EE88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8" y="2356129"/>
            <a:ext cx="2546745" cy="1713134"/>
          </a:xfrm>
          <a:prstGeom prst="rect">
            <a:avLst/>
          </a:prstGeom>
        </p:spPr>
      </p:pic>
      <p:pic>
        <p:nvPicPr>
          <p:cNvPr id="9" name="Picture 8">
            <a:extLst>
              <a:ext uri="{FF2B5EF4-FFF2-40B4-BE49-F238E27FC236}">
                <a16:creationId xmlns:a16="http://schemas.microsoft.com/office/drawing/2014/main" id="{23FB2830-1DDF-4FF0-B806-7F34B3B7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469063"/>
            <a:ext cx="2904067" cy="1815042"/>
          </a:xfrm>
          <a:prstGeom prst="rect">
            <a:avLst/>
          </a:prstGeom>
        </p:spPr>
      </p:pic>
      <p:pic>
        <p:nvPicPr>
          <p:cNvPr id="11" name="Picture 10">
            <a:extLst>
              <a:ext uri="{FF2B5EF4-FFF2-40B4-BE49-F238E27FC236}">
                <a16:creationId xmlns:a16="http://schemas.microsoft.com/office/drawing/2014/main" id="{5FB5C501-8C6D-43AA-8F32-6FBBC775AEE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72744" y="1737360"/>
            <a:ext cx="2546745" cy="2546745"/>
          </a:xfrm>
          <a:prstGeom prst="rect">
            <a:avLst/>
          </a:prstGeom>
        </p:spPr>
      </p:pic>
      <p:pic>
        <p:nvPicPr>
          <p:cNvPr id="13" name="Picture 12">
            <a:extLst>
              <a:ext uri="{FF2B5EF4-FFF2-40B4-BE49-F238E27FC236}">
                <a16:creationId xmlns:a16="http://schemas.microsoft.com/office/drawing/2014/main" id="{0B1E6B69-CE45-4757-80B0-97BB05C79B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0166" y="2000751"/>
            <a:ext cx="2175408" cy="2175408"/>
          </a:xfrm>
          <a:prstGeom prst="rect">
            <a:avLst/>
          </a:prstGeom>
        </p:spPr>
      </p:pic>
      <p:sp>
        <p:nvSpPr>
          <p:cNvPr id="14" name="TextBox 13">
            <a:extLst>
              <a:ext uri="{FF2B5EF4-FFF2-40B4-BE49-F238E27FC236}">
                <a16:creationId xmlns:a16="http://schemas.microsoft.com/office/drawing/2014/main" id="{0B5498BE-8626-404E-B676-7E9CED4F7186}"/>
              </a:ext>
            </a:extLst>
          </p:cNvPr>
          <p:cNvSpPr txBox="1"/>
          <p:nvPr/>
        </p:nvSpPr>
        <p:spPr>
          <a:xfrm>
            <a:off x="236449" y="4176159"/>
            <a:ext cx="2546744" cy="646331"/>
          </a:xfrm>
          <a:prstGeom prst="rect">
            <a:avLst/>
          </a:prstGeom>
          <a:noFill/>
        </p:spPr>
        <p:txBody>
          <a:bodyPr wrap="square" rtlCol="0">
            <a:spAutoFit/>
          </a:bodyPr>
          <a:lstStyle/>
          <a:p>
            <a:pPr algn="ctr"/>
            <a:r>
              <a:rPr lang="en-US" b="1" dirty="0"/>
              <a:t>Week 1:</a:t>
            </a:r>
          </a:p>
          <a:p>
            <a:pPr algn="ctr"/>
            <a:r>
              <a:rPr lang="en-US" dirty="0"/>
              <a:t>What is research?</a:t>
            </a:r>
          </a:p>
        </p:txBody>
      </p:sp>
      <p:sp>
        <p:nvSpPr>
          <p:cNvPr id="15" name="TextBox 14">
            <a:extLst>
              <a:ext uri="{FF2B5EF4-FFF2-40B4-BE49-F238E27FC236}">
                <a16:creationId xmlns:a16="http://schemas.microsoft.com/office/drawing/2014/main" id="{379DF828-6193-4CF3-9F9E-DB49FFA19398}"/>
              </a:ext>
            </a:extLst>
          </p:cNvPr>
          <p:cNvSpPr txBox="1"/>
          <p:nvPr/>
        </p:nvSpPr>
        <p:spPr>
          <a:xfrm>
            <a:off x="3226661" y="4176159"/>
            <a:ext cx="2546744" cy="646331"/>
          </a:xfrm>
          <a:prstGeom prst="rect">
            <a:avLst/>
          </a:prstGeom>
          <a:noFill/>
        </p:spPr>
        <p:txBody>
          <a:bodyPr wrap="square" rtlCol="0">
            <a:spAutoFit/>
          </a:bodyPr>
          <a:lstStyle/>
          <a:p>
            <a:pPr algn="ctr"/>
            <a:r>
              <a:rPr lang="en-US" b="1" dirty="0"/>
              <a:t>Week 2:</a:t>
            </a:r>
          </a:p>
          <a:p>
            <a:pPr algn="ctr"/>
            <a:r>
              <a:rPr lang="en-US" dirty="0"/>
              <a:t>Problem Statements</a:t>
            </a:r>
          </a:p>
        </p:txBody>
      </p:sp>
      <p:sp>
        <p:nvSpPr>
          <p:cNvPr id="16" name="TextBox 15">
            <a:extLst>
              <a:ext uri="{FF2B5EF4-FFF2-40B4-BE49-F238E27FC236}">
                <a16:creationId xmlns:a16="http://schemas.microsoft.com/office/drawing/2014/main" id="{B3ADC327-FFC2-4D6F-A34B-444DF452D0CB}"/>
              </a:ext>
            </a:extLst>
          </p:cNvPr>
          <p:cNvSpPr txBox="1"/>
          <p:nvPr/>
        </p:nvSpPr>
        <p:spPr>
          <a:xfrm>
            <a:off x="6418597" y="4176159"/>
            <a:ext cx="2546744" cy="646331"/>
          </a:xfrm>
          <a:prstGeom prst="rect">
            <a:avLst/>
          </a:prstGeom>
          <a:noFill/>
        </p:spPr>
        <p:txBody>
          <a:bodyPr wrap="square" rtlCol="0">
            <a:spAutoFit/>
          </a:bodyPr>
          <a:lstStyle/>
          <a:p>
            <a:pPr algn="ctr"/>
            <a:r>
              <a:rPr lang="en-US" b="1" dirty="0"/>
              <a:t>Week 3:</a:t>
            </a:r>
          </a:p>
          <a:p>
            <a:pPr algn="ctr"/>
            <a:r>
              <a:rPr lang="en-US" dirty="0"/>
              <a:t>Literature Reviews</a:t>
            </a:r>
          </a:p>
        </p:txBody>
      </p:sp>
      <p:sp>
        <p:nvSpPr>
          <p:cNvPr id="17" name="TextBox 16">
            <a:extLst>
              <a:ext uri="{FF2B5EF4-FFF2-40B4-BE49-F238E27FC236}">
                <a16:creationId xmlns:a16="http://schemas.microsoft.com/office/drawing/2014/main" id="{9149EB38-6C61-4DE1-9C22-099C6186F0E9}"/>
              </a:ext>
            </a:extLst>
          </p:cNvPr>
          <p:cNvSpPr txBox="1"/>
          <p:nvPr/>
        </p:nvSpPr>
        <p:spPr>
          <a:xfrm>
            <a:off x="9108323" y="4176158"/>
            <a:ext cx="2546744" cy="646331"/>
          </a:xfrm>
          <a:prstGeom prst="rect">
            <a:avLst/>
          </a:prstGeom>
          <a:noFill/>
        </p:spPr>
        <p:txBody>
          <a:bodyPr wrap="square" rtlCol="0">
            <a:spAutoFit/>
          </a:bodyPr>
          <a:lstStyle/>
          <a:p>
            <a:pPr algn="ctr"/>
            <a:r>
              <a:rPr lang="en-US" b="1" dirty="0"/>
              <a:t>Week 3-4:</a:t>
            </a:r>
          </a:p>
          <a:p>
            <a:pPr algn="ctr"/>
            <a:r>
              <a:rPr lang="en-US" dirty="0"/>
              <a:t>Methods</a:t>
            </a:r>
          </a:p>
        </p:txBody>
      </p:sp>
      <p:sp>
        <p:nvSpPr>
          <p:cNvPr id="18" name="TextBox 17">
            <a:extLst>
              <a:ext uri="{FF2B5EF4-FFF2-40B4-BE49-F238E27FC236}">
                <a16:creationId xmlns:a16="http://schemas.microsoft.com/office/drawing/2014/main" id="{90B3AF4A-2FAB-45FD-A156-4B2A9054ED4B}"/>
              </a:ext>
            </a:extLst>
          </p:cNvPr>
          <p:cNvSpPr txBox="1"/>
          <p:nvPr/>
        </p:nvSpPr>
        <p:spPr>
          <a:xfrm>
            <a:off x="971852" y="3891879"/>
            <a:ext cx="1752600" cy="230832"/>
          </a:xfrm>
          <a:prstGeom prst="rect">
            <a:avLst/>
          </a:prstGeom>
          <a:noFill/>
        </p:spPr>
        <p:txBody>
          <a:bodyPr wrap="square" rtlCol="0">
            <a:spAutoFit/>
          </a:bodyPr>
          <a:lstStyle/>
          <a:p>
            <a:r>
              <a:rPr lang="en-US" sz="900" dirty="0"/>
              <a:t>Image by </a:t>
            </a:r>
            <a:r>
              <a:rPr lang="en-US" sz="900" dirty="0" err="1"/>
              <a:t>pch.vector</a:t>
            </a:r>
            <a:r>
              <a:rPr lang="en-US" sz="900" dirty="0"/>
              <a:t> on </a:t>
            </a:r>
            <a:r>
              <a:rPr lang="en-US" sz="900" dirty="0" err="1"/>
              <a:t>Freepik</a:t>
            </a:r>
            <a:endParaRPr lang="en-US" sz="900" dirty="0"/>
          </a:p>
        </p:txBody>
      </p:sp>
      <p:sp>
        <p:nvSpPr>
          <p:cNvPr id="19" name="TextBox 18">
            <a:extLst>
              <a:ext uri="{FF2B5EF4-FFF2-40B4-BE49-F238E27FC236}">
                <a16:creationId xmlns:a16="http://schemas.microsoft.com/office/drawing/2014/main" id="{12DA866A-0436-4C71-900B-CFA74B90DB57}"/>
              </a:ext>
            </a:extLst>
          </p:cNvPr>
          <p:cNvSpPr txBox="1"/>
          <p:nvPr/>
        </p:nvSpPr>
        <p:spPr>
          <a:xfrm>
            <a:off x="4306768" y="3936831"/>
            <a:ext cx="1752600" cy="230832"/>
          </a:xfrm>
          <a:prstGeom prst="rect">
            <a:avLst/>
          </a:prstGeom>
          <a:noFill/>
        </p:spPr>
        <p:txBody>
          <a:bodyPr wrap="square" rtlCol="0">
            <a:spAutoFit/>
          </a:bodyPr>
          <a:lstStyle/>
          <a:p>
            <a:r>
              <a:rPr lang="en-US" sz="900" dirty="0"/>
              <a:t>Image by </a:t>
            </a:r>
            <a:r>
              <a:rPr lang="en-US" sz="900" dirty="0" err="1"/>
              <a:t>pch.vector</a:t>
            </a:r>
            <a:r>
              <a:rPr lang="en-US" sz="900" dirty="0"/>
              <a:t> on </a:t>
            </a:r>
            <a:r>
              <a:rPr lang="en-US" sz="900" dirty="0" err="1"/>
              <a:t>Freepik</a:t>
            </a:r>
            <a:endParaRPr lang="en-US" sz="900" dirty="0"/>
          </a:p>
        </p:txBody>
      </p:sp>
      <p:sp>
        <p:nvSpPr>
          <p:cNvPr id="20" name="TextBox 19">
            <a:extLst>
              <a:ext uri="{FF2B5EF4-FFF2-40B4-BE49-F238E27FC236}">
                <a16:creationId xmlns:a16="http://schemas.microsoft.com/office/drawing/2014/main" id="{1CD3F194-41B3-4293-A989-5E2BAE3642DF}"/>
              </a:ext>
            </a:extLst>
          </p:cNvPr>
          <p:cNvSpPr txBox="1"/>
          <p:nvPr/>
        </p:nvSpPr>
        <p:spPr>
          <a:xfrm>
            <a:off x="7789018" y="3953847"/>
            <a:ext cx="1752600" cy="230832"/>
          </a:xfrm>
          <a:prstGeom prst="rect">
            <a:avLst/>
          </a:prstGeom>
          <a:noFill/>
        </p:spPr>
        <p:txBody>
          <a:bodyPr wrap="square" rtlCol="0">
            <a:spAutoFit/>
          </a:bodyPr>
          <a:lstStyle/>
          <a:p>
            <a:r>
              <a:rPr lang="en-US" sz="900" dirty="0"/>
              <a:t>Image by </a:t>
            </a:r>
            <a:r>
              <a:rPr lang="en-US" sz="900" dirty="0" err="1"/>
              <a:t>Freepik</a:t>
            </a:r>
            <a:endParaRPr lang="en-US" sz="900" dirty="0"/>
          </a:p>
        </p:txBody>
      </p:sp>
      <p:sp>
        <p:nvSpPr>
          <p:cNvPr id="21" name="TextBox 20">
            <a:extLst>
              <a:ext uri="{FF2B5EF4-FFF2-40B4-BE49-F238E27FC236}">
                <a16:creationId xmlns:a16="http://schemas.microsoft.com/office/drawing/2014/main" id="{BE7ECA01-3BBB-4594-8983-2F2E51EE54CD}"/>
              </a:ext>
            </a:extLst>
          </p:cNvPr>
          <p:cNvSpPr txBox="1"/>
          <p:nvPr/>
        </p:nvSpPr>
        <p:spPr>
          <a:xfrm>
            <a:off x="10707211" y="3919897"/>
            <a:ext cx="1752600" cy="230832"/>
          </a:xfrm>
          <a:prstGeom prst="rect">
            <a:avLst/>
          </a:prstGeom>
          <a:noFill/>
        </p:spPr>
        <p:txBody>
          <a:bodyPr wrap="square" rtlCol="0">
            <a:spAutoFit/>
          </a:bodyPr>
          <a:lstStyle/>
          <a:p>
            <a:r>
              <a:rPr lang="en-US" sz="900" dirty="0"/>
              <a:t>Image by </a:t>
            </a:r>
            <a:r>
              <a:rPr lang="en-US" sz="900" dirty="0" err="1"/>
              <a:t>Storyset</a:t>
            </a:r>
            <a:r>
              <a:rPr lang="en-US" sz="900" dirty="0"/>
              <a:t> on </a:t>
            </a:r>
            <a:r>
              <a:rPr lang="en-US" sz="900" dirty="0" err="1"/>
              <a:t>Freepik</a:t>
            </a:r>
            <a:endParaRPr lang="en-US" sz="900" dirty="0"/>
          </a:p>
        </p:txBody>
      </p:sp>
      <p:pic>
        <p:nvPicPr>
          <p:cNvPr id="22" name="Picture 2" descr="Logo&#10;&#10;Description automatically generated">
            <a:extLst>
              <a:ext uri="{FF2B5EF4-FFF2-40B4-BE49-F238E27FC236}">
                <a16:creationId xmlns:a16="http://schemas.microsoft.com/office/drawing/2014/main" id="{2EE10F33-42FF-4D53-BE8B-21CF4A85C210}"/>
              </a:ext>
            </a:extLst>
          </p:cNvPr>
          <p:cNvPicPr>
            <a:picLocks noChangeAspect="1"/>
          </p:cNvPicPr>
          <p:nvPr/>
        </p:nvPicPr>
        <p:blipFill>
          <a:blip r:embed="rId7"/>
          <a:stretch>
            <a:fillRect/>
          </a:stretch>
        </p:blipFill>
        <p:spPr>
          <a:xfrm>
            <a:off x="10901679" y="5073890"/>
            <a:ext cx="1180253" cy="1189771"/>
          </a:xfrm>
          <a:prstGeom prst="rect">
            <a:avLst/>
          </a:prstGeom>
        </p:spPr>
      </p:pic>
      <p:sp>
        <p:nvSpPr>
          <p:cNvPr id="23" name="Slide Number Placeholder 22">
            <a:extLst>
              <a:ext uri="{FF2B5EF4-FFF2-40B4-BE49-F238E27FC236}">
                <a16:creationId xmlns:a16="http://schemas.microsoft.com/office/drawing/2014/main" id="{9E32FD19-3A31-4B05-8E67-405378C9C97A}"/>
              </a:ext>
            </a:extLst>
          </p:cNvPr>
          <p:cNvSpPr>
            <a:spLocks noGrp="1"/>
          </p:cNvSpPr>
          <p:nvPr>
            <p:ph type="sldNum" sz="quarter" idx="12"/>
          </p:nvPr>
        </p:nvSpPr>
        <p:spPr/>
        <p:txBody>
          <a:bodyPr/>
          <a:lstStyle/>
          <a:p>
            <a:fld id="{F1FFFAEF-1DE8-4B4A-A47D-433DADE435F0}" type="slidenum">
              <a:rPr lang="en-US" smtClean="0"/>
              <a:t>3</a:t>
            </a:fld>
            <a:endParaRPr lang="en-US"/>
          </a:p>
        </p:txBody>
      </p:sp>
    </p:spTree>
    <p:extLst>
      <p:ext uri="{BB962C8B-B14F-4D97-AF65-F5344CB8AC3E}">
        <p14:creationId xmlns:p14="http://schemas.microsoft.com/office/powerpoint/2010/main" val="96932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91CA-F989-44FC-A40B-A8FD9EA3AA17}"/>
              </a:ext>
            </a:extLst>
          </p:cNvPr>
          <p:cNvSpPr>
            <a:spLocks noGrp="1"/>
          </p:cNvSpPr>
          <p:nvPr>
            <p:ph type="title"/>
          </p:nvPr>
        </p:nvSpPr>
        <p:spPr/>
        <p:txBody>
          <a:bodyPr/>
          <a:lstStyle/>
          <a:p>
            <a:r>
              <a:rPr lang="en-US" dirty="0"/>
              <a:t>What’s next…</a:t>
            </a:r>
          </a:p>
        </p:txBody>
      </p:sp>
      <p:pic>
        <p:nvPicPr>
          <p:cNvPr id="5" name="Picture 4">
            <a:extLst>
              <a:ext uri="{FF2B5EF4-FFF2-40B4-BE49-F238E27FC236}">
                <a16:creationId xmlns:a16="http://schemas.microsoft.com/office/drawing/2014/main" id="{07E3A0A1-0477-47D1-9811-0B9EFE4CA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099733"/>
            <a:ext cx="2658534" cy="2658534"/>
          </a:xfrm>
          <a:prstGeom prst="rect">
            <a:avLst/>
          </a:prstGeom>
        </p:spPr>
      </p:pic>
      <p:pic>
        <p:nvPicPr>
          <p:cNvPr id="7" name="Picture 6">
            <a:extLst>
              <a:ext uri="{FF2B5EF4-FFF2-40B4-BE49-F238E27FC236}">
                <a16:creationId xmlns:a16="http://schemas.microsoft.com/office/drawing/2014/main" id="{5A8BEE81-3735-4AF0-9D7B-F23C16075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933" y="2192203"/>
            <a:ext cx="3876879" cy="2077641"/>
          </a:xfrm>
          <a:prstGeom prst="rect">
            <a:avLst/>
          </a:prstGeom>
        </p:spPr>
      </p:pic>
      <p:sp>
        <p:nvSpPr>
          <p:cNvPr id="8" name="TextBox 7">
            <a:extLst>
              <a:ext uri="{FF2B5EF4-FFF2-40B4-BE49-F238E27FC236}">
                <a16:creationId xmlns:a16="http://schemas.microsoft.com/office/drawing/2014/main" id="{B6FEE977-1330-4A7B-A6FF-181FE181571C}"/>
              </a:ext>
            </a:extLst>
          </p:cNvPr>
          <p:cNvSpPr txBox="1"/>
          <p:nvPr/>
        </p:nvSpPr>
        <p:spPr>
          <a:xfrm>
            <a:off x="4715934" y="4639206"/>
            <a:ext cx="2546744" cy="646331"/>
          </a:xfrm>
          <a:prstGeom prst="rect">
            <a:avLst/>
          </a:prstGeom>
          <a:noFill/>
        </p:spPr>
        <p:txBody>
          <a:bodyPr wrap="square" rtlCol="0">
            <a:spAutoFit/>
          </a:bodyPr>
          <a:lstStyle/>
          <a:p>
            <a:pPr algn="ctr"/>
            <a:r>
              <a:rPr lang="en-US" b="1" dirty="0"/>
              <a:t>Week 4 (we are here!)</a:t>
            </a:r>
          </a:p>
          <a:p>
            <a:pPr algn="ctr"/>
            <a:r>
              <a:rPr lang="en-US" dirty="0"/>
              <a:t>Results and Discussion</a:t>
            </a:r>
          </a:p>
        </p:txBody>
      </p:sp>
      <p:sp>
        <p:nvSpPr>
          <p:cNvPr id="9" name="TextBox 8">
            <a:extLst>
              <a:ext uri="{FF2B5EF4-FFF2-40B4-BE49-F238E27FC236}">
                <a16:creationId xmlns:a16="http://schemas.microsoft.com/office/drawing/2014/main" id="{17A194A6-6C95-4C6A-9B54-2648399D3B6D}"/>
              </a:ext>
            </a:extLst>
          </p:cNvPr>
          <p:cNvSpPr txBox="1"/>
          <p:nvPr/>
        </p:nvSpPr>
        <p:spPr>
          <a:xfrm>
            <a:off x="2868386" y="4408374"/>
            <a:ext cx="1752600" cy="230832"/>
          </a:xfrm>
          <a:prstGeom prst="rect">
            <a:avLst/>
          </a:prstGeom>
          <a:noFill/>
        </p:spPr>
        <p:txBody>
          <a:bodyPr wrap="square" rtlCol="0">
            <a:spAutoFit/>
          </a:bodyPr>
          <a:lstStyle/>
          <a:p>
            <a:r>
              <a:rPr lang="en-US" sz="900" dirty="0"/>
              <a:t>Image by </a:t>
            </a:r>
            <a:r>
              <a:rPr lang="en-US" sz="900" dirty="0" err="1"/>
              <a:t>vectorjuice</a:t>
            </a:r>
            <a:r>
              <a:rPr lang="en-US" sz="900" dirty="0"/>
              <a:t> on </a:t>
            </a:r>
            <a:r>
              <a:rPr lang="en-US" sz="900" dirty="0" err="1"/>
              <a:t>Freepik</a:t>
            </a:r>
            <a:endParaRPr lang="en-US" sz="900" dirty="0"/>
          </a:p>
        </p:txBody>
      </p:sp>
      <p:sp>
        <p:nvSpPr>
          <p:cNvPr id="10" name="TextBox 9">
            <a:extLst>
              <a:ext uri="{FF2B5EF4-FFF2-40B4-BE49-F238E27FC236}">
                <a16:creationId xmlns:a16="http://schemas.microsoft.com/office/drawing/2014/main" id="{444835A9-D199-40C2-9CBE-B6DF4C6B01DC}"/>
              </a:ext>
            </a:extLst>
          </p:cNvPr>
          <p:cNvSpPr txBox="1"/>
          <p:nvPr/>
        </p:nvSpPr>
        <p:spPr>
          <a:xfrm>
            <a:off x="8850932" y="4223693"/>
            <a:ext cx="2304748" cy="230832"/>
          </a:xfrm>
          <a:prstGeom prst="rect">
            <a:avLst/>
          </a:prstGeom>
          <a:noFill/>
        </p:spPr>
        <p:txBody>
          <a:bodyPr wrap="square" rtlCol="0">
            <a:spAutoFit/>
          </a:bodyPr>
          <a:lstStyle/>
          <a:p>
            <a:r>
              <a:rPr lang="en-US" sz="900" dirty="0"/>
              <a:t>Image by </a:t>
            </a:r>
            <a:r>
              <a:rPr lang="en-US" sz="900" dirty="0" err="1"/>
              <a:t>pikisuperstar</a:t>
            </a:r>
            <a:r>
              <a:rPr lang="en-US" sz="900" dirty="0"/>
              <a:t> on </a:t>
            </a:r>
            <a:r>
              <a:rPr lang="en-US" sz="900" dirty="0" err="1"/>
              <a:t>Freepik</a:t>
            </a:r>
            <a:endParaRPr lang="en-US" sz="900" dirty="0"/>
          </a:p>
        </p:txBody>
      </p:sp>
      <p:pic>
        <p:nvPicPr>
          <p:cNvPr id="11" name="Picture 2" descr="Logo&#10;&#10;Description automatically generated">
            <a:extLst>
              <a:ext uri="{FF2B5EF4-FFF2-40B4-BE49-F238E27FC236}">
                <a16:creationId xmlns:a16="http://schemas.microsoft.com/office/drawing/2014/main" id="{CBEC25CF-0AB3-41CB-A2D5-AEC2A43CC91A}"/>
              </a:ext>
            </a:extLst>
          </p:cNvPr>
          <p:cNvPicPr>
            <a:picLocks noChangeAspect="1"/>
          </p:cNvPicPr>
          <p:nvPr/>
        </p:nvPicPr>
        <p:blipFill>
          <a:blip r:embed="rId4"/>
          <a:stretch>
            <a:fillRect/>
          </a:stretch>
        </p:blipFill>
        <p:spPr>
          <a:xfrm>
            <a:off x="10901679" y="5073890"/>
            <a:ext cx="1180253" cy="1189771"/>
          </a:xfrm>
          <a:prstGeom prst="rect">
            <a:avLst/>
          </a:prstGeom>
        </p:spPr>
      </p:pic>
      <p:sp>
        <p:nvSpPr>
          <p:cNvPr id="12" name="Slide Number Placeholder 11">
            <a:extLst>
              <a:ext uri="{FF2B5EF4-FFF2-40B4-BE49-F238E27FC236}">
                <a16:creationId xmlns:a16="http://schemas.microsoft.com/office/drawing/2014/main" id="{F498C697-ECD0-4C1C-901D-429D6C85FBD8}"/>
              </a:ext>
            </a:extLst>
          </p:cNvPr>
          <p:cNvSpPr>
            <a:spLocks noGrp="1"/>
          </p:cNvSpPr>
          <p:nvPr>
            <p:ph type="sldNum" sz="quarter" idx="12"/>
          </p:nvPr>
        </p:nvSpPr>
        <p:spPr/>
        <p:txBody>
          <a:bodyPr/>
          <a:lstStyle/>
          <a:p>
            <a:fld id="{F1FFFAEF-1DE8-4B4A-A47D-433DADE435F0}" type="slidenum">
              <a:rPr lang="en-US" smtClean="0"/>
              <a:t>4</a:t>
            </a:fld>
            <a:endParaRPr lang="en-US"/>
          </a:p>
        </p:txBody>
      </p:sp>
    </p:spTree>
    <p:extLst>
      <p:ext uri="{BB962C8B-B14F-4D97-AF65-F5344CB8AC3E}">
        <p14:creationId xmlns:p14="http://schemas.microsoft.com/office/powerpoint/2010/main" val="285278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D9A6-061C-4BC5-9D5F-AA8949259C24}"/>
              </a:ext>
            </a:extLst>
          </p:cNvPr>
          <p:cNvSpPr>
            <a:spLocks noGrp="1"/>
          </p:cNvSpPr>
          <p:nvPr>
            <p:ph type="title"/>
          </p:nvPr>
        </p:nvSpPr>
        <p:spPr/>
        <p:txBody>
          <a:bodyPr/>
          <a:lstStyle/>
          <a:p>
            <a:r>
              <a:rPr lang="en-US" dirty="0"/>
              <a:t>Results section key objectives</a:t>
            </a:r>
          </a:p>
        </p:txBody>
      </p:sp>
      <p:sp>
        <p:nvSpPr>
          <p:cNvPr id="3" name="Content Placeholder 2">
            <a:extLst>
              <a:ext uri="{FF2B5EF4-FFF2-40B4-BE49-F238E27FC236}">
                <a16:creationId xmlns:a16="http://schemas.microsoft.com/office/drawing/2014/main" id="{FC9D08CD-76A8-4CCA-8E2F-BD8B7EA7E2F0}"/>
              </a:ext>
            </a:extLst>
          </p:cNvPr>
          <p:cNvSpPr>
            <a:spLocks noGrp="1"/>
          </p:cNvSpPr>
          <p:nvPr>
            <p:ph idx="1"/>
          </p:nvPr>
        </p:nvSpPr>
        <p:spPr/>
        <p:txBody>
          <a:bodyPr/>
          <a:lstStyle/>
          <a:p>
            <a:pPr marL="457200" indent="-457200">
              <a:buAutoNum type="arabicPeriod"/>
            </a:pPr>
            <a:r>
              <a:rPr lang="en-US" dirty="0"/>
              <a:t>To show progression on specific findings</a:t>
            </a:r>
          </a:p>
          <a:p>
            <a:pPr marL="457200" indent="-457200">
              <a:buAutoNum type="arabicPeriod"/>
            </a:pPr>
            <a:r>
              <a:rPr lang="en-US" dirty="0"/>
              <a:t>To communicate the findings and non findings</a:t>
            </a:r>
          </a:p>
        </p:txBody>
      </p:sp>
      <p:pic>
        <p:nvPicPr>
          <p:cNvPr id="4" name="Picture 2" descr="Logo&#10;&#10;Description automatically generated">
            <a:extLst>
              <a:ext uri="{FF2B5EF4-FFF2-40B4-BE49-F238E27FC236}">
                <a16:creationId xmlns:a16="http://schemas.microsoft.com/office/drawing/2014/main" id="{ACBC7639-DAA8-4936-A939-A7B0F51D90C9}"/>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5BA20CBD-D15C-44C3-B727-1945E62E8490}"/>
              </a:ext>
            </a:extLst>
          </p:cNvPr>
          <p:cNvSpPr>
            <a:spLocks noGrp="1"/>
          </p:cNvSpPr>
          <p:nvPr>
            <p:ph type="sldNum" sz="quarter" idx="12"/>
          </p:nvPr>
        </p:nvSpPr>
        <p:spPr/>
        <p:txBody>
          <a:bodyPr/>
          <a:lstStyle/>
          <a:p>
            <a:fld id="{F1FFFAEF-1DE8-4B4A-A47D-433DADE435F0}" type="slidenum">
              <a:rPr lang="en-US" smtClean="0"/>
              <a:t>5</a:t>
            </a:fld>
            <a:endParaRPr lang="en-US"/>
          </a:p>
        </p:txBody>
      </p:sp>
    </p:spTree>
    <p:extLst>
      <p:ext uri="{BB962C8B-B14F-4D97-AF65-F5344CB8AC3E}">
        <p14:creationId xmlns:p14="http://schemas.microsoft.com/office/powerpoint/2010/main" val="391638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5CB4-43EF-494D-AD06-771C20E5D393}"/>
              </a:ext>
            </a:extLst>
          </p:cNvPr>
          <p:cNvSpPr>
            <a:spLocks noGrp="1"/>
          </p:cNvSpPr>
          <p:nvPr>
            <p:ph type="title"/>
          </p:nvPr>
        </p:nvSpPr>
        <p:spPr/>
        <p:txBody>
          <a:bodyPr/>
          <a:lstStyle/>
          <a:p>
            <a:r>
              <a:rPr lang="en-US" dirty="0"/>
              <a:t>Before writing the results section</a:t>
            </a:r>
          </a:p>
        </p:txBody>
      </p:sp>
      <p:sp>
        <p:nvSpPr>
          <p:cNvPr id="3" name="Content Placeholder 2">
            <a:extLst>
              <a:ext uri="{FF2B5EF4-FFF2-40B4-BE49-F238E27FC236}">
                <a16:creationId xmlns:a16="http://schemas.microsoft.com/office/drawing/2014/main" id="{741365C8-579C-4C66-9778-2FEE3F6CD3C2}"/>
              </a:ext>
            </a:extLst>
          </p:cNvPr>
          <p:cNvSpPr>
            <a:spLocks noGrp="1"/>
          </p:cNvSpPr>
          <p:nvPr>
            <p:ph idx="1"/>
          </p:nvPr>
        </p:nvSpPr>
        <p:spPr/>
        <p:txBody>
          <a:bodyPr/>
          <a:lstStyle/>
          <a:p>
            <a:pPr marL="285750" lvl="0" indent="-285750" algn="l" rtl="0">
              <a:spcBef>
                <a:spcPts val="0"/>
              </a:spcBef>
              <a:spcAft>
                <a:spcPts val="0"/>
              </a:spcAft>
              <a:buSzPts val="3220"/>
              <a:buChar char="•"/>
            </a:pPr>
            <a:r>
              <a:rPr lang="en-US" sz="2800" dirty="0"/>
              <a:t>Consider the following questions:</a:t>
            </a:r>
            <a:endParaRPr lang="en-US" dirty="0"/>
          </a:p>
          <a:p>
            <a:pPr marL="742950" lvl="1" indent="-285750" algn="l" rtl="0">
              <a:spcBef>
                <a:spcPts val="1080"/>
              </a:spcBef>
              <a:spcAft>
                <a:spcPts val="0"/>
              </a:spcAft>
              <a:buSzPts val="2760"/>
              <a:buFont typeface="Noto Sans Symbols"/>
              <a:buChar char="✔"/>
            </a:pPr>
            <a:r>
              <a:rPr lang="en-US" sz="2400" dirty="0"/>
              <a:t>What is the most logical way to present your results?</a:t>
            </a:r>
            <a:endParaRPr lang="en-US" dirty="0"/>
          </a:p>
          <a:p>
            <a:pPr marL="742950" lvl="1" indent="-285750" algn="l" rtl="0">
              <a:spcBef>
                <a:spcPts val="1080"/>
              </a:spcBef>
              <a:spcAft>
                <a:spcPts val="0"/>
              </a:spcAft>
              <a:buSzPts val="2760"/>
              <a:buFont typeface="Noto Sans Symbols"/>
              <a:buChar char="✔"/>
            </a:pPr>
            <a:r>
              <a:rPr lang="en-US" sz="2400" dirty="0"/>
              <a:t>Do you understand what the results mean beyond statistical significance?</a:t>
            </a:r>
            <a:endParaRPr lang="en-US" dirty="0"/>
          </a:p>
          <a:p>
            <a:pPr marL="742950" lvl="1" indent="-285750" algn="l" rtl="0">
              <a:spcBef>
                <a:spcPts val="1080"/>
              </a:spcBef>
              <a:spcAft>
                <a:spcPts val="0"/>
              </a:spcAft>
              <a:buSzPts val="2760"/>
              <a:buFont typeface="Noto Sans Symbols"/>
              <a:buChar char="✔"/>
            </a:pPr>
            <a:r>
              <a:rPr lang="en-US" sz="2400" dirty="0"/>
              <a:t>Do your results have a collective broader implication?</a:t>
            </a:r>
            <a:endParaRPr lang="en-US" dirty="0"/>
          </a:p>
          <a:p>
            <a:endParaRPr lang="en-US" dirty="0"/>
          </a:p>
        </p:txBody>
      </p:sp>
      <p:pic>
        <p:nvPicPr>
          <p:cNvPr id="4" name="Picture 2" descr="Logo&#10;&#10;Description automatically generated">
            <a:extLst>
              <a:ext uri="{FF2B5EF4-FFF2-40B4-BE49-F238E27FC236}">
                <a16:creationId xmlns:a16="http://schemas.microsoft.com/office/drawing/2014/main" id="{9E997CAE-244B-4F51-8D11-B3860A014232}"/>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5" name="Slide Number Placeholder 4">
            <a:extLst>
              <a:ext uri="{FF2B5EF4-FFF2-40B4-BE49-F238E27FC236}">
                <a16:creationId xmlns:a16="http://schemas.microsoft.com/office/drawing/2014/main" id="{490CCD48-86B6-4220-A01E-60DC0064BC21}"/>
              </a:ext>
            </a:extLst>
          </p:cNvPr>
          <p:cNvSpPr>
            <a:spLocks noGrp="1"/>
          </p:cNvSpPr>
          <p:nvPr>
            <p:ph type="sldNum" sz="quarter" idx="12"/>
          </p:nvPr>
        </p:nvSpPr>
        <p:spPr/>
        <p:txBody>
          <a:bodyPr/>
          <a:lstStyle/>
          <a:p>
            <a:fld id="{F1FFFAEF-1DE8-4B4A-A47D-433DADE435F0}" type="slidenum">
              <a:rPr lang="en-US" smtClean="0"/>
              <a:t>6</a:t>
            </a:fld>
            <a:endParaRPr lang="en-US"/>
          </a:p>
        </p:txBody>
      </p:sp>
    </p:spTree>
    <p:extLst>
      <p:ext uri="{BB962C8B-B14F-4D97-AF65-F5344CB8AC3E}">
        <p14:creationId xmlns:p14="http://schemas.microsoft.com/office/powerpoint/2010/main" val="115047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1399-B13F-4445-84D8-287B074D3BCC}"/>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362BA48E-7A57-4C3D-B03E-B1C12BD2BDB0}"/>
              </a:ext>
            </a:extLst>
          </p:cNvPr>
          <p:cNvSpPr>
            <a:spLocks noGrp="1"/>
          </p:cNvSpPr>
          <p:nvPr>
            <p:ph idx="1"/>
          </p:nvPr>
        </p:nvSpPr>
        <p:spPr/>
        <p:txBody>
          <a:bodyPr>
            <a:normAutofit/>
          </a:bodyPr>
          <a:lstStyle/>
          <a:p>
            <a:pPr algn="ctr"/>
            <a:r>
              <a:rPr lang="en-US" sz="3200" dirty="0"/>
              <a:t>Social perception in Human AI teams: Warmth and competence predict receptivity to AI teammates</a:t>
            </a:r>
          </a:p>
          <a:p>
            <a:pPr algn="ctr"/>
            <a:br>
              <a:rPr lang="en-US" sz="3200" dirty="0"/>
            </a:br>
            <a:r>
              <a:rPr lang="en-US" sz="3200" dirty="0"/>
              <a:t>(Watson et al., 2023)</a:t>
            </a:r>
          </a:p>
        </p:txBody>
      </p:sp>
      <p:sp>
        <p:nvSpPr>
          <p:cNvPr id="5" name="TextBox 4">
            <a:extLst>
              <a:ext uri="{FF2B5EF4-FFF2-40B4-BE49-F238E27FC236}">
                <a16:creationId xmlns:a16="http://schemas.microsoft.com/office/drawing/2014/main" id="{7CF4F200-69E4-489B-B0D8-9A9F26ADB170}"/>
              </a:ext>
            </a:extLst>
          </p:cNvPr>
          <p:cNvSpPr txBox="1"/>
          <p:nvPr/>
        </p:nvSpPr>
        <p:spPr>
          <a:xfrm>
            <a:off x="1097280" y="5120641"/>
            <a:ext cx="10182013" cy="923330"/>
          </a:xfrm>
          <a:prstGeom prst="rect">
            <a:avLst/>
          </a:prstGeom>
          <a:noFill/>
        </p:spPr>
        <p:txBody>
          <a:bodyPr wrap="square">
            <a:spAutoFit/>
          </a:bodyPr>
          <a:lstStyle/>
          <a:p>
            <a:r>
              <a:rPr lang="en-US" b="0" i="0" dirty="0">
                <a:solidFill>
                  <a:srgbClr val="222222"/>
                </a:solidFill>
                <a:effectLst/>
                <a:latin typeface="Arial" panose="020B0604020202020204" pitchFamily="34" charset="0"/>
              </a:rPr>
              <a:t>Harris-Watson, A. M., Larson, L. E., </a:t>
            </a:r>
            <a:r>
              <a:rPr lang="en-US" b="0" i="0" dirty="0" err="1">
                <a:solidFill>
                  <a:srgbClr val="222222"/>
                </a:solidFill>
                <a:effectLst/>
                <a:latin typeface="Arial" panose="020B0604020202020204" pitchFamily="34" charset="0"/>
              </a:rPr>
              <a:t>Lauharatanahirun</a:t>
            </a:r>
            <a:r>
              <a:rPr lang="en-US" b="0" i="0" dirty="0">
                <a:solidFill>
                  <a:srgbClr val="222222"/>
                </a:solidFill>
                <a:effectLst/>
                <a:latin typeface="Arial" panose="020B0604020202020204" pitchFamily="34" charset="0"/>
              </a:rPr>
              <a:t>, N., </a:t>
            </a:r>
            <a:r>
              <a:rPr lang="en-US" b="0" i="0" dirty="0" err="1">
                <a:solidFill>
                  <a:srgbClr val="222222"/>
                </a:solidFill>
                <a:effectLst/>
                <a:latin typeface="Arial" panose="020B0604020202020204" pitchFamily="34" charset="0"/>
              </a:rPr>
              <a:t>DeChurch</a:t>
            </a:r>
            <a:r>
              <a:rPr lang="en-US" b="0" i="0" dirty="0">
                <a:solidFill>
                  <a:srgbClr val="222222"/>
                </a:solidFill>
                <a:effectLst/>
                <a:latin typeface="Arial" panose="020B0604020202020204" pitchFamily="34" charset="0"/>
              </a:rPr>
              <a:t>, L. A., &amp; Contractor, N. S. (2023). Social perception in Human-AI teams: Warmth and competence predict receptivity to AI teammates. </a:t>
            </a:r>
            <a:r>
              <a:rPr lang="en-US" b="0" i="1" dirty="0">
                <a:solidFill>
                  <a:srgbClr val="222222"/>
                </a:solidFill>
                <a:effectLst/>
                <a:latin typeface="Arial" panose="020B0604020202020204" pitchFamily="34" charset="0"/>
              </a:rPr>
              <a:t>Computers in Human Behavior</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145</a:t>
            </a:r>
            <a:r>
              <a:rPr lang="en-US" b="0" i="0" dirty="0">
                <a:solidFill>
                  <a:srgbClr val="222222"/>
                </a:solidFill>
                <a:effectLst/>
                <a:latin typeface="Arial" panose="020B0604020202020204" pitchFamily="34" charset="0"/>
              </a:rPr>
              <a:t>, 107765.</a:t>
            </a:r>
            <a:endParaRPr lang="en-US" dirty="0"/>
          </a:p>
        </p:txBody>
      </p:sp>
      <p:pic>
        <p:nvPicPr>
          <p:cNvPr id="6" name="Picture 2" descr="Logo&#10;&#10;Description automatically generated">
            <a:extLst>
              <a:ext uri="{FF2B5EF4-FFF2-40B4-BE49-F238E27FC236}">
                <a16:creationId xmlns:a16="http://schemas.microsoft.com/office/drawing/2014/main" id="{30BC9C2A-0BC2-4E68-8208-A92B35035C30}"/>
              </a:ext>
            </a:extLst>
          </p:cNvPr>
          <p:cNvPicPr>
            <a:picLocks noChangeAspect="1"/>
          </p:cNvPicPr>
          <p:nvPr/>
        </p:nvPicPr>
        <p:blipFill>
          <a:blip r:embed="rId2"/>
          <a:stretch>
            <a:fillRect/>
          </a:stretch>
        </p:blipFill>
        <p:spPr>
          <a:xfrm>
            <a:off x="10901679" y="5073890"/>
            <a:ext cx="1180253" cy="1189771"/>
          </a:xfrm>
          <a:prstGeom prst="rect">
            <a:avLst/>
          </a:prstGeom>
        </p:spPr>
      </p:pic>
      <p:sp>
        <p:nvSpPr>
          <p:cNvPr id="7" name="Slide Number Placeholder 6">
            <a:extLst>
              <a:ext uri="{FF2B5EF4-FFF2-40B4-BE49-F238E27FC236}">
                <a16:creationId xmlns:a16="http://schemas.microsoft.com/office/drawing/2014/main" id="{0251AC1E-2C03-459A-B070-D80753855F77}"/>
              </a:ext>
            </a:extLst>
          </p:cNvPr>
          <p:cNvSpPr>
            <a:spLocks noGrp="1"/>
          </p:cNvSpPr>
          <p:nvPr>
            <p:ph type="sldNum" sz="quarter" idx="12"/>
          </p:nvPr>
        </p:nvSpPr>
        <p:spPr/>
        <p:txBody>
          <a:bodyPr/>
          <a:lstStyle/>
          <a:p>
            <a:fld id="{F1FFFAEF-1DE8-4B4A-A47D-433DADE435F0}" type="slidenum">
              <a:rPr lang="en-US" smtClean="0"/>
              <a:t>7</a:t>
            </a:fld>
            <a:endParaRPr lang="en-US"/>
          </a:p>
        </p:txBody>
      </p:sp>
    </p:spTree>
    <p:extLst>
      <p:ext uri="{BB962C8B-B14F-4D97-AF65-F5344CB8AC3E}">
        <p14:creationId xmlns:p14="http://schemas.microsoft.com/office/powerpoint/2010/main" val="140032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B966F-8077-4E4E-8279-4FF4F53A3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67" y="2375930"/>
            <a:ext cx="2904067" cy="1815042"/>
          </a:xfrm>
          <a:prstGeom prst="rect">
            <a:avLst/>
          </a:prstGeom>
        </p:spPr>
      </p:pic>
      <p:sp>
        <p:nvSpPr>
          <p:cNvPr id="5" name="TextBox 4">
            <a:extLst>
              <a:ext uri="{FF2B5EF4-FFF2-40B4-BE49-F238E27FC236}">
                <a16:creationId xmlns:a16="http://schemas.microsoft.com/office/drawing/2014/main" id="{AE40A321-0759-4FF9-8664-EC69071C1607}"/>
              </a:ext>
            </a:extLst>
          </p:cNvPr>
          <p:cNvSpPr txBox="1"/>
          <p:nvPr/>
        </p:nvSpPr>
        <p:spPr>
          <a:xfrm>
            <a:off x="745928" y="4083026"/>
            <a:ext cx="2546744" cy="646331"/>
          </a:xfrm>
          <a:prstGeom prst="rect">
            <a:avLst/>
          </a:prstGeom>
          <a:noFill/>
        </p:spPr>
        <p:txBody>
          <a:bodyPr wrap="square" rtlCol="0">
            <a:spAutoFit/>
          </a:bodyPr>
          <a:lstStyle/>
          <a:p>
            <a:pPr algn="ctr"/>
            <a:r>
              <a:rPr lang="en-US" b="1" dirty="0"/>
              <a:t>Week 2:</a:t>
            </a:r>
          </a:p>
          <a:p>
            <a:pPr algn="ctr"/>
            <a:r>
              <a:rPr lang="en-US" dirty="0"/>
              <a:t>Problem Statements</a:t>
            </a:r>
          </a:p>
        </p:txBody>
      </p:sp>
      <p:sp>
        <p:nvSpPr>
          <p:cNvPr id="6" name="TextBox 5">
            <a:extLst>
              <a:ext uri="{FF2B5EF4-FFF2-40B4-BE49-F238E27FC236}">
                <a16:creationId xmlns:a16="http://schemas.microsoft.com/office/drawing/2014/main" id="{5AC42250-1C14-43C9-BD76-E58711CD1086}"/>
              </a:ext>
            </a:extLst>
          </p:cNvPr>
          <p:cNvSpPr txBox="1"/>
          <p:nvPr/>
        </p:nvSpPr>
        <p:spPr>
          <a:xfrm>
            <a:off x="3716865" y="2413337"/>
            <a:ext cx="7323667" cy="2031325"/>
          </a:xfrm>
          <a:prstGeom prst="rect">
            <a:avLst/>
          </a:prstGeom>
          <a:noFill/>
        </p:spPr>
        <p:txBody>
          <a:bodyPr wrap="square" rtlCol="0">
            <a:spAutoFit/>
          </a:bodyPr>
          <a:lstStyle/>
          <a:p>
            <a:r>
              <a:rPr lang="en-US" dirty="0"/>
              <a:t>AI technologies are being implemented in a variety of systems in our daily lives. The addition of an AI teammate introduces </a:t>
            </a:r>
            <a:r>
              <a:rPr lang="en-US" b="1" dirty="0"/>
              <a:t>challenges to the team </a:t>
            </a:r>
            <a:r>
              <a:rPr lang="en-US" dirty="0"/>
              <a:t>unique to the implementation of a technological new comer, due to AI being distinct from human counter parts. </a:t>
            </a:r>
            <a:r>
              <a:rPr lang="en-US" b="1" dirty="0"/>
              <a:t>When team members resist the addition of an AI teammate, team outcomes suffer negatively. </a:t>
            </a:r>
            <a:r>
              <a:rPr lang="en-US" dirty="0"/>
              <a:t>This study aims to explore how </a:t>
            </a:r>
            <a:r>
              <a:rPr lang="en-US" b="1" dirty="0"/>
              <a:t>AI warmth and competence </a:t>
            </a:r>
            <a:r>
              <a:rPr lang="en-US" dirty="0"/>
              <a:t>impact receptivity toward AI teammates (Watson et al., 2023).</a:t>
            </a:r>
            <a:endParaRPr lang="en-US" b="1" dirty="0"/>
          </a:p>
        </p:txBody>
      </p:sp>
      <p:sp>
        <p:nvSpPr>
          <p:cNvPr id="7" name="Rectangle: Rounded Corners 6">
            <a:extLst>
              <a:ext uri="{FF2B5EF4-FFF2-40B4-BE49-F238E27FC236}">
                <a16:creationId xmlns:a16="http://schemas.microsoft.com/office/drawing/2014/main" id="{590904B3-8A1C-4896-87A2-3B358917E8FC}"/>
              </a:ext>
            </a:extLst>
          </p:cNvPr>
          <p:cNvSpPr/>
          <p:nvPr/>
        </p:nvSpPr>
        <p:spPr>
          <a:xfrm>
            <a:off x="3598333" y="2104690"/>
            <a:ext cx="7569200" cy="2624667"/>
          </a:xfrm>
          <a:custGeom>
            <a:avLst/>
            <a:gdLst>
              <a:gd name="connsiteX0" fmla="*/ 0 w 7569200"/>
              <a:gd name="connsiteY0" fmla="*/ 437453 h 2624667"/>
              <a:gd name="connsiteX1" fmla="*/ 437453 w 7569200"/>
              <a:gd name="connsiteY1" fmla="*/ 0 h 2624667"/>
              <a:gd name="connsiteX2" fmla="*/ 1129197 w 7569200"/>
              <a:gd name="connsiteY2" fmla="*/ 0 h 2624667"/>
              <a:gd name="connsiteX3" fmla="*/ 1687055 w 7569200"/>
              <a:gd name="connsiteY3" fmla="*/ 0 h 2624667"/>
              <a:gd name="connsiteX4" fmla="*/ 2244912 w 7569200"/>
              <a:gd name="connsiteY4" fmla="*/ 0 h 2624667"/>
              <a:gd name="connsiteX5" fmla="*/ 2802770 w 7569200"/>
              <a:gd name="connsiteY5" fmla="*/ 0 h 2624667"/>
              <a:gd name="connsiteX6" fmla="*/ 3360628 w 7569200"/>
              <a:gd name="connsiteY6" fmla="*/ 0 h 2624667"/>
              <a:gd name="connsiteX7" fmla="*/ 4052372 w 7569200"/>
              <a:gd name="connsiteY7" fmla="*/ 0 h 2624667"/>
              <a:gd name="connsiteX8" fmla="*/ 4610230 w 7569200"/>
              <a:gd name="connsiteY8" fmla="*/ 0 h 2624667"/>
              <a:gd name="connsiteX9" fmla="*/ 5101144 w 7569200"/>
              <a:gd name="connsiteY9" fmla="*/ 0 h 2624667"/>
              <a:gd name="connsiteX10" fmla="*/ 5525116 w 7569200"/>
              <a:gd name="connsiteY10" fmla="*/ 0 h 2624667"/>
              <a:gd name="connsiteX11" fmla="*/ 6082974 w 7569200"/>
              <a:gd name="connsiteY11" fmla="*/ 0 h 2624667"/>
              <a:gd name="connsiteX12" fmla="*/ 7131747 w 7569200"/>
              <a:gd name="connsiteY12" fmla="*/ 0 h 2624667"/>
              <a:gd name="connsiteX13" fmla="*/ 7569200 w 7569200"/>
              <a:gd name="connsiteY13" fmla="*/ 437453 h 2624667"/>
              <a:gd name="connsiteX14" fmla="*/ 7569200 w 7569200"/>
              <a:gd name="connsiteY14" fmla="*/ 968214 h 2624667"/>
              <a:gd name="connsiteX15" fmla="*/ 7569200 w 7569200"/>
              <a:gd name="connsiteY15" fmla="*/ 1516472 h 2624667"/>
              <a:gd name="connsiteX16" fmla="*/ 7569200 w 7569200"/>
              <a:gd name="connsiteY16" fmla="*/ 2187214 h 2624667"/>
              <a:gd name="connsiteX17" fmla="*/ 7131747 w 7569200"/>
              <a:gd name="connsiteY17" fmla="*/ 2624667 h 2624667"/>
              <a:gd name="connsiteX18" fmla="*/ 6440003 w 7569200"/>
              <a:gd name="connsiteY18" fmla="*/ 2624667 h 2624667"/>
              <a:gd name="connsiteX19" fmla="*/ 5748260 w 7569200"/>
              <a:gd name="connsiteY19" fmla="*/ 2624667 h 2624667"/>
              <a:gd name="connsiteX20" fmla="*/ 5391231 w 7569200"/>
              <a:gd name="connsiteY20" fmla="*/ 2624667 h 2624667"/>
              <a:gd name="connsiteX21" fmla="*/ 4967259 w 7569200"/>
              <a:gd name="connsiteY21" fmla="*/ 2624667 h 2624667"/>
              <a:gd name="connsiteX22" fmla="*/ 4476344 w 7569200"/>
              <a:gd name="connsiteY22" fmla="*/ 2624667 h 2624667"/>
              <a:gd name="connsiteX23" fmla="*/ 4119315 w 7569200"/>
              <a:gd name="connsiteY23" fmla="*/ 2624667 h 2624667"/>
              <a:gd name="connsiteX24" fmla="*/ 3561457 w 7569200"/>
              <a:gd name="connsiteY24" fmla="*/ 2624667 h 2624667"/>
              <a:gd name="connsiteX25" fmla="*/ 3137485 w 7569200"/>
              <a:gd name="connsiteY25" fmla="*/ 2624667 h 2624667"/>
              <a:gd name="connsiteX26" fmla="*/ 2713513 w 7569200"/>
              <a:gd name="connsiteY26" fmla="*/ 2624667 h 2624667"/>
              <a:gd name="connsiteX27" fmla="*/ 2021769 w 7569200"/>
              <a:gd name="connsiteY27" fmla="*/ 2624667 h 2624667"/>
              <a:gd name="connsiteX28" fmla="*/ 1396968 w 7569200"/>
              <a:gd name="connsiteY28" fmla="*/ 2624667 h 2624667"/>
              <a:gd name="connsiteX29" fmla="*/ 437453 w 7569200"/>
              <a:gd name="connsiteY29" fmla="*/ 2624667 h 2624667"/>
              <a:gd name="connsiteX30" fmla="*/ 0 w 7569200"/>
              <a:gd name="connsiteY30" fmla="*/ 2187214 h 2624667"/>
              <a:gd name="connsiteX31" fmla="*/ 0 w 7569200"/>
              <a:gd name="connsiteY31" fmla="*/ 1656453 h 2624667"/>
              <a:gd name="connsiteX32" fmla="*/ 0 w 7569200"/>
              <a:gd name="connsiteY32" fmla="*/ 1073199 h 2624667"/>
              <a:gd name="connsiteX33" fmla="*/ 0 w 7569200"/>
              <a:gd name="connsiteY33" fmla="*/ 437453 h 262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69200" h="2624667" extrusionOk="0">
                <a:moveTo>
                  <a:pt x="0" y="437453"/>
                </a:moveTo>
                <a:cubicBezTo>
                  <a:pt x="-49520" y="248264"/>
                  <a:pt x="167486" y="11202"/>
                  <a:pt x="437453" y="0"/>
                </a:cubicBezTo>
                <a:cubicBezTo>
                  <a:pt x="710798" y="-5944"/>
                  <a:pt x="807513" y="35786"/>
                  <a:pt x="1129197" y="0"/>
                </a:cubicBezTo>
                <a:cubicBezTo>
                  <a:pt x="1450881" y="-35786"/>
                  <a:pt x="1440116" y="25892"/>
                  <a:pt x="1687055" y="0"/>
                </a:cubicBezTo>
                <a:cubicBezTo>
                  <a:pt x="1933994" y="-25892"/>
                  <a:pt x="2068145" y="43985"/>
                  <a:pt x="2244912" y="0"/>
                </a:cubicBezTo>
                <a:cubicBezTo>
                  <a:pt x="2421679" y="-43985"/>
                  <a:pt x="2568140" y="38377"/>
                  <a:pt x="2802770" y="0"/>
                </a:cubicBezTo>
                <a:cubicBezTo>
                  <a:pt x="3037400" y="-38377"/>
                  <a:pt x="3183469" y="48035"/>
                  <a:pt x="3360628" y="0"/>
                </a:cubicBezTo>
                <a:cubicBezTo>
                  <a:pt x="3537787" y="-48035"/>
                  <a:pt x="3817880" y="23854"/>
                  <a:pt x="4052372" y="0"/>
                </a:cubicBezTo>
                <a:cubicBezTo>
                  <a:pt x="4286864" y="-23854"/>
                  <a:pt x="4432597" y="48654"/>
                  <a:pt x="4610230" y="0"/>
                </a:cubicBezTo>
                <a:cubicBezTo>
                  <a:pt x="4787863" y="-48654"/>
                  <a:pt x="4923825" y="21149"/>
                  <a:pt x="5101144" y="0"/>
                </a:cubicBezTo>
                <a:cubicBezTo>
                  <a:pt x="5278463" y="-21149"/>
                  <a:pt x="5403615" y="27300"/>
                  <a:pt x="5525116" y="0"/>
                </a:cubicBezTo>
                <a:cubicBezTo>
                  <a:pt x="5646617" y="-27300"/>
                  <a:pt x="5942159" y="54079"/>
                  <a:pt x="6082974" y="0"/>
                </a:cubicBezTo>
                <a:cubicBezTo>
                  <a:pt x="6223789" y="-54079"/>
                  <a:pt x="6847922" y="8029"/>
                  <a:pt x="7131747" y="0"/>
                </a:cubicBezTo>
                <a:cubicBezTo>
                  <a:pt x="7435667" y="14948"/>
                  <a:pt x="7568586" y="165319"/>
                  <a:pt x="7569200" y="437453"/>
                </a:cubicBezTo>
                <a:cubicBezTo>
                  <a:pt x="7579394" y="606626"/>
                  <a:pt x="7533265" y="833790"/>
                  <a:pt x="7569200" y="968214"/>
                </a:cubicBezTo>
                <a:cubicBezTo>
                  <a:pt x="7605135" y="1102638"/>
                  <a:pt x="7504178" y="1254965"/>
                  <a:pt x="7569200" y="1516472"/>
                </a:cubicBezTo>
                <a:cubicBezTo>
                  <a:pt x="7634222" y="1777979"/>
                  <a:pt x="7495692" y="1944845"/>
                  <a:pt x="7569200" y="2187214"/>
                </a:cubicBezTo>
                <a:cubicBezTo>
                  <a:pt x="7543738" y="2405442"/>
                  <a:pt x="7348861" y="2582770"/>
                  <a:pt x="7131747" y="2624667"/>
                </a:cubicBezTo>
                <a:cubicBezTo>
                  <a:pt x="6882504" y="2683886"/>
                  <a:pt x="6671684" y="2558669"/>
                  <a:pt x="6440003" y="2624667"/>
                </a:cubicBezTo>
                <a:cubicBezTo>
                  <a:pt x="6208322" y="2690665"/>
                  <a:pt x="5950580" y="2602598"/>
                  <a:pt x="5748260" y="2624667"/>
                </a:cubicBezTo>
                <a:cubicBezTo>
                  <a:pt x="5545940" y="2646736"/>
                  <a:pt x="5558738" y="2592937"/>
                  <a:pt x="5391231" y="2624667"/>
                </a:cubicBezTo>
                <a:cubicBezTo>
                  <a:pt x="5223724" y="2656397"/>
                  <a:pt x="5171638" y="2617112"/>
                  <a:pt x="4967259" y="2624667"/>
                </a:cubicBezTo>
                <a:cubicBezTo>
                  <a:pt x="4762880" y="2632222"/>
                  <a:pt x="4596523" y="2598220"/>
                  <a:pt x="4476344" y="2624667"/>
                </a:cubicBezTo>
                <a:cubicBezTo>
                  <a:pt x="4356166" y="2651114"/>
                  <a:pt x="4198757" y="2591251"/>
                  <a:pt x="4119315" y="2624667"/>
                </a:cubicBezTo>
                <a:cubicBezTo>
                  <a:pt x="4039873" y="2658083"/>
                  <a:pt x="3737864" y="2579318"/>
                  <a:pt x="3561457" y="2624667"/>
                </a:cubicBezTo>
                <a:cubicBezTo>
                  <a:pt x="3385050" y="2670016"/>
                  <a:pt x="3251633" y="2598451"/>
                  <a:pt x="3137485" y="2624667"/>
                </a:cubicBezTo>
                <a:cubicBezTo>
                  <a:pt x="3023337" y="2650883"/>
                  <a:pt x="2924674" y="2616786"/>
                  <a:pt x="2713513" y="2624667"/>
                </a:cubicBezTo>
                <a:cubicBezTo>
                  <a:pt x="2502352" y="2632548"/>
                  <a:pt x="2179556" y="2623557"/>
                  <a:pt x="2021769" y="2624667"/>
                </a:cubicBezTo>
                <a:cubicBezTo>
                  <a:pt x="1863982" y="2625777"/>
                  <a:pt x="1544840" y="2600745"/>
                  <a:pt x="1396968" y="2624667"/>
                </a:cubicBezTo>
                <a:cubicBezTo>
                  <a:pt x="1249096" y="2648589"/>
                  <a:pt x="843678" y="2561492"/>
                  <a:pt x="437453" y="2624667"/>
                </a:cubicBezTo>
                <a:cubicBezTo>
                  <a:pt x="141820" y="2650168"/>
                  <a:pt x="-11513" y="2414563"/>
                  <a:pt x="0" y="2187214"/>
                </a:cubicBezTo>
                <a:cubicBezTo>
                  <a:pt x="-60653" y="1979268"/>
                  <a:pt x="7940" y="1814629"/>
                  <a:pt x="0" y="1656453"/>
                </a:cubicBezTo>
                <a:cubicBezTo>
                  <a:pt x="-7940" y="1498277"/>
                  <a:pt x="6008" y="1204042"/>
                  <a:pt x="0" y="1073199"/>
                </a:cubicBezTo>
                <a:cubicBezTo>
                  <a:pt x="-6008" y="942356"/>
                  <a:pt x="66460" y="656551"/>
                  <a:pt x="0" y="437453"/>
                </a:cubicBezTo>
                <a:close/>
              </a:path>
            </a:pathLst>
          </a:custGeom>
          <a:noFill/>
          <a:ln>
            <a:solidFill>
              <a:schemeClr val="accent1">
                <a:lumMod val="75000"/>
              </a:schemeClr>
            </a:solidFill>
            <a:extLst>
              <a:ext uri="{C807C97D-BFC1-408E-A445-0C87EB9F89A2}">
                <ask:lineSketchStyleProps xmlns:ask="http://schemas.microsoft.com/office/drawing/2018/sketchyshapes" sd="316136788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Logo&#10;&#10;Description automatically generated">
            <a:extLst>
              <a:ext uri="{FF2B5EF4-FFF2-40B4-BE49-F238E27FC236}">
                <a16:creationId xmlns:a16="http://schemas.microsoft.com/office/drawing/2014/main" id="{8DC94BBE-6053-4F2A-95FB-07CECE521DDD}"/>
              </a:ext>
            </a:extLst>
          </p:cNvPr>
          <p:cNvPicPr>
            <a:picLocks noChangeAspect="1"/>
          </p:cNvPicPr>
          <p:nvPr/>
        </p:nvPicPr>
        <p:blipFill>
          <a:blip r:embed="rId3"/>
          <a:stretch>
            <a:fillRect/>
          </a:stretch>
        </p:blipFill>
        <p:spPr>
          <a:xfrm>
            <a:off x="10901679" y="5073890"/>
            <a:ext cx="1180253" cy="1189771"/>
          </a:xfrm>
          <a:prstGeom prst="rect">
            <a:avLst/>
          </a:prstGeom>
        </p:spPr>
      </p:pic>
      <p:sp>
        <p:nvSpPr>
          <p:cNvPr id="9" name="Slide Number Placeholder 8">
            <a:extLst>
              <a:ext uri="{FF2B5EF4-FFF2-40B4-BE49-F238E27FC236}">
                <a16:creationId xmlns:a16="http://schemas.microsoft.com/office/drawing/2014/main" id="{CD79F22B-B8A1-4294-B811-03E7C5061B4B}"/>
              </a:ext>
            </a:extLst>
          </p:cNvPr>
          <p:cNvSpPr>
            <a:spLocks noGrp="1"/>
          </p:cNvSpPr>
          <p:nvPr>
            <p:ph type="sldNum" sz="quarter" idx="12"/>
          </p:nvPr>
        </p:nvSpPr>
        <p:spPr/>
        <p:txBody>
          <a:bodyPr/>
          <a:lstStyle/>
          <a:p>
            <a:fld id="{F1FFFAEF-1DE8-4B4A-A47D-433DADE435F0}" type="slidenum">
              <a:rPr lang="en-US" smtClean="0"/>
              <a:t>8</a:t>
            </a:fld>
            <a:endParaRPr lang="en-US"/>
          </a:p>
        </p:txBody>
      </p:sp>
    </p:spTree>
    <p:extLst>
      <p:ext uri="{BB962C8B-B14F-4D97-AF65-F5344CB8AC3E}">
        <p14:creationId xmlns:p14="http://schemas.microsoft.com/office/powerpoint/2010/main" val="154217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964B6-987C-4647-BB22-672F08BA0F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27881" y="2025227"/>
            <a:ext cx="2546745" cy="2546745"/>
          </a:xfrm>
          <a:prstGeom prst="rect">
            <a:avLst/>
          </a:prstGeom>
        </p:spPr>
      </p:pic>
      <p:sp>
        <p:nvSpPr>
          <p:cNvPr id="5" name="TextBox 4">
            <a:extLst>
              <a:ext uri="{FF2B5EF4-FFF2-40B4-BE49-F238E27FC236}">
                <a16:creationId xmlns:a16="http://schemas.microsoft.com/office/drawing/2014/main" id="{2C6E5EFD-4468-4D24-B69B-C6DC66F06A4F}"/>
              </a:ext>
            </a:extLst>
          </p:cNvPr>
          <p:cNvSpPr txBox="1"/>
          <p:nvPr/>
        </p:nvSpPr>
        <p:spPr>
          <a:xfrm>
            <a:off x="1270863" y="4464026"/>
            <a:ext cx="2546744" cy="646331"/>
          </a:xfrm>
          <a:prstGeom prst="rect">
            <a:avLst/>
          </a:prstGeom>
          <a:noFill/>
        </p:spPr>
        <p:txBody>
          <a:bodyPr wrap="square" rtlCol="0">
            <a:spAutoFit/>
          </a:bodyPr>
          <a:lstStyle/>
          <a:p>
            <a:pPr algn="ctr"/>
            <a:r>
              <a:rPr lang="en-US" b="1" dirty="0"/>
              <a:t>Week 3:</a:t>
            </a:r>
          </a:p>
          <a:p>
            <a:pPr algn="ctr"/>
            <a:r>
              <a:rPr lang="en-US" dirty="0"/>
              <a:t>Literature Reviews</a:t>
            </a:r>
          </a:p>
        </p:txBody>
      </p:sp>
      <p:sp>
        <p:nvSpPr>
          <p:cNvPr id="6" name="TextBox 5">
            <a:extLst>
              <a:ext uri="{FF2B5EF4-FFF2-40B4-BE49-F238E27FC236}">
                <a16:creationId xmlns:a16="http://schemas.microsoft.com/office/drawing/2014/main" id="{CFF4F982-0F2E-4932-8019-7901FE57353E}"/>
              </a:ext>
            </a:extLst>
          </p:cNvPr>
          <p:cNvSpPr txBox="1"/>
          <p:nvPr/>
        </p:nvSpPr>
        <p:spPr>
          <a:xfrm>
            <a:off x="3716865" y="2413337"/>
            <a:ext cx="7323667" cy="2862322"/>
          </a:xfrm>
          <a:prstGeom prst="rect">
            <a:avLst/>
          </a:prstGeom>
          <a:noFill/>
        </p:spPr>
        <p:txBody>
          <a:bodyPr wrap="square" rtlCol="0">
            <a:spAutoFit/>
          </a:bodyPr>
          <a:lstStyle/>
          <a:p>
            <a:r>
              <a:rPr lang="en-US" i="1" dirty="0"/>
              <a:t>Literature review with several sub-themes that set the ground for the study</a:t>
            </a:r>
            <a:r>
              <a:rPr lang="en-US" dirty="0"/>
              <a:t>:</a:t>
            </a:r>
          </a:p>
          <a:p>
            <a:endParaRPr lang="en-US" dirty="0"/>
          </a:p>
          <a:p>
            <a:pPr marL="285750" indent="-285750">
              <a:buFont typeface="Arial" panose="020B0604020202020204" pitchFamily="34" charset="0"/>
              <a:buChar char="•"/>
            </a:pPr>
            <a:r>
              <a:rPr lang="en-US" b="1" dirty="0"/>
              <a:t>AI Teammates </a:t>
            </a:r>
            <a:r>
              <a:rPr lang="en-US" dirty="0"/>
              <a:t>as new comers</a:t>
            </a:r>
          </a:p>
          <a:p>
            <a:r>
              <a:rPr lang="en-US" dirty="0"/>
              <a:t>E.g., </a:t>
            </a:r>
            <a:r>
              <a:rPr lang="en-US" i="1" dirty="0"/>
              <a:t>The addition of advanced technologies into organizations has been associated with an increase in job insecurity (Hoff &amp; Bashir, 2015)</a:t>
            </a:r>
          </a:p>
          <a:p>
            <a:r>
              <a:rPr lang="en-US" i="1" dirty="0"/>
              <a:t>The addition of an AI teammate is a strong team membership change event (Trainer et al., 2020)</a:t>
            </a:r>
          </a:p>
          <a:p>
            <a:pPr marL="285750" indent="-285750">
              <a:buFont typeface="Arial" panose="020B0604020202020204" pitchFamily="34" charset="0"/>
              <a:buChar char="•"/>
            </a:pPr>
            <a:r>
              <a:rPr lang="en-US" dirty="0"/>
              <a:t>Conceptualizing </a:t>
            </a:r>
            <a:r>
              <a:rPr lang="en-US" b="1" dirty="0"/>
              <a:t>receptivity</a:t>
            </a:r>
            <a:r>
              <a:rPr lang="en-US" dirty="0"/>
              <a:t> to AI teammates</a:t>
            </a:r>
          </a:p>
          <a:p>
            <a:pPr marL="285750" indent="-285750">
              <a:buFont typeface="Arial" panose="020B0604020202020204" pitchFamily="34" charset="0"/>
              <a:buChar char="•"/>
            </a:pPr>
            <a:r>
              <a:rPr lang="en-US" dirty="0"/>
              <a:t>Universal dimensions of </a:t>
            </a:r>
            <a:r>
              <a:rPr lang="en-US" b="1" dirty="0"/>
              <a:t>agent perception</a:t>
            </a:r>
          </a:p>
          <a:p>
            <a:endParaRPr lang="en-US" b="1" dirty="0"/>
          </a:p>
        </p:txBody>
      </p:sp>
      <p:pic>
        <p:nvPicPr>
          <p:cNvPr id="7" name="Picture 2" descr="Logo&#10;&#10;Description automatically generated">
            <a:extLst>
              <a:ext uri="{FF2B5EF4-FFF2-40B4-BE49-F238E27FC236}">
                <a16:creationId xmlns:a16="http://schemas.microsoft.com/office/drawing/2014/main" id="{47291A16-D1A9-442E-B4FA-C131E17BDEA3}"/>
              </a:ext>
            </a:extLst>
          </p:cNvPr>
          <p:cNvPicPr>
            <a:picLocks noChangeAspect="1"/>
          </p:cNvPicPr>
          <p:nvPr/>
        </p:nvPicPr>
        <p:blipFill>
          <a:blip r:embed="rId4"/>
          <a:stretch>
            <a:fillRect/>
          </a:stretch>
        </p:blipFill>
        <p:spPr>
          <a:xfrm>
            <a:off x="10901679" y="5073890"/>
            <a:ext cx="1180253" cy="1189771"/>
          </a:xfrm>
          <a:prstGeom prst="rect">
            <a:avLst/>
          </a:prstGeom>
        </p:spPr>
      </p:pic>
      <p:sp>
        <p:nvSpPr>
          <p:cNvPr id="8" name="Slide Number Placeholder 7">
            <a:extLst>
              <a:ext uri="{FF2B5EF4-FFF2-40B4-BE49-F238E27FC236}">
                <a16:creationId xmlns:a16="http://schemas.microsoft.com/office/drawing/2014/main" id="{753F519C-4812-4BC2-B2DE-11A9ADD4F9E9}"/>
              </a:ext>
            </a:extLst>
          </p:cNvPr>
          <p:cNvSpPr>
            <a:spLocks noGrp="1"/>
          </p:cNvSpPr>
          <p:nvPr>
            <p:ph type="sldNum" sz="quarter" idx="12"/>
          </p:nvPr>
        </p:nvSpPr>
        <p:spPr/>
        <p:txBody>
          <a:bodyPr/>
          <a:lstStyle/>
          <a:p>
            <a:fld id="{F1FFFAEF-1DE8-4B4A-A47D-433DADE435F0}" type="slidenum">
              <a:rPr lang="en-US" smtClean="0"/>
              <a:t>9</a:t>
            </a:fld>
            <a:endParaRPr lang="en-US"/>
          </a:p>
        </p:txBody>
      </p:sp>
    </p:spTree>
    <p:extLst>
      <p:ext uri="{BB962C8B-B14F-4D97-AF65-F5344CB8AC3E}">
        <p14:creationId xmlns:p14="http://schemas.microsoft.com/office/powerpoint/2010/main" val="12754221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3cb4f5c-c7cf-4072-bc62-0567e23642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EF171AB25A2240AB7E6B665531E8E7" ma:contentTypeVersion="14" ma:contentTypeDescription="Create a new document." ma:contentTypeScope="" ma:versionID="1a5023fdf6055bd9ee783c3ec8eeb819">
  <xsd:schema xmlns:xsd="http://www.w3.org/2001/XMLSchema" xmlns:xs="http://www.w3.org/2001/XMLSchema" xmlns:p="http://schemas.microsoft.com/office/2006/metadata/properties" xmlns:ns2="c3cb4f5c-c7cf-4072-bc62-0567e2364229" xmlns:ns3="a109c017-75d7-4750-a027-1727423ae59e" targetNamespace="http://schemas.microsoft.com/office/2006/metadata/properties" ma:root="true" ma:fieldsID="66d4d8841c0adb85c325b431616d61e1" ns2:_="" ns3:_="">
    <xsd:import namespace="c3cb4f5c-c7cf-4072-bc62-0567e2364229"/>
    <xsd:import namespace="a109c017-75d7-4750-a027-1727423ae5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b4f5c-c7cf-4072-bc62-0567e2364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9c017-75d7-4750-a027-1727423ae59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507C93-4F2B-4C49-8452-71444A90C802}">
  <ds:schemaRefs>
    <ds:schemaRef ds:uri="http://schemas.microsoft.com/office/2006/metadata/properties"/>
    <ds:schemaRef ds:uri="http://schemas.microsoft.com/office/infopath/2007/PartnerControls"/>
    <ds:schemaRef ds:uri="c3cb4f5c-c7cf-4072-bc62-0567e2364229"/>
  </ds:schemaRefs>
</ds:datastoreItem>
</file>

<file path=customXml/itemProps2.xml><?xml version="1.0" encoding="utf-8"?>
<ds:datastoreItem xmlns:ds="http://schemas.openxmlformats.org/officeDocument/2006/customXml" ds:itemID="{F588EB2B-E506-445F-BF9B-4C7732D33083}">
  <ds:schemaRefs>
    <ds:schemaRef ds:uri="http://schemas.microsoft.com/sharepoint/v3/contenttype/forms"/>
  </ds:schemaRefs>
</ds:datastoreItem>
</file>

<file path=customXml/itemProps3.xml><?xml version="1.0" encoding="utf-8"?>
<ds:datastoreItem xmlns:ds="http://schemas.openxmlformats.org/officeDocument/2006/customXml" ds:itemID="{7C852306-4B21-4220-8F2A-8AC885FAA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cb4f5c-c7cf-4072-bc62-0567e2364229"/>
    <ds:schemaRef ds:uri="a109c017-75d7-4750-a027-1727423ae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98</TotalTime>
  <Words>1612</Words>
  <Application>Microsoft Office PowerPoint</Application>
  <PresentationFormat>Widescreen</PresentationFormat>
  <Paragraphs>220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Garamond</vt:lpstr>
      <vt:lpstr>Inter</vt:lpstr>
      <vt:lpstr>Noto Sans Symbols</vt:lpstr>
      <vt:lpstr>Retrospect</vt:lpstr>
      <vt:lpstr>Craft of Research</vt:lpstr>
      <vt:lpstr>Outline</vt:lpstr>
      <vt:lpstr>Our progress </vt:lpstr>
      <vt:lpstr>What’s next…</vt:lpstr>
      <vt:lpstr>Results section key objectives</vt:lpstr>
      <vt:lpstr>Before writing the results section</vt:lpstr>
      <vt:lpstr>Case Study</vt:lpstr>
      <vt:lpstr>PowerPoint Presentation</vt:lpstr>
      <vt:lpstr>PowerPoint Presentation</vt:lpstr>
      <vt:lpstr>PowerPoint Presentation</vt:lpstr>
      <vt:lpstr>PowerPoint Presentation</vt:lpstr>
      <vt:lpstr>PowerPoint Presentation</vt:lpstr>
      <vt:lpstr>PowerPoint Presentation</vt:lpstr>
      <vt:lpstr>Tips for Writing Results Sections</vt:lpstr>
      <vt:lpstr>Now, let’s discuss our findings!</vt:lpstr>
      <vt:lpstr>Before Writing the Discussion Section</vt:lpstr>
      <vt:lpstr>PowerPoint Presentation</vt:lpstr>
      <vt:lpstr>Basic Organization: Re-Establishing Territory</vt:lpstr>
      <vt:lpstr>Basic Organization: Framing Principal Findings</vt:lpstr>
      <vt:lpstr>Basic Organization: Reshaping the Territory</vt:lpstr>
      <vt:lpstr>Basic Organization: Establishing Additional Territory</vt:lpstr>
      <vt:lpstr>Logic Flow of Discussion Section </vt:lpstr>
      <vt:lpstr>Broader Impacts</vt:lpstr>
      <vt:lpstr>PowerPoint Presentation</vt:lpstr>
      <vt:lpstr>Tips for Writing about Broader Impacts</vt:lpstr>
      <vt:lpstr>Basic Guiding Questions</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of Research</dc:title>
  <dc:creator>Farah, Yvonne [IMSE]</dc:creator>
  <cp:lastModifiedBy>Fieffer, Stephen J [HCI]</cp:lastModifiedBy>
  <cp:revision>15</cp:revision>
  <dcterms:created xsi:type="dcterms:W3CDTF">2024-06-17T23:58:10Z</dcterms:created>
  <dcterms:modified xsi:type="dcterms:W3CDTF">2025-06-13T16:11:38Z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0x010100EFEF171AB25A2240AB7E6B665531E8E7</vt:lpwstr>
  </property>
</Properties>
</file>