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4"/>
  </p:sldMasterIdLst>
  <p:notesMasterIdLst>
    <p:notesMasterId r:id="rId21"/>
  </p:notesMasterIdLst>
  <p:sldIdLst>
    <p:sldId id="256" r:id="rId5"/>
    <p:sldId id="257" r:id="rId6"/>
    <p:sldId id="277" r:id="rId7"/>
    <p:sldId id="258" r:id="rId8"/>
    <p:sldId id="259" r:id="rId9"/>
    <p:sldId id="274" r:id="rId10"/>
    <p:sldId id="262" r:id="rId11"/>
    <p:sldId id="264" r:id="rId12"/>
    <p:sldId id="268" r:id="rId13"/>
    <p:sldId id="267" r:id="rId14"/>
    <p:sldId id="275" r:id="rId15"/>
    <p:sldId id="265" r:id="rId16"/>
    <p:sldId id="273" r:id="rId17"/>
    <p:sldId id="272" r:id="rId18"/>
    <p:sldId id="270" r:id="rId19"/>
    <p:sldId id="276" r:id="rId20"/>
  </p:sldIdLst>
  <p:sldSz cx="12192000" cy="6858000"/>
  <p:notesSz cx="6858000" cy="9144000"/>
  <p:embeddedFontLst>
    <p:embeddedFont>
      <p:font typeface="Gill Sans" panose="020B0502020104020203" pitchFamily="34" charset="-79"/>
      <p:regular r:id="rId22"/>
      <p:bold r:id="rId23"/>
    </p:embeddedFont>
  </p:embeddedFontLst>
  <p:defaultTextStyle>
    <a:lvl1pPr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1pPr>
    <a:lvl2pPr indent="228600"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2pPr>
    <a:lvl3pPr indent="457200"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3pPr>
    <a:lvl4pPr indent="685800"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4pPr>
    <a:lvl5pPr indent="914400"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5pPr>
    <a:lvl6pPr indent="1143000"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6pPr>
    <a:lvl7pPr indent="1371600"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7pPr>
    <a:lvl8pPr indent="1600200"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8pPr>
    <a:lvl9pPr indent="1828800" algn="ctr" defTabSz="584200">
      <a:defRPr sz="5000">
        <a:solidFill>
          <a:srgbClr val="535353"/>
        </a:solidFill>
        <a:latin typeface="+mn-lt"/>
        <a:ea typeface="+mn-ea"/>
        <a:cs typeface="+mn-cs"/>
        <a:sym typeface="Gill Sans Light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gT2vLGbh97Mqz6MnmbFASjmGTPDg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DF72583-E440-3445-47DC-AB2368F0E000}" name="Alex Raymond Renner" initials="ARR" userId="Alex Raymond Renn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FA8CD1-9BE6-496A-9D18-44492AED3859}" v="16" dt="2023-05-15T19:00:50.0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/>
    <p:restoredTop sz="94726"/>
  </p:normalViewPr>
  <p:slideViewPr>
    <p:cSldViewPr snapToGrid="0">
      <p:cViewPr varScale="1">
        <p:scale>
          <a:sx n="120" d="100"/>
          <a:sy n="120" d="100"/>
        </p:scale>
        <p:origin x="9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2.fntdata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1.fntdata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Matthews" userId="1k2ChD8CslfbscdeNZyJD9Xi1kfioc0qWfhWq3NghQk=" providerId="None" clId="Web-{B1FA8CD1-9BE6-496A-9D18-44492AED3859}"/>
    <pc:docChg chg="modSld">
      <pc:chgData name="Nicholas Matthews" userId="1k2ChD8CslfbscdeNZyJD9Xi1kfioc0qWfhWq3NghQk=" providerId="None" clId="Web-{B1FA8CD1-9BE6-496A-9D18-44492AED3859}" dt="2023-05-15T19:00:50.008" v="15" actId="20577"/>
      <pc:docMkLst>
        <pc:docMk/>
      </pc:docMkLst>
      <pc:sldChg chg="modSp">
        <pc:chgData name="Nicholas Matthews" userId="1k2ChD8CslfbscdeNZyJD9Xi1kfioc0qWfhWq3NghQk=" providerId="None" clId="Web-{B1FA8CD1-9BE6-496A-9D18-44492AED3859}" dt="2023-05-15T19:00:50.008" v="15" actId="20577"/>
        <pc:sldMkLst>
          <pc:docMk/>
          <pc:sldMk cId="0" sldId="256"/>
        </pc:sldMkLst>
        <pc:spChg chg="mod">
          <ac:chgData name="Nicholas Matthews" userId="1k2ChD8CslfbscdeNZyJD9Xi1kfioc0qWfhWq3NghQk=" providerId="None" clId="Web-{B1FA8CD1-9BE6-496A-9D18-44492AED3859}" dt="2023-05-15T19:00:50.008" v="15" actId="20577"/>
          <ac:spMkLst>
            <pc:docMk/>
            <pc:sldMk cId="0" sldId="256"/>
            <ac:spMk id="4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50116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41576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1862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9955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0113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1774031" y="1437680"/>
            <a:ext cx="8643938" cy="1444325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pPr lvl="0">
              <a:defRPr sz="1800"/>
            </a:pPr>
            <a:r>
              <a:rPr lang="en-US" sz="4400"/>
              <a:t>Click to edit Master title style</a:t>
            </a:r>
            <a:endParaRPr sz="4400"/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1774031" y="3705820"/>
            <a:ext cx="8643938" cy="224988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1pPr>
            <a:lvl2pPr marL="0" indent="11430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2pPr>
            <a:lvl3pPr marL="0" indent="22860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3pPr>
            <a:lvl4pPr marL="0" indent="34290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4pPr>
            <a:lvl5pPr marL="0" indent="45720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5pPr>
          </a:lstStyle>
          <a:p>
            <a:pPr lvl="0">
              <a:defRPr sz="1800"/>
            </a:pPr>
            <a:r>
              <a:rPr lang="en-US" sz="2500"/>
              <a:t>Click to edit Master text styles</a:t>
            </a:r>
          </a:p>
          <a:p>
            <a:pPr lvl="1">
              <a:defRPr sz="1800"/>
            </a:pPr>
            <a:r>
              <a:rPr lang="en-US" sz="2500"/>
              <a:t>Second level</a:t>
            </a:r>
          </a:p>
          <a:p>
            <a:pPr lvl="2">
              <a:defRPr sz="1800"/>
            </a:pPr>
            <a:r>
              <a:rPr lang="en-US" sz="2500"/>
              <a:t>Third level</a:t>
            </a:r>
          </a:p>
          <a:p>
            <a:pPr lvl="3">
              <a:defRPr sz="1800"/>
            </a:pPr>
            <a:r>
              <a:rPr lang="en-US" sz="2500"/>
              <a:t>Fourth level</a:t>
            </a:r>
          </a:p>
          <a:p>
            <a:pPr lvl="4">
              <a:defRPr sz="1800"/>
            </a:pPr>
            <a:r>
              <a:rPr lang="en-US" sz="2500"/>
              <a:t>Fifth level</a:t>
            </a:r>
            <a:endParaRPr sz="2500"/>
          </a:p>
        </p:txBody>
      </p:sp>
    </p:spTree>
    <p:extLst>
      <p:ext uri="{BB962C8B-B14F-4D97-AF65-F5344CB8AC3E}">
        <p14:creationId xmlns:p14="http://schemas.microsoft.com/office/powerpoint/2010/main" val="69374665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900"/>
              <a:t>Click to edit Master title style</a:t>
            </a:r>
            <a:endParaRPr sz="3900"/>
          </a:p>
        </p:txBody>
      </p:sp>
      <p:sp>
        <p:nvSpPr>
          <p:cNvPr id="13" name="Shape 1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622576" indent="-362226">
              <a:buChar char="-"/>
              <a:defRPr sz="2500"/>
            </a:lvl2pPr>
            <a:lvl3pPr marL="803689" indent="-282989">
              <a:buChar char="-"/>
              <a:defRPr sz="2500"/>
            </a:lvl3pPr>
            <a:lvl4pPr marL="1064039" indent="-282989">
              <a:buChar char="-"/>
              <a:defRPr sz="2500"/>
            </a:lvl4pPr>
            <a:lvl5pPr marL="1324389" indent="-282989">
              <a:buChar char="-"/>
              <a:defRPr sz="2500"/>
            </a:lvl5pPr>
          </a:lstStyle>
          <a:p>
            <a:pPr lvl="0">
              <a:defRPr sz="1800"/>
            </a:pPr>
            <a:r>
              <a:rPr lang="en-US" sz="3200"/>
              <a:t>Click to edit Master text styles</a:t>
            </a:r>
          </a:p>
          <a:p>
            <a:pPr lvl="1">
              <a:defRPr sz="1800"/>
            </a:pPr>
            <a:r>
              <a:rPr lang="en-US" sz="3200"/>
              <a:t>Second level</a:t>
            </a:r>
          </a:p>
          <a:p>
            <a:pPr lvl="2">
              <a:defRPr sz="1800"/>
            </a:pPr>
            <a:r>
              <a:rPr lang="en-US" sz="3200"/>
              <a:t>Third level</a:t>
            </a:r>
          </a:p>
          <a:p>
            <a:pPr lvl="3">
              <a:defRPr sz="1800"/>
            </a:pPr>
            <a:r>
              <a:rPr lang="en-US" sz="3200"/>
              <a:t>Fourth level</a:t>
            </a:r>
          </a:p>
          <a:p>
            <a:pPr lvl="4">
              <a:defRPr sz="1800"/>
            </a:pPr>
            <a:r>
              <a:rPr lang="en-US" sz="3200"/>
              <a:t>Fifth level</a:t>
            </a:r>
            <a:endParaRPr sz="250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683157-AE3E-2CDB-B2AC-C2A16BECDA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7AA20076-C350-F047-9E51-6A75B8EF08C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10600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ts val="1968"/>
              <a:buFont typeface="Gill Sans"/>
              <a:buNone/>
              <a:defRPr sz="2400" b="1">
                <a:solidFill>
                  <a:srgbClr val="292929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640"/>
              <a:buFont typeface="Gill Sans"/>
              <a:buNone/>
              <a:defRPr sz="2000">
                <a:solidFill>
                  <a:srgbClr val="979797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476"/>
              <a:buFont typeface="Gill Sans"/>
              <a:buNone/>
              <a:defRPr sz="1800">
                <a:solidFill>
                  <a:srgbClr val="979797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</a:defRPr>
            </a:lvl5pPr>
            <a:lvl6pPr marL="2743200" lvl="5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</a:defRPr>
            </a:lvl6pPr>
            <a:lvl7pPr marL="3200400" lvl="6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</a:defRPr>
            </a:lvl7pPr>
            <a:lvl8pPr marL="3657600" lvl="7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</a:defRPr>
            </a:lvl8pPr>
            <a:lvl9pPr marL="4114800" lvl="8" indent="-228600" algn="l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979797"/>
              </a:buClr>
              <a:buSzPts val="1312"/>
              <a:buFont typeface="Gill Sans"/>
              <a:buNone/>
              <a:defRPr sz="1600">
                <a:solidFill>
                  <a:srgbClr val="979797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23" name="Google Shape;23;p20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4377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2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70301" y="-214896"/>
            <a:ext cx="12051399" cy="171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90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598203" y="1461912"/>
            <a:ext cx="10995596" cy="4823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2pPr marL="1245152" indent="-724452">
              <a:buChar char="-"/>
              <a:defRPr sz="5000"/>
            </a:lvl2pPr>
            <a:lvl3pPr marL="1607378" indent="-565978">
              <a:buChar char="-"/>
              <a:defRPr sz="5000"/>
            </a:lvl3pPr>
            <a:lvl4pPr marL="2128078" indent="-565978">
              <a:buChar char="-"/>
              <a:defRPr sz="5000"/>
            </a:lvl4pPr>
            <a:lvl5pPr marL="2648778" indent="-565978">
              <a:buChar char="-"/>
              <a:defRPr sz="5000"/>
            </a:lvl5pPr>
          </a:lstStyle>
          <a:p>
            <a:pPr lvl="0">
              <a:defRPr sz="1800"/>
            </a:pPr>
            <a:r>
              <a:rPr sz="3200" dirty="0"/>
              <a:t>Body Level One</a:t>
            </a:r>
          </a:p>
          <a:p>
            <a:pPr lvl="1">
              <a:defRPr sz="1800"/>
            </a:pPr>
            <a:r>
              <a:rPr sz="2500" dirty="0"/>
              <a:t>Body Level Two</a:t>
            </a:r>
          </a:p>
          <a:p>
            <a:pPr lvl="2">
              <a:defRPr sz="1800"/>
            </a:pPr>
            <a:r>
              <a:rPr sz="2500" dirty="0"/>
              <a:t>Body Level Three</a:t>
            </a:r>
          </a:p>
          <a:p>
            <a:pPr lvl="3">
              <a:defRPr sz="1800"/>
            </a:pPr>
            <a:r>
              <a:rPr sz="2500" dirty="0"/>
              <a:t>Body Level Four</a:t>
            </a:r>
          </a:p>
          <a:p>
            <a:pPr lvl="4">
              <a:defRPr sz="1800"/>
            </a:pPr>
            <a:r>
              <a:rPr sz="2500" dirty="0"/>
              <a:t>Body Level Five</a:t>
            </a:r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7E14EE59-F738-CD09-85CC-A43F51134F8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4969"/>
            <a:ext cx="3465871" cy="740373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4E5DC7-B105-8449-BA5D-5CD912BD6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rgbClr val="000000"/>
                </a:solidFill>
              </a:defRPr>
            </a:lvl1pPr>
          </a:lstStyle>
          <a:p>
            <a:fld id="{D8F6699A-7D2A-A446-B60A-523EF45D6D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96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transition spd="med"/>
  <p:hf hdr="0" ftr="0" dt="0"/>
  <p:txStyles>
    <p:titleStyle>
      <a:lvl1pPr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1pPr>
      <a:lvl2pPr indent="1143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2pPr>
      <a:lvl3pPr indent="2286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3pPr>
      <a:lvl4pPr indent="3429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4pPr>
      <a:lvl5pPr indent="4572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5pPr>
      <a:lvl6pPr indent="5715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6pPr>
      <a:lvl7pPr indent="6858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7pPr>
      <a:lvl8pPr indent="8001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8pPr>
      <a:lvl9pPr indent="9144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9pPr>
    </p:titleStyle>
    <p:bodyStyle>
      <a:lvl1pPr marL="36222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1pPr>
      <a:lvl2pPr marL="62257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2pPr>
      <a:lvl3pPr marL="88292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3pPr>
      <a:lvl4pPr marL="114327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4pPr>
      <a:lvl5pPr marL="140362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5pPr>
      <a:lvl6pPr marL="1663976" indent="-362226" defTabSz="292100" eaLnBrk="1" hangingPunct="1">
        <a:lnSpc>
          <a:spcPct val="120000"/>
        </a:lnSpc>
        <a:spcBef>
          <a:spcPts val="2300"/>
        </a:spcBef>
        <a:buSzPct val="82000"/>
        <a:buChar char="•"/>
        <a:defRPr sz="3200">
          <a:latin typeface="+mn-lt"/>
          <a:ea typeface="+mn-ea"/>
          <a:cs typeface="+mn-cs"/>
          <a:sym typeface="Gill Sans Light"/>
        </a:defRPr>
      </a:lvl6pPr>
      <a:lvl7pPr marL="1924326" indent="-362226" defTabSz="292100" eaLnBrk="1" hangingPunct="1">
        <a:lnSpc>
          <a:spcPct val="120000"/>
        </a:lnSpc>
        <a:spcBef>
          <a:spcPts val="2300"/>
        </a:spcBef>
        <a:buSzPct val="82000"/>
        <a:buChar char="•"/>
        <a:defRPr sz="3200">
          <a:latin typeface="+mn-lt"/>
          <a:ea typeface="+mn-ea"/>
          <a:cs typeface="+mn-cs"/>
          <a:sym typeface="Gill Sans Light"/>
        </a:defRPr>
      </a:lvl7pPr>
      <a:lvl8pPr marL="2184676" indent="-362226" defTabSz="292100" eaLnBrk="1" hangingPunct="1">
        <a:lnSpc>
          <a:spcPct val="120000"/>
        </a:lnSpc>
        <a:spcBef>
          <a:spcPts val="2300"/>
        </a:spcBef>
        <a:buSzPct val="82000"/>
        <a:buChar char="•"/>
        <a:defRPr sz="3200">
          <a:latin typeface="+mn-lt"/>
          <a:ea typeface="+mn-ea"/>
          <a:cs typeface="+mn-cs"/>
          <a:sym typeface="Gill Sans Light"/>
        </a:defRPr>
      </a:lvl8pPr>
      <a:lvl9pPr marL="2445026" indent="-362226" defTabSz="292100" eaLnBrk="1" hangingPunct="1">
        <a:lnSpc>
          <a:spcPct val="120000"/>
        </a:lnSpc>
        <a:spcBef>
          <a:spcPts val="2300"/>
        </a:spcBef>
        <a:buSzPct val="82000"/>
        <a:buChar char="•"/>
        <a:defRPr sz="3200">
          <a:latin typeface="+mn-lt"/>
          <a:ea typeface="+mn-ea"/>
          <a:cs typeface="+mn-cs"/>
          <a:sym typeface="Gill Sans Light"/>
        </a:defRPr>
      </a:lvl9pPr>
    </p:bodyStyle>
    <p:otherStyle>
      <a:lvl1pPr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1143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2286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3429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4572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5715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6858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8001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9144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astate/VRAC_REU_Programm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astate/VRAC_REU_Programming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astate/VRAC_REU_Programm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"/>
          <p:cNvSpPr txBox="1">
            <a:spLocks noGrp="1"/>
          </p:cNvSpPr>
          <p:nvPr>
            <p:ph type="title"/>
          </p:nvPr>
        </p:nvSpPr>
        <p:spPr>
          <a:xfrm>
            <a:off x="1774031" y="1984675"/>
            <a:ext cx="8643938" cy="1444325"/>
          </a:xfrm>
        </p:spPr>
        <p:txBody>
          <a:bodyPr spcFirstLastPara="1" lIns="0" tIns="0" rIns="0" bIns="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/>
              <a:t>Control structures</a:t>
            </a:r>
          </a:p>
        </p:txBody>
      </p:sp>
      <p:sp>
        <p:nvSpPr>
          <p:cNvPr id="43" name="Google Shape;43;p1"/>
          <p:cNvSpPr txBox="1">
            <a:spLocks noGrp="1"/>
          </p:cNvSpPr>
          <p:nvPr>
            <p:ph type="body" idx="1"/>
          </p:nvPr>
        </p:nvSpPr>
        <p:spPr>
          <a:xfrm>
            <a:off x="1774031" y="3705820"/>
            <a:ext cx="8643938" cy="1791213"/>
          </a:xfrm>
        </p:spPr>
        <p:txBody>
          <a:bodyPr spcFirstLastPara="1" lIns="0" tIns="0" rIns="0" bIns="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600"/>
              </a:spcAft>
              <a:buSzPts val="1886"/>
              <a:buFont typeface="Gill Sans"/>
              <a:buNone/>
            </a:pPr>
            <a:r>
              <a:rPr lang="en-US" dirty="0"/>
              <a:t>C++ Lecture 3</a:t>
            </a:r>
          </a:p>
          <a:p>
            <a:pPr marL="0" lvl="0" indent="0" rtl="0">
              <a:spcBef>
                <a:spcPts val="0"/>
              </a:spcBef>
              <a:spcAft>
                <a:spcPts val="600"/>
              </a:spcAft>
              <a:buSzPts val="1886"/>
              <a:buFont typeface="Gill Sans"/>
              <a:buNone/>
            </a:pPr>
            <a:endParaRPr lang="en-US" dirty="0"/>
          </a:p>
          <a:p>
            <a:pPr marL="0" indent="0">
              <a:spcAft>
                <a:spcPts val="600"/>
              </a:spcAft>
              <a:buSzPts val="1886"/>
            </a:pPr>
            <a:r>
              <a:rPr lang="en-US" dirty="0"/>
              <a:t>Adam Kohl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2"/>
          <p:cNvSpPr txBox="1">
            <a:spLocks noGrp="1"/>
          </p:cNvSpPr>
          <p:nvPr>
            <p:ph type="title"/>
          </p:nvPr>
        </p:nvSpPr>
        <p:spPr>
          <a:xfrm>
            <a:off x="1774031" y="0"/>
            <a:ext cx="8643938" cy="1168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For Loop</a:t>
            </a:r>
            <a:endParaRPr dirty="0"/>
          </a:p>
        </p:txBody>
      </p:sp>
      <p:sp>
        <p:nvSpPr>
          <p:cNvPr id="4" name="Google Shape;62;p4">
            <a:extLst>
              <a:ext uri="{FF2B5EF4-FFF2-40B4-BE49-F238E27FC236}">
                <a16:creationId xmlns:a16="http://schemas.microsoft.com/office/drawing/2014/main" id="{677B8BBD-F451-0F59-A497-3726B75BB051}"/>
              </a:ext>
            </a:extLst>
          </p:cNvPr>
          <p:cNvSpPr txBox="1">
            <a:spLocks/>
          </p:cNvSpPr>
          <p:nvPr/>
        </p:nvSpPr>
        <p:spPr>
          <a:xfrm>
            <a:off x="870675" y="1030944"/>
            <a:ext cx="11484769" cy="943631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spcFirstLastPara="1" wrap="square" lIns="0" tIns="0" rIns="0" bIns="0" anchor="t" anchorCtr="0">
            <a:normAutofit/>
          </a:bodyPr>
          <a:lstStyle>
            <a:lvl1pPr marL="0" indent="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1pPr>
            <a:lvl2pPr marL="0" indent="1143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2pPr>
            <a:lvl3pPr marL="0" indent="2286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3pPr>
            <a:lvl4pPr marL="0" indent="3429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4pPr>
            <a:lvl5pPr marL="0" indent="4572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5pPr>
            <a:lvl6pPr marL="16639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6pPr>
            <a:lvl7pPr marL="19243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7pPr>
            <a:lvl8pPr marL="21846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8pPr>
            <a:lvl9pPr marL="24450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356938" indent="-356938" algn="l" rtl="0">
              <a:lnSpc>
                <a:spcPct val="120000"/>
              </a:lnSpc>
              <a:spcBef>
                <a:spcPts val="2266"/>
              </a:spcBef>
              <a:buSzPts val="2542"/>
              <a:buFont typeface="Gill Sans"/>
              <a:buChar char="๏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Normally used when </a:t>
            </a:r>
            <a:r>
              <a:rPr lang="en-US" sz="2800" u="sng" dirty="0">
                <a:solidFill>
                  <a:schemeClr val="tx2">
                    <a:lumMod val="50000"/>
                  </a:schemeClr>
                </a:solidFill>
              </a:rPr>
              <a:t>we know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exactly how many iterations we want</a:t>
            </a:r>
          </a:p>
        </p:txBody>
      </p:sp>
      <p:sp>
        <p:nvSpPr>
          <p:cNvPr id="5" name="Google Shape;62;p4">
            <a:extLst>
              <a:ext uri="{FF2B5EF4-FFF2-40B4-BE49-F238E27FC236}">
                <a16:creationId xmlns:a16="http://schemas.microsoft.com/office/drawing/2014/main" id="{5BF9D65B-F30B-8F26-0539-8365054DA13C}"/>
              </a:ext>
            </a:extLst>
          </p:cNvPr>
          <p:cNvSpPr txBox="1">
            <a:spLocks/>
          </p:cNvSpPr>
          <p:nvPr/>
        </p:nvSpPr>
        <p:spPr>
          <a:xfrm>
            <a:off x="2683886" y="1942650"/>
            <a:ext cx="7566626" cy="765211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spcFirstLastPara="1" wrap="square" lIns="0" tIns="0" rIns="0" bIns="0" anchor="t" anchorCtr="0">
            <a:normAutofit fontScale="92500" lnSpcReduction="10000"/>
          </a:bodyPr>
          <a:lstStyle>
            <a:lvl1pPr marL="0" indent="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1pPr>
            <a:lvl2pPr marL="0" indent="1143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2pPr>
            <a:lvl3pPr marL="0" indent="2286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3pPr>
            <a:lvl4pPr marL="0" indent="3429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4pPr>
            <a:lvl5pPr marL="0" indent="4572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5pPr>
            <a:lvl6pPr marL="16639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6pPr>
            <a:lvl7pPr marL="19243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7pPr>
            <a:lvl8pPr marL="21846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8pPr>
            <a:lvl9pPr marL="24450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algn="l" rtl="0">
              <a:lnSpc>
                <a:spcPct val="120000"/>
              </a:lnSpc>
              <a:spcBef>
                <a:spcPts val="2266"/>
              </a:spcBef>
              <a:buSzPts val="2542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This will print “0  1  2  3  4”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A1D264-54C0-C9E2-DE70-E319AB66C4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3886" y="2772833"/>
            <a:ext cx="6000706" cy="293204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363D19C-7364-4CD9-B90F-2398DC5ECE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2117" r="8970"/>
          <a:stretch/>
        </p:blipFill>
        <p:spPr>
          <a:xfrm>
            <a:off x="2628195" y="1394877"/>
            <a:ext cx="7130868" cy="2200880"/>
          </a:xfrm>
          <a:prstGeom prst="rect">
            <a:avLst/>
          </a:prstGeom>
        </p:spPr>
      </p:pic>
      <p:sp>
        <p:nvSpPr>
          <p:cNvPr id="131" name="Google Shape;131;p13"/>
          <p:cNvSpPr txBox="1">
            <a:spLocks noGrp="1"/>
          </p:cNvSpPr>
          <p:nvPr>
            <p:ph type="title"/>
          </p:nvPr>
        </p:nvSpPr>
        <p:spPr>
          <a:xfrm>
            <a:off x="1774031" y="29599"/>
            <a:ext cx="8643938" cy="832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While Loop Anatomy</a:t>
            </a:r>
            <a:endParaRPr dirty="0"/>
          </a:p>
        </p:txBody>
      </p:sp>
      <p:sp>
        <p:nvSpPr>
          <p:cNvPr id="133" name="Google Shape;133;p13"/>
          <p:cNvSpPr/>
          <p:nvPr/>
        </p:nvSpPr>
        <p:spPr>
          <a:xfrm>
            <a:off x="3706191" y="1833217"/>
            <a:ext cx="865809" cy="353392"/>
          </a:xfrm>
          <a:prstGeom prst="rect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4" name="Google Shape;134;p13"/>
          <p:cNvSpPr txBox="1"/>
          <p:nvPr/>
        </p:nvSpPr>
        <p:spPr>
          <a:xfrm>
            <a:off x="1672540" y="4442446"/>
            <a:ext cx="4557571" cy="830956"/>
          </a:xfrm>
          <a:prstGeom prst="rect">
            <a:avLst/>
          </a:prstGeom>
          <a:solidFill>
            <a:srgbClr val="F0F0F0"/>
          </a:solidFill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92929"/>
                </a:solidFill>
                <a:latin typeface="Gill Sans"/>
                <a:ea typeface="Gill Sans"/>
                <a:cs typeface="Gill Sans"/>
                <a:sym typeface="Gill Sans"/>
              </a:rPr>
              <a:t>Condition</a:t>
            </a:r>
            <a:r>
              <a:rPr lang="en-US" sz="2400" dirty="0">
                <a:solidFill>
                  <a:srgbClr val="292929"/>
                </a:solidFill>
                <a:latin typeface="Gill Sans"/>
                <a:ea typeface="Gill Sans"/>
                <a:cs typeface="Gill Sans"/>
                <a:sym typeface="Gill Sans"/>
              </a:rPr>
              <a:t> check run every time before running loop</a:t>
            </a:r>
            <a:endParaRPr lang="en-US" sz="2400" dirty="0"/>
          </a:p>
        </p:txBody>
      </p:sp>
      <p:cxnSp>
        <p:nvCxnSpPr>
          <p:cNvPr id="135" name="Google Shape;135;p13"/>
          <p:cNvCxnSpPr>
            <a:cxnSpLocks/>
            <a:stCxn id="134" idx="0"/>
            <a:endCxn id="133" idx="2"/>
          </p:cNvCxnSpPr>
          <p:nvPr/>
        </p:nvCxnSpPr>
        <p:spPr>
          <a:xfrm flipV="1">
            <a:off x="3951326" y="2186609"/>
            <a:ext cx="187770" cy="2255837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18376071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0"/>
          <p:cNvSpPr txBox="1">
            <a:spLocks noGrp="1"/>
          </p:cNvSpPr>
          <p:nvPr>
            <p:ph type="title"/>
          </p:nvPr>
        </p:nvSpPr>
        <p:spPr>
          <a:xfrm>
            <a:off x="1774031" y="0"/>
            <a:ext cx="8643938" cy="1038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While loop</a:t>
            </a:r>
            <a:endParaRPr dirty="0"/>
          </a:p>
        </p:txBody>
      </p:sp>
      <p:sp>
        <p:nvSpPr>
          <p:cNvPr id="4" name="Google Shape;62;p4">
            <a:extLst>
              <a:ext uri="{FF2B5EF4-FFF2-40B4-BE49-F238E27FC236}">
                <a16:creationId xmlns:a16="http://schemas.microsoft.com/office/drawing/2014/main" id="{D1D6CE19-9448-BE34-18D0-A268E471890B}"/>
              </a:ext>
            </a:extLst>
          </p:cNvPr>
          <p:cNvSpPr txBox="1">
            <a:spLocks/>
          </p:cNvSpPr>
          <p:nvPr/>
        </p:nvSpPr>
        <p:spPr>
          <a:xfrm>
            <a:off x="839753" y="1038087"/>
            <a:ext cx="11484769" cy="943631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spcFirstLastPara="1" wrap="square" lIns="0" tIns="0" rIns="0" bIns="0" anchor="t" anchorCtr="0">
            <a:normAutofit/>
          </a:bodyPr>
          <a:lstStyle>
            <a:lvl1pPr marL="0" indent="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1pPr>
            <a:lvl2pPr marL="0" indent="1143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2pPr>
            <a:lvl3pPr marL="0" indent="2286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3pPr>
            <a:lvl4pPr marL="0" indent="3429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4pPr>
            <a:lvl5pPr marL="0" indent="4572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5pPr>
            <a:lvl6pPr marL="16639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6pPr>
            <a:lvl7pPr marL="19243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7pPr>
            <a:lvl8pPr marL="21846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8pPr>
            <a:lvl9pPr marL="24450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356938" indent="-356938" algn="l" rtl="0">
              <a:lnSpc>
                <a:spcPct val="120000"/>
              </a:lnSpc>
              <a:spcBef>
                <a:spcPts val="2266"/>
              </a:spcBef>
              <a:buSzPts val="2542"/>
              <a:buFont typeface="Gill Sans"/>
              <a:buChar char="๏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Normally used when </a:t>
            </a:r>
            <a:r>
              <a:rPr lang="en-US" sz="2800" u="sng" dirty="0">
                <a:solidFill>
                  <a:schemeClr val="tx2">
                    <a:lumMod val="50000"/>
                  </a:schemeClr>
                </a:solidFill>
              </a:rPr>
              <a:t>we don’t know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how many iterations we need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1CCC8D-1C6E-73D3-A1B3-27E0A9DAE9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6057" y="2904380"/>
            <a:ext cx="5424317" cy="3182784"/>
          </a:xfrm>
          <a:prstGeom prst="rect">
            <a:avLst/>
          </a:prstGeom>
        </p:spPr>
      </p:pic>
      <p:sp>
        <p:nvSpPr>
          <p:cNvPr id="7" name="Google Shape;62;p4">
            <a:extLst>
              <a:ext uri="{FF2B5EF4-FFF2-40B4-BE49-F238E27FC236}">
                <a16:creationId xmlns:a16="http://schemas.microsoft.com/office/drawing/2014/main" id="{B9731458-A104-E2E8-0AC0-177F319FF0BE}"/>
              </a:ext>
            </a:extLst>
          </p:cNvPr>
          <p:cNvSpPr txBox="1">
            <a:spLocks/>
          </p:cNvSpPr>
          <p:nvPr/>
        </p:nvSpPr>
        <p:spPr>
          <a:xfrm>
            <a:off x="3146057" y="2139169"/>
            <a:ext cx="7566626" cy="765211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spcFirstLastPara="1" wrap="square" lIns="0" tIns="0" rIns="0" bIns="0" anchor="t" anchorCtr="0">
            <a:normAutofit fontScale="92500" lnSpcReduction="10000"/>
          </a:bodyPr>
          <a:lstStyle>
            <a:lvl1pPr marL="0" indent="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1pPr>
            <a:lvl2pPr marL="0" indent="1143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2pPr>
            <a:lvl3pPr marL="0" indent="2286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3pPr>
            <a:lvl4pPr marL="0" indent="3429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4pPr>
            <a:lvl5pPr marL="0" indent="4572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5pPr>
            <a:lvl6pPr marL="16639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6pPr>
            <a:lvl7pPr marL="19243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7pPr>
            <a:lvl8pPr marL="21846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8pPr>
            <a:lvl9pPr marL="24450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algn="l" rtl="0">
              <a:lnSpc>
                <a:spcPct val="120000"/>
              </a:lnSpc>
              <a:spcBef>
                <a:spcPts val="2266"/>
              </a:spcBef>
              <a:buSzPts val="2542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This will print “0  1  2  3  4”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9"/>
          <p:cNvSpPr txBox="1">
            <a:spLocks noGrp="1"/>
          </p:cNvSpPr>
          <p:nvPr>
            <p:ph type="title"/>
          </p:nvPr>
        </p:nvSpPr>
        <p:spPr>
          <a:xfrm>
            <a:off x="1787283" y="0"/>
            <a:ext cx="8643938" cy="1051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Loop Examples 💻</a:t>
            </a:r>
            <a:endParaRPr dirty="0"/>
          </a:p>
        </p:txBody>
      </p:sp>
      <p:sp>
        <p:nvSpPr>
          <p:cNvPr id="2" name="Google Shape;62;p4">
            <a:extLst>
              <a:ext uri="{FF2B5EF4-FFF2-40B4-BE49-F238E27FC236}">
                <a16:creationId xmlns:a16="http://schemas.microsoft.com/office/drawing/2014/main" id="{3B060AC2-F7F1-12EF-27FF-5E54AE5295F2}"/>
              </a:ext>
            </a:extLst>
          </p:cNvPr>
          <p:cNvSpPr txBox="1">
            <a:spLocks/>
          </p:cNvSpPr>
          <p:nvPr/>
        </p:nvSpPr>
        <p:spPr>
          <a:xfrm>
            <a:off x="499164" y="883316"/>
            <a:ext cx="11484769" cy="4413135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spcFirstLastPara="1" wrap="square" lIns="0" tIns="0" rIns="0" bIns="0" anchor="t" anchorCtr="0">
            <a:normAutofit/>
          </a:bodyPr>
          <a:lstStyle>
            <a:lvl1pPr marL="0" indent="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1pPr>
            <a:lvl2pPr marL="0" indent="1143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2pPr>
            <a:lvl3pPr marL="0" indent="2286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3pPr>
            <a:lvl4pPr marL="0" indent="3429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4pPr>
            <a:lvl5pPr marL="0" indent="4572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5pPr>
            <a:lvl6pPr marL="16639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6pPr>
            <a:lvl7pPr marL="19243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7pPr>
            <a:lvl8pPr marL="21846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8pPr>
            <a:lvl9pPr marL="24450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356938" indent="-356938" algn="l" rtl="0">
              <a:lnSpc>
                <a:spcPct val="120000"/>
              </a:lnSpc>
              <a:spcBef>
                <a:spcPts val="2266"/>
              </a:spcBef>
              <a:buSzPts val="2542"/>
              <a:buFont typeface="Gill Sans"/>
              <a:buChar char="๏"/>
            </a:pP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Printing out numbers 1 to 10 (for loop)</a:t>
            </a:r>
          </a:p>
          <a:p>
            <a:pPr marL="356938" indent="-356938" algn="l" rtl="0">
              <a:lnSpc>
                <a:spcPct val="120000"/>
              </a:lnSpc>
              <a:spcBef>
                <a:spcPts val="2266"/>
              </a:spcBef>
              <a:buSzPts val="2542"/>
              <a:buFont typeface="Gill Sans"/>
              <a:buChar char="๏"/>
            </a:pP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Printing out numbers 10 to 1 (for loop)</a:t>
            </a:r>
          </a:p>
          <a:p>
            <a:pPr marL="356938" indent="-356938" algn="l" rtl="0">
              <a:lnSpc>
                <a:spcPct val="120000"/>
              </a:lnSpc>
              <a:spcBef>
                <a:spcPts val="2266"/>
              </a:spcBef>
              <a:buSzPts val="2542"/>
              <a:buFont typeface="Gill Sans"/>
              <a:buChar char="๏"/>
            </a:pPr>
            <a:r>
              <a:rPr lang="en-US" sz="3200" dirty="0">
                <a:solidFill>
                  <a:schemeClr val="tx2">
                    <a:lumMod val="50000"/>
                  </a:schemeClr>
                </a:solidFill>
              </a:rPr>
              <a:t>Making a looping program 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sym typeface="Wingdings" panose="05000000000000000000" pitchFamily="2" charset="2"/>
              </a:rPr>
              <a:t> when do we quit? (while loop)</a:t>
            </a:r>
          </a:p>
          <a:p>
            <a:pPr marL="356938" indent="-356938" algn="l" rtl="0">
              <a:lnSpc>
                <a:spcPct val="120000"/>
              </a:lnSpc>
              <a:spcBef>
                <a:spcPts val="2266"/>
              </a:spcBef>
              <a:buSzPts val="2542"/>
              <a:buFont typeface="Gill Sans"/>
              <a:buChar char="๏"/>
            </a:pPr>
            <a:r>
              <a:rPr lang="en-US" sz="3200" dirty="0">
                <a:solidFill>
                  <a:schemeClr val="tx2">
                    <a:lumMod val="50000"/>
                  </a:schemeClr>
                </a:solidFill>
                <a:sym typeface="Wingdings" panose="05000000000000000000" pitchFamily="2" charset="2"/>
              </a:rPr>
              <a:t>Looping through an array (for loop)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  <a:p>
            <a:pPr marL="356938" indent="-356938" algn="l" rtl="0">
              <a:lnSpc>
                <a:spcPct val="120000"/>
              </a:lnSpc>
              <a:spcBef>
                <a:spcPts val="2266"/>
              </a:spcBef>
              <a:buSzPts val="2542"/>
              <a:buFont typeface="Gill Sans"/>
              <a:buChar char="๏"/>
            </a:pP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1434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"/>
          <p:cNvSpPr txBox="1">
            <a:spLocks noGrp="1"/>
          </p:cNvSpPr>
          <p:nvPr>
            <p:ph type="title"/>
          </p:nvPr>
        </p:nvSpPr>
        <p:spPr>
          <a:xfrm>
            <a:off x="838200" y="25572"/>
            <a:ext cx="10515600" cy="129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🤏 Mini Task ✏️</a:t>
            </a:r>
            <a:endParaRPr dirty="0"/>
          </a:p>
        </p:txBody>
      </p:sp>
      <p:sp>
        <p:nvSpPr>
          <p:cNvPr id="93" name="Google Shape;93;p7"/>
          <p:cNvSpPr txBox="1">
            <a:spLocks noGrp="1"/>
          </p:cNvSpPr>
          <p:nvPr>
            <p:ph type="body" idx="1"/>
          </p:nvPr>
        </p:nvSpPr>
        <p:spPr>
          <a:xfrm>
            <a:off x="495518" y="1407823"/>
            <a:ext cx="11551169" cy="445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b="0" dirty="0">
                <a:solidFill>
                  <a:schemeClr val="tx1">
                    <a:lumMod val="50000"/>
                  </a:schemeClr>
                </a:solidFill>
              </a:rPr>
              <a:t>Go to 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  <a:hlinkClick r:id="rId3"/>
              </a:rPr>
              <a:t>https://github.com/iastate/VRAC_REU_Programming</a:t>
            </a:r>
            <a:r>
              <a:rPr lang="en-US" sz="3600" b="0" dirty="0">
                <a:solidFill>
                  <a:srgbClr val="0070C0"/>
                </a:solidFill>
              </a:rPr>
              <a:t> </a:t>
            </a:r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b="0" dirty="0">
                <a:solidFill>
                  <a:schemeClr val="tx1">
                    <a:lumMod val="50000"/>
                  </a:schemeClr>
                </a:solidFill>
              </a:rPr>
              <a:t>Under 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challenges/</a:t>
            </a:r>
            <a:r>
              <a:rPr lang="en-US" sz="3600" b="0" dirty="0">
                <a:solidFill>
                  <a:schemeClr val="tx1">
                    <a:lumMod val="50000"/>
                  </a:schemeClr>
                </a:solidFill>
              </a:rPr>
              <a:t> read sevensOnly.md 📖</a:t>
            </a:r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b="0" dirty="0">
                <a:solidFill>
                  <a:schemeClr val="tx1">
                    <a:lumMod val="50000"/>
                  </a:schemeClr>
                </a:solidFill>
              </a:rPr>
              <a:t>Make a new project and code 👨‍💻</a:t>
            </a:r>
          </a:p>
        </p:txBody>
      </p:sp>
      <p:sp>
        <p:nvSpPr>
          <p:cNvPr id="94" name="Google Shape;94;p7"/>
          <p:cNvSpPr txBox="1">
            <a:spLocks noGrp="1"/>
          </p:cNvSpPr>
          <p:nvPr>
            <p:ph type="sldNum" idx="12"/>
          </p:nvPr>
        </p:nvSpPr>
        <p:spPr>
          <a:xfrm>
            <a:off x="11646569" y="32447"/>
            <a:ext cx="495519" cy="522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887">
                <a:solidFill>
                  <a:srgbClr val="000000"/>
                </a:solidFill>
              </a:rPr>
              <a:t>14</a:t>
            </a:fld>
            <a:endParaRPr sz="887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978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5"/>
          <p:cNvSpPr txBox="1">
            <a:spLocks noGrp="1"/>
          </p:cNvSpPr>
          <p:nvPr>
            <p:ph type="title"/>
          </p:nvPr>
        </p:nvSpPr>
        <p:spPr>
          <a:xfrm>
            <a:off x="838200" y="2861251"/>
            <a:ext cx="10515600" cy="1012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 fontScale="90000"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Questions?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"/>
          <p:cNvSpPr txBox="1">
            <a:spLocks noGrp="1"/>
          </p:cNvSpPr>
          <p:nvPr>
            <p:ph type="title"/>
          </p:nvPr>
        </p:nvSpPr>
        <p:spPr>
          <a:xfrm>
            <a:off x="838200" y="25572"/>
            <a:ext cx="10515600" cy="129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dirty="0"/>
              <a:t>📝 Assignment</a:t>
            </a:r>
            <a:endParaRPr sz="5400" dirty="0"/>
          </a:p>
        </p:txBody>
      </p:sp>
      <p:sp>
        <p:nvSpPr>
          <p:cNvPr id="93" name="Google Shape;93;p7"/>
          <p:cNvSpPr txBox="1">
            <a:spLocks noGrp="1"/>
          </p:cNvSpPr>
          <p:nvPr>
            <p:ph type="body" idx="1"/>
          </p:nvPr>
        </p:nvSpPr>
        <p:spPr>
          <a:xfrm>
            <a:off x="296928" y="1418456"/>
            <a:ext cx="11696597" cy="445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indent="-457200" rtl="0">
              <a:buSzPct val="82000"/>
              <a:buFont typeface="Gill Sans"/>
              <a:buAutoNum type="arabicPeriod"/>
            </a:pPr>
            <a:r>
              <a:rPr lang="en-US" sz="3600" b="0" dirty="0">
                <a:solidFill>
                  <a:schemeClr val="tx1">
                    <a:lumMod val="50000"/>
                  </a:schemeClr>
                </a:solidFill>
              </a:rPr>
              <a:t>Go to 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  <a:hlinkClick r:id="rId3"/>
              </a:rPr>
              <a:t>https://github.com/iastate/VRAC_REU_Programming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 </a:t>
            </a:r>
            <a:endParaRPr lang="en-US" sz="3600" b="0" dirty="0">
              <a:solidFill>
                <a:srgbClr val="0070C0"/>
              </a:solidFill>
            </a:endParaRPr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b="0" dirty="0">
                <a:solidFill>
                  <a:schemeClr val="tx1">
                    <a:lumMod val="50000"/>
                  </a:schemeClr>
                </a:solidFill>
              </a:rPr>
              <a:t>Under 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challenges/</a:t>
            </a:r>
            <a:r>
              <a:rPr lang="en-US" sz="3600" b="0" dirty="0">
                <a:solidFill>
                  <a:schemeClr val="tx1">
                    <a:lumMod val="50000"/>
                  </a:schemeClr>
                </a:solidFill>
              </a:rPr>
              <a:t> read guessingGame.md 📖</a:t>
            </a:r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b="0" dirty="0">
                <a:solidFill>
                  <a:schemeClr val="tx1">
                    <a:lumMod val="50000"/>
                  </a:schemeClr>
                </a:solidFill>
              </a:rPr>
              <a:t>Make a new project and code 👨‍💻</a:t>
            </a:r>
          </a:p>
        </p:txBody>
      </p:sp>
      <p:sp>
        <p:nvSpPr>
          <p:cNvPr id="94" name="Google Shape;94;p7"/>
          <p:cNvSpPr txBox="1">
            <a:spLocks noGrp="1"/>
          </p:cNvSpPr>
          <p:nvPr>
            <p:ph type="sldNum" idx="12"/>
          </p:nvPr>
        </p:nvSpPr>
        <p:spPr>
          <a:xfrm>
            <a:off x="11646569" y="32447"/>
            <a:ext cx="495519" cy="522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887">
                <a:solidFill>
                  <a:srgbClr val="000000"/>
                </a:solidFill>
              </a:rPr>
              <a:t>16</a:t>
            </a:fld>
            <a:endParaRPr sz="887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254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"/>
          <p:cNvSpPr txBox="1">
            <a:spLocks noGrp="1"/>
          </p:cNvSpPr>
          <p:nvPr>
            <p:ph type="title"/>
          </p:nvPr>
        </p:nvSpPr>
        <p:spPr>
          <a:xfrm>
            <a:off x="1774031" y="0"/>
            <a:ext cx="8643938" cy="1444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Motivation</a:t>
            </a:r>
            <a:endParaRPr dirty="0"/>
          </a:p>
        </p:txBody>
      </p:sp>
      <p:sp>
        <p:nvSpPr>
          <p:cNvPr id="3" name="Google Shape;62;p4">
            <a:extLst>
              <a:ext uri="{FF2B5EF4-FFF2-40B4-BE49-F238E27FC236}">
                <a16:creationId xmlns:a16="http://schemas.microsoft.com/office/drawing/2014/main" id="{D363BF8A-4C9B-55C8-3019-1145CE81206E}"/>
              </a:ext>
            </a:extLst>
          </p:cNvPr>
          <p:cNvSpPr txBox="1">
            <a:spLocks/>
          </p:cNvSpPr>
          <p:nvPr/>
        </p:nvSpPr>
        <p:spPr>
          <a:xfrm>
            <a:off x="499164" y="1092865"/>
            <a:ext cx="11484769" cy="1969312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spcFirstLastPara="1" wrap="square" lIns="0" tIns="0" rIns="0" bIns="0" anchor="t" anchorCtr="0">
            <a:normAutofit/>
          </a:bodyPr>
          <a:lstStyle>
            <a:lvl1pPr marL="0" indent="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1pPr>
            <a:lvl2pPr marL="0" indent="1143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2pPr>
            <a:lvl3pPr marL="0" indent="2286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3pPr>
            <a:lvl4pPr marL="0" indent="3429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4pPr>
            <a:lvl5pPr marL="0" indent="4572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5pPr>
            <a:lvl6pPr marL="16639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6pPr>
            <a:lvl7pPr marL="19243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7pPr>
            <a:lvl8pPr marL="21846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8pPr>
            <a:lvl9pPr marL="24450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356938" indent="-356938" algn="l" rtl="0">
              <a:lnSpc>
                <a:spcPct val="120000"/>
              </a:lnSpc>
              <a:spcBef>
                <a:spcPts val="2266"/>
              </a:spcBef>
              <a:buSzPts val="2542"/>
              <a:buFont typeface="Gill Sans"/>
              <a:buChar char="๏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We need our program to perform differently under certain circumstances</a:t>
            </a:r>
          </a:p>
          <a:p>
            <a:pPr marL="356938" indent="-356938" algn="l" rtl="0">
              <a:lnSpc>
                <a:spcPct val="120000"/>
              </a:lnSpc>
              <a:spcBef>
                <a:spcPts val="2266"/>
              </a:spcBef>
              <a:buSzPts val="2542"/>
              <a:buFont typeface="Gill Sans"/>
              <a:buChar char="๏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We need to repeat parts of our program under certain circumstances</a:t>
            </a:r>
          </a:p>
        </p:txBody>
      </p:sp>
      <p:pic>
        <p:nvPicPr>
          <p:cNvPr id="1026" name="Picture 2" descr="What Are Horizontal Flowcharts? Explained with Editable Examples">
            <a:extLst>
              <a:ext uri="{FF2B5EF4-FFF2-40B4-BE49-F238E27FC236}">
                <a16:creationId xmlns:a16="http://schemas.microsoft.com/office/drawing/2014/main" id="{DB4EF3D3-AC9C-5164-BC6A-8D8B0A442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13" y="3062177"/>
            <a:ext cx="10196624" cy="287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99" y="0"/>
            <a:ext cx="12051399" cy="1470616"/>
          </a:xfrm>
        </p:spPr>
        <p:txBody>
          <a:bodyPr/>
          <a:lstStyle/>
          <a:p>
            <a:r>
              <a:rPr lang="en-US" dirty="0"/>
              <a:t>🗣️ Lecture Goals 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98201" y="1372679"/>
            <a:ext cx="10995596" cy="3497033"/>
          </a:xfrm>
        </p:spPr>
        <p:txBody>
          <a:bodyPr>
            <a:normAutofit/>
          </a:bodyPr>
          <a:lstStyle/>
          <a:p>
            <a:r>
              <a:rPr lang="en-US" dirty="0"/>
              <a:t>Today is devoted to programming control structures</a:t>
            </a:r>
          </a:p>
          <a:p>
            <a:pPr lvl="1">
              <a:spcBef>
                <a:spcPts val="1066"/>
              </a:spcBef>
            </a:pPr>
            <a:r>
              <a:rPr lang="en-US" sz="3600" dirty="0"/>
              <a:t>Conditionals</a:t>
            </a:r>
          </a:p>
          <a:p>
            <a:pPr lvl="1">
              <a:spcBef>
                <a:spcPts val="1066"/>
              </a:spcBef>
            </a:pPr>
            <a:r>
              <a:rPr lang="en-US" sz="3600" dirty="0"/>
              <a:t>Loops</a:t>
            </a:r>
          </a:p>
          <a:p>
            <a:pPr lvl="1">
              <a:spcBef>
                <a:spcPts val="1066"/>
              </a:spcBef>
            </a:pPr>
            <a:r>
              <a:rPr lang="en-US" sz="3600" dirty="0"/>
              <a:t>When to use them…</a:t>
            </a:r>
          </a:p>
        </p:txBody>
      </p:sp>
    </p:spTree>
    <p:extLst>
      <p:ext uri="{BB962C8B-B14F-4D97-AF65-F5344CB8AC3E}">
        <p14:creationId xmlns:p14="http://schemas.microsoft.com/office/powerpoint/2010/main" val="61059706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"/>
          <p:cNvSpPr txBox="1">
            <a:spLocks noGrp="1"/>
          </p:cNvSpPr>
          <p:nvPr>
            <p:ph type="title"/>
          </p:nvPr>
        </p:nvSpPr>
        <p:spPr>
          <a:xfrm>
            <a:off x="1774031" y="1"/>
            <a:ext cx="8643938" cy="1033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Conditionals (control flow)</a:t>
            </a:r>
            <a:endParaRPr dirty="0"/>
          </a:p>
        </p:txBody>
      </p:sp>
      <p:sp>
        <p:nvSpPr>
          <p:cNvPr id="56" name="Google Shape;56;p3"/>
          <p:cNvSpPr txBox="1">
            <a:spLocks noGrp="1"/>
          </p:cNvSpPr>
          <p:nvPr>
            <p:ph type="body" idx="1"/>
          </p:nvPr>
        </p:nvSpPr>
        <p:spPr>
          <a:xfrm>
            <a:off x="501284" y="898976"/>
            <a:ext cx="5594104" cy="1360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lnSpcReduction="10000"/>
          </a:bodyPr>
          <a:lstStyle/>
          <a:p>
            <a:pPr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</a:pPr>
            <a:r>
              <a:rPr lang="en-US" b="1" dirty="0"/>
              <a:t>if </a:t>
            </a:r>
            <a:r>
              <a:rPr lang="en-US" dirty="0"/>
              <a:t>statements </a:t>
            </a:r>
          </a:p>
          <a:p>
            <a:pPr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</a:pPr>
            <a:r>
              <a:rPr lang="en-US" dirty="0"/>
              <a:t>(if the condition is true, execute the block of code)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DEB70B-8A83-AEBA-5D26-B921E64E8B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2588" y="971599"/>
            <a:ext cx="5138128" cy="1159521"/>
          </a:xfrm>
          <a:prstGeom prst="rect">
            <a:avLst/>
          </a:prstGeom>
        </p:spPr>
      </p:pic>
      <p:sp>
        <p:nvSpPr>
          <p:cNvPr id="5" name="Google Shape;56;p3">
            <a:extLst>
              <a:ext uri="{FF2B5EF4-FFF2-40B4-BE49-F238E27FC236}">
                <a16:creationId xmlns:a16="http://schemas.microsoft.com/office/drawing/2014/main" id="{E416ED05-6289-FA2F-248C-3F22A93E28AB}"/>
              </a:ext>
            </a:extLst>
          </p:cNvPr>
          <p:cNvSpPr txBox="1">
            <a:spLocks/>
          </p:cNvSpPr>
          <p:nvPr/>
        </p:nvSpPr>
        <p:spPr>
          <a:xfrm>
            <a:off x="501284" y="2474746"/>
            <a:ext cx="5594104" cy="1573614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spcFirstLastPara="1" wrap="square" lIns="0" tIns="0" rIns="0" bIns="0" anchor="t" anchorCtr="0">
            <a:normAutofit/>
          </a:bodyPr>
          <a:lstStyle>
            <a:lvl1pPr marL="0" indent="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1pPr>
            <a:lvl2pPr marL="0" indent="1143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2pPr>
            <a:lvl3pPr marL="0" indent="2286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3pPr>
            <a:lvl4pPr marL="0" indent="3429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4pPr>
            <a:lvl5pPr marL="0" indent="4572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5pPr>
            <a:lvl6pPr marL="16639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6pPr>
            <a:lvl7pPr marL="19243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7pPr>
            <a:lvl8pPr marL="21846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8pPr>
            <a:lvl9pPr marL="24450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algn="l" rtl="0">
              <a:lnSpc>
                <a:spcPct val="120000"/>
              </a:lnSpc>
              <a:buSzPts val="2542"/>
            </a:pPr>
            <a:r>
              <a:rPr lang="en-US" b="1" dirty="0">
                <a:solidFill>
                  <a:sysClr val="windowText" lastClr="000000"/>
                </a:solidFill>
              </a:rPr>
              <a:t>If-else </a:t>
            </a:r>
            <a:r>
              <a:rPr lang="en-US" dirty="0">
                <a:solidFill>
                  <a:sysClr val="windowText" lastClr="000000"/>
                </a:solidFill>
              </a:rPr>
              <a:t>statements </a:t>
            </a:r>
          </a:p>
          <a:p>
            <a:pPr algn="l" rtl="0">
              <a:lnSpc>
                <a:spcPct val="120000"/>
              </a:lnSpc>
              <a:buSzPts val="2542"/>
            </a:pPr>
            <a:r>
              <a:rPr lang="en-US" dirty="0">
                <a:solidFill>
                  <a:sysClr val="windowText" lastClr="000000"/>
                </a:solidFill>
              </a:rPr>
              <a:t>(if the condition is true, execute the block of code. Otherwise execute the other block)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934FAE4-0EA8-C901-37B8-BC6D59E0B4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2588" y="2381698"/>
            <a:ext cx="5163192" cy="1573614"/>
          </a:xfrm>
          <a:prstGeom prst="rect">
            <a:avLst/>
          </a:prstGeom>
        </p:spPr>
      </p:pic>
      <p:sp>
        <p:nvSpPr>
          <p:cNvPr id="8" name="Google Shape;56;p3">
            <a:extLst>
              <a:ext uri="{FF2B5EF4-FFF2-40B4-BE49-F238E27FC236}">
                <a16:creationId xmlns:a16="http://schemas.microsoft.com/office/drawing/2014/main" id="{33FBF927-F948-736D-E3BC-C20C65F5D101}"/>
              </a:ext>
            </a:extLst>
          </p:cNvPr>
          <p:cNvSpPr txBox="1">
            <a:spLocks/>
          </p:cNvSpPr>
          <p:nvPr/>
        </p:nvSpPr>
        <p:spPr>
          <a:xfrm>
            <a:off x="501284" y="4283530"/>
            <a:ext cx="5594104" cy="1933629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spcFirstLastPara="1" wrap="square" lIns="0" tIns="0" rIns="0" bIns="0" anchor="t" anchorCtr="0">
            <a:normAutofit/>
          </a:bodyPr>
          <a:lstStyle>
            <a:lvl1pPr marL="0" indent="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1pPr>
            <a:lvl2pPr marL="0" indent="1143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2pPr>
            <a:lvl3pPr marL="0" indent="2286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3pPr>
            <a:lvl4pPr marL="0" indent="3429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4pPr>
            <a:lvl5pPr marL="0" indent="4572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5pPr>
            <a:lvl6pPr marL="16639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6pPr>
            <a:lvl7pPr marL="19243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7pPr>
            <a:lvl8pPr marL="21846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8pPr>
            <a:lvl9pPr marL="24450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algn="l" rtl="0">
              <a:lnSpc>
                <a:spcPct val="120000"/>
              </a:lnSpc>
              <a:buSzPts val="2542"/>
            </a:pPr>
            <a:r>
              <a:rPr lang="en-US" b="1" dirty="0">
                <a:solidFill>
                  <a:sysClr val="windowText" lastClr="000000"/>
                </a:solidFill>
              </a:rPr>
              <a:t>If-else </a:t>
            </a:r>
            <a:r>
              <a:rPr lang="en-US" b="1" dirty="0" err="1">
                <a:solidFill>
                  <a:sysClr val="windowText" lastClr="000000"/>
                </a:solidFill>
              </a:rPr>
              <a:t>if-else</a:t>
            </a:r>
            <a:r>
              <a:rPr lang="en-US" b="1" dirty="0">
                <a:solidFill>
                  <a:sysClr val="windowText" lastClr="000000"/>
                </a:solidFill>
              </a:rPr>
              <a:t> </a:t>
            </a:r>
            <a:r>
              <a:rPr lang="en-US" dirty="0">
                <a:solidFill>
                  <a:sysClr val="windowText" lastClr="000000"/>
                </a:solidFill>
              </a:rPr>
              <a:t>statements </a:t>
            </a:r>
          </a:p>
          <a:p>
            <a:pPr algn="l" rtl="0">
              <a:lnSpc>
                <a:spcPct val="120000"/>
              </a:lnSpc>
              <a:buSzPts val="2542"/>
            </a:pPr>
            <a:r>
              <a:rPr lang="en-US" dirty="0">
                <a:solidFill>
                  <a:sysClr val="windowText" lastClr="000000"/>
                </a:solidFill>
              </a:rPr>
              <a:t>(check multiple conditions. If all are false, execute the else block)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9E63FC8-285A-A456-E4EF-FC482956B7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2588" y="4199914"/>
            <a:ext cx="5186923" cy="193362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"/>
          <p:cNvSpPr txBox="1">
            <a:spLocks noGrp="1"/>
          </p:cNvSpPr>
          <p:nvPr>
            <p:ph type="title"/>
          </p:nvPr>
        </p:nvSpPr>
        <p:spPr>
          <a:xfrm>
            <a:off x="1774031" y="1"/>
            <a:ext cx="8643938" cy="891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What’s a Condition?</a:t>
            </a:r>
            <a:endParaRPr dirty="0"/>
          </a:p>
        </p:txBody>
      </p:sp>
      <p:sp>
        <p:nvSpPr>
          <p:cNvPr id="62" name="Google Shape;62;p4"/>
          <p:cNvSpPr txBox="1">
            <a:spLocks noGrp="1"/>
          </p:cNvSpPr>
          <p:nvPr>
            <p:ph type="body" idx="1"/>
          </p:nvPr>
        </p:nvSpPr>
        <p:spPr>
          <a:xfrm>
            <a:off x="303576" y="1444325"/>
            <a:ext cx="11484769" cy="67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356938" lvl="0" indent="-356938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2800" dirty="0"/>
              <a:t>A condition is </a:t>
            </a:r>
            <a:r>
              <a:rPr lang="en-US" sz="2800" u="sng" dirty="0"/>
              <a:t>any evaluation</a:t>
            </a:r>
            <a:r>
              <a:rPr lang="en-US" sz="2800" dirty="0"/>
              <a:t> which results in a Boolean data-type</a:t>
            </a:r>
            <a:endParaRPr sz="2800" dirty="0"/>
          </a:p>
          <a:p>
            <a:pPr marL="0" lvl="0" indent="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2585"/>
              <a:buFont typeface="Gill Sans"/>
              <a:buNone/>
            </a:pPr>
            <a:endParaRPr sz="2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00A6B0-EB4F-6E55-D8F2-17AEEE6C12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0911" y="4521322"/>
            <a:ext cx="8884022" cy="147307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83F4DFC-182D-A53C-A666-FA12A12A9AF1}"/>
              </a:ext>
            </a:extLst>
          </p:cNvPr>
          <p:cNvSpPr/>
          <p:nvPr/>
        </p:nvSpPr>
        <p:spPr>
          <a:xfrm>
            <a:off x="2138017" y="4660348"/>
            <a:ext cx="569844" cy="287130"/>
          </a:xfrm>
          <a:prstGeom prst="rect">
            <a:avLst/>
          </a:prstGeom>
          <a:noFill/>
          <a:ln w="12700" cap="flat">
            <a:solidFill>
              <a:srgbClr val="FFFF0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5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Gill Sans Light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6EE346A-D8CE-1A57-04BA-1E9EC06FE27D}"/>
              </a:ext>
            </a:extLst>
          </p:cNvPr>
          <p:cNvCxnSpPr>
            <a:cxnSpLocks/>
            <a:endCxn id="4" idx="0"/>
          </p:cNvCxnSpPr>
          <p:nvPr/>
        </p:nvCxnSpPr>
        <p:spPr>
          <a:xfrm flipH="1">
            <a:off x="2422939" y="3632433"/>
            <a:ext cx="475457" cy="1027915"/>
          </a:xfrm>
          <a:prstGeom prst="straightConnector1">
            <a:avLst/>
          </a:prstGeom>
          <a:noFill/>
          <a:ln w="25400" cap="flat">
            <a:solidFill>
              <a:srgbClr val="00B0F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" name="Google Shape;62;p4">
            <a:extLst>
              <a:ext uri="{FF2B5EF4-FFF2-40B4-BE49-F238E27FC236}">
                <a16:creationId xmlns:a16="http://schemas.microsoft.com/office/drawing/2014/main" id="{B8DACED4-B487-9AE0-150F-B36386443B86}"/>
              </a:ext>
            </a:extLst>
          </p:cNvPr>
          <p:cNvSpPr txBox="1">
            <a:spLocks/>
          </p:cNvSpPr>
          <p:nvPr/>
        </p:nvSpPr>
        <p:spPr>
          <a:xfrm>
            <a:off x="1191014" y="2107708"/>
            <a:ext cx="9878524" cy="1655418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spcFirstLastPara="1" wrap="square" lIns="0" tIns="0" rIns="0" bIns="0" anchor="t" anchorCtr="0">
            <a:normAutofit/>
          </a:bodyPr>
          <a:lstStyle>
            <a:lvl1pPr marL="0" indent="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1pPr>
            <a:lvl2pPr marL="0" indent="1143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2pPr>
            <a:lvl3pPr marL="0" indent="2286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3pPr>
            <a:lvl4pPr marL="0" indent="3429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4pPr>
            <a:lvl5pPr marL="0" indent="4572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5pPr>
            <a:lvl6pPr marL="16639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6pPr>
            <a:lvl7pPr marL="19243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7pPr>
            <a:lvl8pPr marL="21846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8pPr>
            <a:lvl9pPr marL="24450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356938" indent="-356938" algn="l" rtl="0">
              <a:lnSpc>
                <a:spcPct val="120000"/>
              </a:lnSpc>
              <a:buSzPts val="2542"/>
              <a:buFont typeface="Gill Sans"/>
              <a:buChar char="๏"/>
            </a:pPr>
            <a:r>
              <a:rPr lang="en-US" sz="2800" dirty="0">
                <a:solidFill>
                  <a:sysClr val="windowText" lastClr="000000"/>
                </a:solidFill>
              </a:rPr>
              <a:t>A Boolean variable</a:t>
            </a:r>
          </a:p>
          <a:p>
            <a:pPr algn="l" rtl="0">
              <a:lnSpc>
                <a:spcPct val="120000"/>
              </a:lnSpc>
              <a:buSzPts val="2542"/>
            </a:pPr>
            <a:r>
              <a:rPr lang="en-US" sz="2800" dirty="0">
                <a:solidFill>
                  <a:sysClr val="windowText" lastClr="000000"/>
                </a:solidFill>
              </a:rPr>
              <a:t>			</a:t>
            </a:r>
            <a:r>
              <a:rPr lang="en-US" sz="2800" b="1" dirty="0">
                <a:solidFill>
                  <a:sysClr val="windowText" lastClr="000000"/>
                </a:solidFill>
              </a:rPr>
              <a:t>OR</a:t>
            </a:r>
            <a:endParaRPr lang="en-US" sz="2800" dirty="0">
              <a:solidFill>
                <a:sysClr val="windowText" lastClr="000000"/>
              </a:solidFill>
            </a:endParaRPr>
          </a:p>
          <a:p>
            <a:pPr marL="356938" indent="-356938" algn="l" rtl="0">
              <a:lnSpc>
                <a:spcPct val="120000"/>
              </a:lnSpc>
              <a:buSzPts val="2542"/>
              <a:buFont typeface="Gill Sans"/>
              <a:buChar char="๏"/>
            </a:pPr>
            <a:r>
              <a:rPr lang="en-US" sz="2800" dirty="0">
                <a:solidFill>
                  <a:sysClr val="windowText" lastClr="000000"/>
                </a:solidFill>
              </a:rPr>
              <a:t>A Boolean expression (using &amp;&amp; , ||, &gt;, &lt;, &lt;=, &gt;=, ==,…) </a:t>
            </a:r>
          </a:p>
          <a:p>
            <a:pPr algn="l" rtl="0">
              <a:lnSpc>
                <a:spcPct val="120000"/>
              </a:lnSpc>
              <a:spcBef>
                <a:spcPts val="2266"/>
              </a:spcBef>
              <a:buSzPts val="2585"/>
              <a:buFont typeface="Gill Sans"/>
              <a:buNone/>
            </a:pPr>
            <a:endParaRPr lang="en-US" sz="28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9"/>
          <p:cNvSpPr txBox="1">
            <a:spLocks noGrp="1"/>
          </p:cNvSpPr>
          <p:nvPr>
            <p:ph type="title"/>
          </p:nvPr>
        </p:nvSpPr>
        <p:spPr>
          <a:xfrm>
            <a:off x="1787283" y="0"/>
            <a:ext cx="8643938" cy="1051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Conditional Examples 💻</a:t>
            </a:r>
            <a:endParaRPr dirty="0"/>
          </a:p>
        </p:txBody>
      </p:sp>
      <p:sp>
        <p:nvSpPr>
          <p:cNvPr id="2" name="Google Shape;62;p4">
            <a:extLst>
              <a:ext uri="{FF2B5EF4-FFF2-40B4-BE49-F238E27FC236}">
                <a16:creationId xmlns:a16="http://schemas.microsoft.com/office/drawing/2014/main" id="{3B060AC2-F7F1-12EF-27FF-5E54AE5295F2}"/>
              </a:ext>
            </a:extLst>
          </p:cNvPr>
          <p:cNvSpPr txBox="1">
            <a:spLocks/>
          </p:cNvSpPr>
          <p:nvPr/>
        </p:nvSpPr>
        <p:spPr>
          <a:xfrm>
            <a:off x="499164" y="883316"/>
            <a:ext cx="11484769" cy="4454227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spcFirstLastPara="1" wrap="square" lIns="0" tIns="0" rIns="0" bIns="0" anchor="t" anchorCtr="0">
            <a:normAutofit/>
          </a:bodyPr>
          <a:lstStyle>
            <a:lvl1pPr marL="0" indent="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1pPr>
            <a:lvl2pPr marL="0" indent="1143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2pPr>
            <a:lvl3pPr marL="0" indent="2286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3pPr>
            <a:lvl4pPr marL="0" indent="3429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4pPr>
            <a:lvl5pPr marL="0" indent="4572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5pPr>
            <a:lvl6pPr marL="16639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6pPr>
            <a:lvl7pPr marL="19243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7pPr>
            <a:lvl8pPr marL="21846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8pPr>
            <a:lvl9pPr marL="24450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356938" indent="-356938" algn="l" rtl="0">
              <a:lnSpc>
                <a:spcPct val="120000"/>
              </a:lnSpc>
              <a:spcBef>
                <a:spcPts val="2266"/>
              </a:spcBef>
              <a:buSzPts val="2542"/>
              <a:buFont typeface="Gill Sans"/>
              <a:buChar char="๏"/>
            </a:pP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Checking single variables in a conditional</a:t>
            </a:r>
          </a:p>
          <a:p>
            <a:pPr marL="356938" indent="-356938" algn="l" rtl="0">
              <a:lnSpc>
                <a:spcPct val="120000"/>
              </a:lnSpc>
              <a:spcBef>
                <a:spcPts val="2266"/>
              </a:spcBef>
              <a:buSzPts val="2542"/>
              <a:buFont typeface="Gill Sans"/>
              <a:buChar char="๏"/>
            </a:pP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Using Boolean expressions in a conditional</a:t>
            </a:r>
          </a:p>
          <a:p>
            <a:pPr marL="356938" indent="-356938" algn="l" rtl="0">
              <a:lnSpc>
                <a:spcPct val="120000"/>
              </a:lnSpc>
              <a:spcBef>
                <a:spcPts val="2266"/>
              </a:spcBef>
              <a:buSzPts val="2542"/>
              <a:buFont typeface="Gill Sans"/>
              <a:buChar char="๏"/>
            </a:pP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if, if-else, if-if else-else</a:t>
            </a:r>
          </a:p>
          <a:p>
            <a:pPr marL="356938" indent="-356938" algn="l" rtl="0">
              <a:lnSpc>
                <a:spcPct val="120000"/>
              </a:lnSpc>
              <a:spcBef>
                <a:spcPts val="2266"/>
              </a:spcBef>
              <a:buSzPts val="2542"/>
              <a:buFont typeface="Gill Sans"/>
              <a:buChar char="๏"/>
            </a:pP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Nested conditionals</a:t>
            </a:r>
          </a:p>
        </p:txBody>
      </p:sp>
    </p:spTree>
    <p:extLst>
      <p:ext uri="{BB962C8B-B14F-4D97-AF65-F5344CB8AC3E}">
        <p14:creationId xmlns:p14="http://schemas.microsoft.com/office/powerpoint/2010/main" val="308904486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"/>
          <p:cNvSpPr txBox="1">
            <a:spLocks noGrp="1"/>
          </p:cNvSpPr>
          <p:nvPr>
            <p:ph type="title"/>
          </p:nvPr>
        </p:nvSpPr>
        <p:spPr>
          <a:xfrm>
            <a:off x="838200" y="25572"/>
            <a:ext cx="10515600" cy="129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🤏 Mini Task ✏️</a:t>
            </a:r>
            <a:endParaRPr dirty="0"/>
          </a:p>
        </p:txBody>
      </p:sp>
      <p:sp>
        <p:nvSpPr>
          <p:cNvPr id="93" name="Google Shape;93;p7"/>
          <p:cNvSpPr txBox="1">
            <a:spLocks noGrp="1"/>
          </p:cNvSpPr>
          <p:nvPr>
            <p:ph type="body" idx="1"/>
          </p:nvPr>
        </p:nvSpPr>
        <p:spPr>
          <a:xfrm>
            <a:off x="495519" y="1407823"/>
            <a:ext cx="11529904" cy="445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b="0" dirty="0">
                <a:solidFill>
                  <a:schemeClr val="tx1">
                    <a:lumMod val="50000"/>
                  </a:schemeClr>
                </a:solidFill>
              </a:rPr>
              <a:t>Go to 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  <a:hlinkClick r:id="rId3"/>
              </a:rPr>
              <a:t>https://github.com/iastate/VRAC_REU_Programming</a:t>
            </a:r>
            <a:r>
              <a:rPr lang="en-US" sz="3600" b="0" dirty="0">
                <a:solidFill>
                  <a:srgbClr val="0070C0"/>
                </a:solidFill>
              </a:rPr>
              <a:t> </a:t>
            </a:r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b="0" dirty="0">
                <a:solidFill>
                  <a:schemeClr val="tx1">
                    <a:lumMod val="50000"/>
                  </a:schemeClr>
                </a:solidFill>
              </a:rPr>
              <a:t>Under 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</a:rPr>
              <a:t>challenges/</a:t>
            </a:r>
            <a:r>
              <a:rPr lang="en-US" sz="3600" b="0" dirty="0">
                <a:solidFill>
                  <a:schemeClr val="tx1">
                    <a:lumMod val="50000"/>
                  </a:schemeClr>
                </a:solidFill>
              </a:rPr>
              <a:t> read </a:t>
            </a:r>
            <a:r>
              <a:rPr lang="en-US" sz="3600" b="0" dirty="0" err="1">
                <a:solidFill>
                  <a:schemeClr val="tx1">
                    <a:lumMod val="50000"/>
                  </a:schemeClr>
                </a:solidFill>
              </a:rPr>
              <a:t>rollerCoasterCheck</a:t>
            </a:r>
            <a:r>
              <a:rPr lang="en-US" sz="3600" b="0" dirty="0">
                <a:solidFill>
                  <a:schemeClr val="tx1">
                    <a:lumMod val="50000"/>
                  </a:schemeClr>
                </a:solidFill>
              </a:rPr>
              <a:t> 📖</a:t>
            </a:r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b="0" dirty="0">
                <a:solidFill>
                  <a:schemeClr val="tx1">
                    <a:lumMod val="50000"/>
                  </a:schemeClr>
                </a:solidFill>
              </a:rPr>
              <a:t>Make a new project and code 👨‍💻</a:t>
            </a:r>
          </a:p>
        </p:txBody>
      </p:sp>
      <p:sp>
        <p:nvSpPr>
          <p:cNvPr id="94" name="Google Shape;94;p7"/>
          <p:cNvSpPr txBox="1">
            <a:spLocks noGrp="1"/>
          </p:cNvSpPr>
          <p:nvPr>
            <p:ph type="sldNum" idx="12"/>
          </p:nvPr>
        </p:nvSpPr>
        <p:spPr>
          <a:xfrm>
            <a:off x="11646569" y="32447"/>
            <a:ext cx="495519" cy="522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887">
                <a:solidFill>
                  <a:srgbClr val="000000"/>
                </a:solidFill>
              </a:rPr>
              <a:t>7</a:t>
            </a:fld>
            <a:endParaRPr sz="887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9"/>
          <p:cNvSpPr txBox="1">
            <a:spLocks noGrp="1"/>
          </p:cNvSpPr>
          <p:nvPr>
            <p:ph type="title"/>
          </p:nvPr>
        </p:nvSpPr>
        <p:spPr>
          <a:xfrm>
            <a:off x="1787283" y="0"/>
            <a:ext cx="8643938" cy="1051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Loops (iterative flow)</a:t>
            </a:r>
            <a:endParaRPr dirty="0"/>
          </a:p>
        </p:txBody>
      </p:sp>
      <p:sp>
        <p:nvSpPr>
          <p:cNvPr id="2" name="Google Shape;62;p4">
            <a:extLst>
              <a:ext uri="{FF2B5EF4-FFF2-40B4-BE49-F238E27FC236}">
                <a16:creationId xmlns:a16="http://schemas.microsoft.com/office/drawing/2014/main" id="{3B060AC2-F7F1-12EF-27FF-5E54AE5295F2}"/>
              </a:ext>
            </a:extLst>
          </p:cNvPr>
          <p:cNvSpPr txBox="1">
            <a:spLocks/>
          </p:cNvSpPr>
          <p:nvPr/>
        </p:nvSpPr>
        <p:spPr>
          <a:xfrm>
            <a:off x="499164" y="883317"/>
            <a:ext cx="11484769" cy="4672270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spcFirstLastPara="1" wrap="square" lIns="0" tIns="0" rIns="0" bIns="0" anchor="t" anchorCtr="0">
            <a:normAutofit/>
          </a:bodyPr>
          <a:lstStyle>
            <a:lvl1pPr marL="0" indent="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1pPr>
            <a:lvl2pPr marL="0" indent="1143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2pPr>
            <a:lvl3pPr marL="0" indent="2286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3pPr>
            <a:lvl4pPr marL="0" indent="3429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4pPr>
            <a:lvl5pPr marL="0" indent="457200" algn="ctr" defTabSz="292100" eaLnBrk="1" hangingPunct="1">
              <a:lnSpc>
                <a:spcPct val="100000"/>
              </a:lnSpc>
              <a:spcBef>
                <a:spcPts val="0"/>
              </a:spcBef>
              <a:buSzTx/>
              <a:buNone/>
              <a:defRPr sz="2500">
                <a:latin typeface="+mn-lt"/>
                <a:ea typeface="+mn-ea"/>
                <a:cs typeface="+mn-cs"/>
                <a:sym typeface="Gill Sans Light"/>
              </a:defRPr>
            </a:lvl5pPr>
            <a:lvl6pPr marL="16639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6pPr>
            <a:lvl7pPr marL="19243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7pPr>
            <a:lvl8pPr marL="218467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8pPr>
            <a:lvl9pPr marL="2445026" indent="-362226" defTabSz="292100" eaLnBrk="1" hangingPunct="1">
              <a:lnSpc>
                <a:spcPct val="120000"/>
              </a:lnSpc>
              <a:spcBef>
                <a:spcPts val="2300"/>
              </a:spcBef>
              <a:buSzPct val="82000"/>
              <a:buChar char="•"/>
              <a:defRPr sz="3200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356938" indent="-356938" algn="l" rtl="0">
              <a:lnSpc>
                <a:spcPct val="120000"/>
              </a:lnSpc>
              <a:spcBef>
                <a:spcPts val="2266"/>
              </a:spcBef>
              <a:buSzPts val="2542"/>
              <a:buFont typeface="Gill Sans"/>
              <a:buChar char="๏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Loops allow us to repeat sections of code as long as a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condition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is met</a:t>
            </a:r>
          </a:p>
          <a:p>
            <a:pPr marL="356938" indent="-356938" algn="l" rtl="0">
              <a:lnSpc>
                <a:spcPct val="120000"/>
              </a:lnSpc>
              <a:spcBef>
                <a:spcPts val="2266"/>
              </a:spcBef>
              <a:buSzPts val="2542"/>
              <a:buFont typeface="Gill Sans"/>
              <a:buChar char="๏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2 main types of loops</a:t>
            </a:r>
          </a:p>
          <a:p>
            <a:pPr lvl="2" indent="0" algn="l" rtl="0">
              <a:lnSpc>
                <a:spcPct val="120000"/>
              </a:lnSpc>
              <a:spcBef>
                <a:spcPts val="2266"/>
              </a:spcBef>
              <a:buSzPts val="2542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	- For loop</a:t>
            </a:r>
          </a:p>
          <a:p>
            <a:pPr lvl="2" indent="0" algn="l" rtl="0">
              <a:lnSpc>
                <a:spcPct val="120000"/>
              </a:lnSpc>
              <a:spcBef>
                <a:spcPts val="2266"/>
              </a:spcBef>
              <a:buSzPts val="2542"/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	- While loop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0EA5725-EBF0-A280-FC16-FD2E250AF6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2155" r="12808"/>
          <a:stretch/>
        </p:blipFill>
        <p:spPr>
          <a:xfrm>
            <a:off x="1162232" y="1797481"/>
            <a:ext cx="10541139" cy="2235596"/>
          </a:xfrm>
          <a:prstGeom prst="rect">
            <a:avLst/>
          </a:prstGeom>
        </p:spPr>
      </p:pic>
      <p:sp>
        <p:nvSpPr>
          <p:cNvPr id="131" name="Google Shape;131;p13"/>
          <p:cNvSpPr txBox="1">
            <a:spLocks noGrp="1"/>
          </p:cNvSpPr>
          <p:nvPr>
            <p:ph type="title"/>
          </p:nvPr>
        </p:nvSpPr>
        <p:spPr>
          <a:xfrm>
            <a:off x="1774031" y="29599"/>
            <a:ext cx="8643938" cy="832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For Loop Anatomy</a:t>
            </a:r>
            <a:endParaRPr dirty="0"/>
          </a:p>
        </p:txBody>
      </p:sp>
      <p:sp>
        <p:nvSpPr>
          <p:cNvPr id="133" name="Google Shape;133;p13"/>
          <p:cNvSpPr/>
          <p:nvPr/>
        </p:nvSpPr>
        <p:spPr>
          <a:xfrm>
            <a:off x="2451651" y="1912730"/>
            <a:ext cx="2226501" cy="460600"/>
          </a:xfrm>
          <a:prstGeom prst="rect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4" name="Google Shape;134;p13"/>
          <p:cNvSpPr txBox="1"/>
          <p:nvPr/>
        </p:nvSpPr>
        <p:spPr>
          <a:xfrm>
            <a:off x="702346" y="4884185"/>
            <a:ext cx="3775752" cy="1200329"/>
          </a:xfrm>
          <a:prstGeom prst="rect">
            <a:avLst/>
          </a:prstGeom>
          <a:solidFill>
            <a:srgbClr val="F0F0F0"/>
          </a:solidFill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92929"/>
                </a:solidFill>
                <a:latin typeface="Gill Sans"/>
                <a:ea typeface="Gill Sans"/>
                <a:cs typeface="Gill Sans"/>
                <a:sym typeface="Gill Sans"/>
              </a:rPr>
              <a:t>Initialization</a:t>
            </a:r>
            <a:r>
              <a:rPr lang="en-US" sz="2400" dirty="0">
                <a:solidFill>
                  <a:srgbClr val="292929"/>
                </a:solidFill>
                <a:latin typeface="Gill Sans"/>
                <a:ea typeface="Gill Sans"/>
                <a:cs typeface="Gill Sans"/>
                <a:sym typeface="Gill Sans"/>
              </a:rPr>
              <a:t> of loop variable run once only before entering the loop</a:t>
            </a:r>
            <a:endParaRPr dirty="0"/>
          </a:p>
        </p:txBody>
      </p:sp>
      <p:cxnSp>
        <p:nvCxnSpPr>
          <p:cNvPr id="135" name="Google Shape;135;p13"/>
          <p:cNvCxnSpPr>
            <a:cxnSpLocks/>
            <a:stCxn id="134" idx="0"/>
            <a:endCxn id="133" idx="2"/>
          </p:cNvCxnSpPr>
          <p:nvPr/>
        </p:nvCxnSpPr>
        <p:spPr>
          <a:xfrm flipV="1">
            <a:off x="2590222" y="2373330"/>
            <a:ext cx="974680" cy="2510855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6" name="Google Shape;136;p13"/>
          <p:cNvSpPr/>
          <p:nvPr/>
        </p:nvSpPr>
        <p:spPr>
          <a:xfrm>
            <a:off x="5044661" y="1912730"/>
            <a:ext cx="1307485" cy="460600"/>
          </a:xfrm>
          <a:prstGeom prst="rect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7" name="Google Shape;137;p13"/>
          <p:cNvSpPr txBox="1"/>
          <p:nvPr/>
        </p:nvSpPr>
        <p:spPr>
          <a:xfrm>
            <a:off x="4818933" y="4884185"/>
            <a:ext cx="3775752" cy="1200329"/>
          </a:xfrm>
          <a:prstGeom prst="rect">
            <a:avLst/>
          </a:prstGeom>
          <a:solidFill>
            <a:srgbClr val="F0F0F0"/>
          </a:solidFill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92929"/>
                </a:solidFill>
                <a:latin typeface="Gill Sans"/>
                <a:ea typeface="Gill Sans"/>
                <a:cs typeface="Gill Sans"/>
                <a:sym typeface="Gill Sans"/>
              </a:rPr>
              <a:t>Condition</a:t>
            </a:r>
            <a:r>
              <a:rPr lang="en-US" sz="2400" dirty="0">
                <a:solidFill>
                  <a:srgbClr val="292929"/>
                </a:solidFill>
                <a:latin typeface="Gill Sans"/>
                <a:ea typeface="Gill Sans"/>
                <a:cs typeface="Gill Sans"/>
                <a:sym typeface="Gill Sans"/>
              </a:rPr>
              <a:t> check run every time before entering the loop</a:t>
            </a:r>
            <a:endParaRPr dirty="0"/>
          </a:p>
        </p:txBody>
      </p:sp>
      <p:cxnSp>
        <p:nvCxnSpPr>
          <p:cNvPr id="138" name="Google Shape;138;p13"/>
          <p:cNvCxnSpPr>
            <a:cxnSpLocks/>
            <a:stCxn id="137" idx="0"/>
            <a:endCxn id="136" idx="2"/>
          </p:cNvCxnSpPr>
          <p:nvPr/>
        </p:nvCxnSpPr>
        <p:spPr>
          <a:xfrm flipH="1" flipV="1">
            <a:off x="5698404" y="2373330"/>
            <a:ext cx="1008405" cy="2510855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39" name="Google Shape;139;p13"/>
          <p:cNvSpPr/>
          <p:nvPr/>
        </p:nvSpPr>
        <p:spPr>
          <a:xfrm>
            <a:off x="6754191" y="1912730"/>
            <a:ext cx="832089" cy="460600"/>
          </a:xfrm>
          <a:prstGeom prst="rect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0" name="Google Shape;140;p13"/>
          <p:cNvSpPr txBox="1"/>
          <p:nvPr/>
        </p:nvSpPr>
        <p:spPr>
          <a:xfrm>
            <a:off x="8935520" y="4884185"/>
            <a:ext cx="2799709" cy="1200288"/>
          </a:xfrm>
          <a:prstGeom prst="rect">
            <a:avLst/>
          </a:prstGeom>
          <a:solidFill>
            <a:srgbClr val="F0F0F0"/>
          </a:solidFill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92929"/>
                </a:solidFill>
                <a:latin typeface="Gill Sans"/>
                <a:ea typeface="Gill Sans"/>
                <a:cs typeface="Gill Sans"/>
                <a:sym typeface="Gill Sans"/>
              </a:rPr>
              <a:t>Action </a:t>
            </a:r>
            <a:r>
              <a:rPr lang="en-US" sz="2400" dirty="0">
                <a:solidFill>
                  <a:srgbClr val="292929"/>
                </a:solidFill>
                <a:latin typeface="Gill Sans"/>
                <a:ea typeface="Gill Sans"/>
                <a:cs typeface="Gill Sans"/>
                <a:sym typeface="Gill Sans"/>
              </a:rPr>
              <a:t>Run after each iteration of the loop</a:t>
            </a:r>
            <a:endParaRPr dirty="0"/>
          </a:p>
        </p:txBody>
      </p:sp>
      <p:cxnSp>
        <p:nvCxnSpPr>
          <p:cNvPr id="141" name="Google Shape;141;p13"/>
          <p:cNvCxnSpPr>
            <a:cxnSpLocks/>
            <a:stCxn id="140" idx="0"/>
            <a:endCxn id="139" idx="2"/>
          </p:cNvCxnSpPr>
          <p:nvPr/>
        </p:nvCxnSpPr>
        <p:spPr>
          <a:xfrm flipH="1" flipV="1">
            <a:off x="7170236" y="2373330"/>
            <a:ext cx="3165139" cy="2510855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RAC_2023_v1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VRAC_2023_v1" id="{F52B0544-761B-1841-ADBF-DCA91F59A071}" vid="{41EA304F-5987-2F46-9243-5E6AFAF0F811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EF171AB25A2240AB7E6B665531E8E7" ma:contentTypeVersion="15" ma:contentTypeDescription="Create a new document." ma:contentTypeScope="" ma:versionID="0415fdf95b42170d13f0b4db97b80700">
  <xsd:schema xmlns:xsd="http://www.w3.org/2001/XMLSchema" xmlns:xs="http://www.w3.org/2001/XMLSchema" xmlns:p="http://schemas.microsoft.com/office/2006/metadata/properties" xmlns:ns2="c3cb4f5c-c7cf-4072-bc62-0567e2364229" xmlns:ns3="a109c017-75d7-4750-a027-1727423ae59e" targetNamespace="http://schemas.microsoft.com/office/2006/metadata/properties" ma:root="true" ma:fieldsID="3ef6e99dae35211b81fc609ba8e7dd83" ns2:_="" ns3:_="">
    <xsd:import namespace="c3cb4f5c-c7cf-4072-bc62-0567e2364229"/>
    <xsd:import namespace="a109c017-75d7-4750-a027-1727423ae5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cb4f5c-c7cf-4072-bc62-0567e23642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dde203d1-7cfb-462f-9308-eb621c314a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09c017-75d7-4750-a027-1727423ae59e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cb4f5c-c7cf-4072-bc62-0567e236422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4FD1E60-C423-451D-ABDA-27AEEE462FC1}"/>
</file>

<file path=customXml/itemProps2.xml><?xml version="1.0" encoding="utf-8"?>
<ds:datastoreItem xmlns:ds="http://schemas.openxmlformats.org/officeDocument/2006/customXml" ds:itemID="{2F1B0E45-E5F2-4EBC-826A-A60843BE00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42E3C6-3C9F-429A-AC21-41B37C66E5CD}">
  <ds:schemaRefs>
    <ds:schemaRef ds:uri="http://schemas.microsoft.com/office/2006/metadata/properties"/>
    <ds:schemaRef ds:uri="http://schemas.microsoft.com/office/infopath/2007/PartnerControls"/>
    <ds:schemaRef ds:uri="c3cb4f5c-c7cf-4072-bc62-0567e236422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VRAC_2023_v1</Template>
  <TotalTime>350</TotalTime>
  <Words>434</Words>
  <Application>Microsoft Macintosh PowerPoint</Application>
  <PresentationFormat>Widescreen</PresentationFormat>
  <Paragraphs>67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Wingdings</vt:lpstr>
      <vt:lpstr>Gill Sans SemiBold</vt:lpstr>
      <vt:lpstr>Arial</vt:lpstr>
      <vt:lpstr>Gill Sans Light</vt:lpstr>
      <vt:lpstr>Gill Sans</vt:lpstr>
      <vt:lpstr>VRAC_2023_v1</vt:lpstr>
      <vt:lpstr>Control structures</vt:lpstr>
      <vt:lpstr>Motivation</vt:lpstr>
      <vt:lpstr>🗣️ Lecture Goals ✅</vt:lpstr>
      <vt:lpstr>Conditionals (control flow)</vt:lpstr>
      <vt:lpstr>What’s a Condition?</vt:lpstr>
      <vt:lpstr>Conditional Examples 💻</vt:lpstr>
      <vt:lpstr>🤏 Mini Task ✏️</vt:lpstr>
      <vt:lpstr>Loops (iterative flow)</vt:lpstr>
      <vt:lpstr>For Loop Anatomy</vt:lpstr>
      <vt:lpstr>For Loop</vt:lpstr>
      <vt:lpstr>While Loop Anatomy</vt:lpstr>
      <vt:lpstr>While loop</vt:lpstr>
      <vt:lpstr>Loop Examples 💻</vt:lpstr>
      <vt:lpstr>🤏 Mini Task ✏️</vt:lpstr>
      <vt:lpstr>Questions?</vt:lpstr>
      <vt:lpstr>📝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structures</dc:title>
  <dc:creator>Bhaskar Bhattacharya</dc:creator>
  <cp:lastModifiedBy>Kohl, Adam R [E CPE]</cp:lastModifiedBy>
  <cp:revision>17</cp:revision>
  <dcterms:created xsi:type="dcterms:W3CDTF">2016-05-17T18:44:33Z</dcterms:created>
  <dcterms:modified xsi:type="dcterms:W3CDTF">2025-05-08T19:49:16Z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0x010100EFEF171AB25A2240AB7E6B665531E8E7</vt:lpwstr>
  </property>
</Properties>
</file>