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6"/>
  </p:notesMasterIdLst>
  <p:sldIdLst>
    <p:sldId id="256" r:id="rId5"/>
    <p:sldId id="257" r:id="rId6"/>
    <p:sldId id="258" r:id="rId7"/>
    <p:sldId id="260" r:id="rId8"/>
    <p:sldId id="261" r:id="rId9"/>
    <p:sldId id="262" r:id="rId10"/>
    <p:sldId id="459" r:id="rId11"/>
    <p:sldId id="264" r:id="rId12"/>
    <p:sldId id="265" r:id="rId13"/>
    <p:sldId id="266" r:id="rId14"/>
    <p:sldId id="267" r:id="rId15"/>
    <p:sldId id="268" r:id="rId16"/>
    <p:sldId id="279" r:id="rId17"/>
    <p:sldId id="444" r:id="rId18"/>
    <p:sldId id="436" r:id="rId19"/>
    <p:sldId id="451" r:id="rId20"/>
    <p:sldId id="445" r:id="rId21"/>
    <p:sldId id="452" r:id="rId22"/>
    <p:sldId id="446" r:id="rId23"/>
    <p:sldId id="447" r:id="rId24"/>
    <p:sldId id="448" r:id="rId25"/>
    <p:sldId id="454" r:id="rId26"/>
    <p:sldId id="455" r:id="rId27"/>
    <p:sldId id="453" r:id="rId28"/>
    <p:sldId id="456" r:id="rId29"/>
    <p:sldId id="457" r:id="rId30"/>
    <p:sldId id="460" r:id="rId31"/>
    <p:sldId id="458" r:id="rId32"/>
    <p:sldId id="450" r:id="rId33"/>
    <p:sldId id="382" r:id="rId34"/>
    <p:sldId id="383" r:id="rId35"/>
    <p:sldId id="384" r:id="rId36"/>
    <p:sldId id="385" r:id="rId37"/>
    <p:sldId id="386" r:id="rId38"/>
    <p:sldId id="388" r:id="rId39"/>
    <p:sldId id="389" r:id="rId40"/>
    <p:sldId id="391" r:id="rId41"/>
    <p:sldId id="390" r:id="rId42"/>
    <p:sldId id="440" r:id="rId43"/>
    <p:sldId id="394" r:id="rId44"/>
    <p:sldId id="396" r:id="rId45"/>
    <p:sldId id="397" r:id="rId46"/>
    <p:sldId id="418" r:id="rId47"/>
    <p:sldId id="439" r:id="rId48"/>
    <p:sldId id="401" r:id="rId49"/>
    <p:sldId id="402" r:id="rId50"/>
    <p:sldId id="403" r:id="rId51"/>
    <p:sldId id="412" r:id="rId52"/>
    <p:sldId id="441" r:id="rId53"/>
    <p:sldId id="442" r:id="rId54"/>
    <p:sldId id="443" r:id="rId5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1"/>
    <p:restoredTop sz="73467" autoAdjust="0"/>
  </p:normalViewPr>
  <p:slideViewPr>
    <p:cSldViewPr snapToGrid="0">
      <p:cViewPr varScale="1">
        <p:scale>
          <a:sx n="123" d="100"/>
          <a:sy n="123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g, David" userId="S::dtang@iastate.edu::b685ea75-b979-450c-b408-6d4596acc381" providerId="AD" clId="Web-{57FB130E-C797-2D0E-EB9E-81A931C87ED7}"/>
    <pc:docChg chg="modSld">
      <pc:chgData name="Tang, David" userId="S::dtang@iastate.edu::b685ea75-b979-450c-b408-6d4596acc381" providerId="AD" clId="Web-{57FB130E-C797-2D0E-EB9E-81A931C87ED7}" dt="2025-05-12T03:25:39.143" v="1" actId="14100"/>
      <pc:docMkLst>
        <pc:docMk/>
      </pc:docMkLst>
      <pc:sldChg chg="modSp">
        <pc:chgData name="Tang, David" userId="S::dtang@iastate.edu::b685ea75-b979-450c-b408-6d4596acc381" providerId="AD" clId="Web-{57FB130E-C797-2D0E-EB9E-81A931C87ED7}" dt="2025-05-12T03:25:39.143" v="1" actId="14100"/>
        <pc:sldMkLst>
          <pc:docMk/>
          <pc:sldMk cId="0" sldId="261"/>
        </pc:sldMkLst>
        <pc:picChg chg="mod">
          <ac:chgData name="Tang, David" userId="S::dtang@iastate.edu::b685ea75-b979-450c-b408-6d4596acc381" providerId="AD" clId="Web-{57FB130E-C797-2D0E-EB9E-81A931C87ED7}" dt="2025-05-12T03:25:39.143" v="1" actId="14100"/>
          <ac:picMkLst>
            <pc:docMk/>
            <pc:sldMk cId="0" sldId="261"/>
            <ac:picMk id="159" creationId="{00000000-0000-0000-0000-000000000000}"/>
          </ac:picMkLst>
        </pc:picChg>
      </pc:sldChg>
    </pc:docChg>
  </pc:docChgLst>
  <pc:docChgLst>
    <pc:chgData name="Stephen Gilbert" userId="194946290_tp_box_2" providerId="OAuth2" clId="{396A11A1-9758-7348-97C2-E41ED2EB430A}"/>
    <pc:docChg chg="custSel addSld delSld modSld sldOrd">
      <pc:chgData name="Stephen Gilbert" userId="194946290_tp_box_2" providerId="OAuth2" clId="{396A11A1-9758-7348-97C2-E41ED2EB430A}" dt="2024-07-02T12:24:23.181" v="147" actId="20577"/>
      <pc:docMkLst>
        <pc:docMk/>
      </pc:docMkLst>
      <pc:sldChg chg="modSp mod">
        <pc:chgData name="Stephen Gilbert" userId="194946290_tp_box_2" providerId="OAuth2" clId="{396A11A1-9758-7348-97C2-E41ED2EB430A}" dt="2024-07-02T12:21:35.901" v="114" actId="20577"/>
        <pc:sldMkLst>
          <pc:docMk/>
          <pc:sldMk cId="679360633" sldId="383"/>
        </pc:sldMkLst>
        <pc:spChg chg="mod">
          <ac:chgData name="Stephen Gilbert" userId="194946290_tp_box_2" providerId="OAuth2" clId="{396A11A1-9758-7348-97C2-E41ED2EB430A}" dt="2024-07-02T12:21:35.901" v="114" actId="20577"/>
          <ac:spMkLst>
            <pc:docMk/>
            <pc:sldMk cId="679360633" sldId="383"/>
            <ac:spMk id="3" creationId="{00000000-0000-0000-0000-000000000000}"/>
          </ac:spMkLst>
        </pc:spChg>
      </pc:sldChg>
      <pc:sldChg chg="del">
        <pc:chgData name="Stephen Gilbert" userId="194946290_tp_box_2" providerId="OAuth2" clId="{396A11A1-9758-7348-97C2-E41ED2EB430A}" dt="2024-07-02T12:23:55.206" v="123" actId="2696"/>
        <pc:sldMkLst>
          <pc:docMk/>
          <pc:sldMk cId="1504707516" sldId="413"/>
        </pc:sldMkLst>
      </pc:sldChg>
      <pc:sldChg chg="modSp mod">
        <pc:chgData name="Stephen Gilbert" userId="194946290_tp_box_2" providerId="OAuth2" clId="{396A11A1-9758-7348-97C2-E41ED2EB430A}" dt="2024-07-02T12:23:19.650" v="122" actId="20577"/>
        <pc:sldMkLst>
          <pc:docMk/>
          <pc:sldMk cId="1856496012" sldId="439"/>
        </pc:sldMkLst>
        <pc:spChg chg="mod">
          <ac:chgData name="Stephen Gilbert" userId="194946290_tp_box_2" providerId="OAuth2" clId="{396A11A1-9758-7348-97C2-E41ED2EB430A}" dt="2024-07-02T12:23:19.650" v="122" actId="20577"/>
          <ac:spMkLst>
            <pc:docMk/>
            <pc:sldMk cId="1856496012" sldId="439"/>
            <ac:spMk id="358" creationId="{00000000-0000-0000-0000-000000000000}"/>
          </ac:spMkLst>
        </pc:spChg>
      </pc:sldChg>
      <pc:sldChg chg="modSp mod">
        <pc:chgData name="Stephen Gilbert" userId="194946290_tp_box_2" providerId="OAuth2" clId="{396A11A1-9758-7348-97C2-E41ED2EB430A}" dt="2024-07-02T12:24:23.181" v="147" actId="20577"/>
        <pc:sldMkLst>
          <pc:docMk/>
          <pc:sldMk cId="2264353797" sldId="442"/>
        </pc:sldMkLst>
        <pc:spChg chg="mod">
          <ac:chgData name="Stephen Gilbert" userId="194946290_tp_box_2" providerId="OAuth2" clId="{396A11A1-9758-7348-97C2-E41ED2EB430A}" dt="2024-07-02T12:24:23.181" v="147" actId="20577"/>
          <ac:spMkLst>
            <pc:docMk/>
            <pc:sldMk cId="2264353797" sldId="442"/>
            <ac:spMk id="5" creationId="{5F255768-A551-1F15-F0DE-06E691861818}"/>
          </ac:spMkLst>
        </pc:spChg>
      </pc:sldChg>
      <pc:sldChg chg="addSp delSp modSp new mod ord modClrScheme chgLayout">
        <pc:chgData name="Stephen Gilbert" userId="194946290_tp_box_2" providerId="OAuth2" clId="{396A11A1-9758-7348-97C2-E41ED2EB430A}" dt="2024-07-02T12:04:55.345" v="53" actId="20578"/>
        <pc:sldMkLst>
          <pc:docMk/>
          <pc:sldMk cId="2380199540" sldId="459"/>
        </pc:sldMkLst>
        <pc:spChg chg="del">
          <ac:chgData name="Stephen Gilbert" userId="194946290_tp_box_2" providerId="OAuth2" clId="{396A11A1-9758-7348-97C2-E41ED2EB430A}" dt="2024-07-02T12:01:18.376" v="6" actId="700"/>
          <ac:spMkLst>
            <pc:docMk/>
            <pc:sldMk cId="2380199540" sldId="459"/>
            <ac:spMk id="2" creationId="{DF3EC944-38F9-9429-50F6-67822FB8E808}"/>
          </ac:spMkLst>
        </pc:spChg>
        <pc:spChg chg="del">
          <ac:chgData name="Stephen Gilbert" userId="194946290_tp_box_2" providerId="OAuth2" clId="{396A11A1-9758-7348-97C2-E41ED2EB430A}" dt="2024-07-02T12:01:18.376" v="6" actId="700"/>
          <ac:spMkLst>
            <pc:docMk/>
            <pc:sldMk cId="2380199540" sldId="459"/>
            <ac:spMk id="3" creationId="{5B093542-A0AA-7208-AF2F-CCCBCADC21F5}"/>
          </ac:spMkLst>
        </pc:spChg>
        <pc:spChg chg="mod ord">
          <ac:chgData name="Stephen Gilbert" userId="194946290_tp_box_2" providerId="OAuth2" clId="{396A11A1-9758-7348-97C2-E41ED2EB430A}" dt="2024-07-02T12:01:18.376" v="6" actId="700"/>
          <ac:spMkLst>
            <pc:docMk/>
            <pc:sldMk cId="2380199540" sldId="459"/>
            <ac:spMk id="4" creationId="{5171F4BD-2FCA-1B0E-DCD8-E0075846FE2C}"/>
          </ac:spMkLst>
        </pc:spChg>
        <pc:spChg chg="mod ord">
          <ac:chgData name="Stephen Gilbert" userId="194946290_tp_box_2" providerId="OAuth2" clId="{396A11A1-9758-7348-97C2-E41ED2EB430A}" dt="2024-07-02T12:01:18.376" v="6" actId="700"/>
          <ac:spMkLst>
            <pc:docMk/>
            <pc:sldMk cId="2380199540" sldId="459"/>
            <ac:spMk id="5" creationId="{F25FF339-5648-DBD6-482B-FBAF69EA062E}"/>
          </ac:spMkLst>
        </pc:spChg>
        <pc:spChg chg="add mod">
          <ac:chgData name="Stephen Gilbert" userId="194946290_tp_box_2" providerId="OAuth2" clId="{396A11A1-9758-7348-97C2-E41ED2EB430A}" dt="2024-07-02T12:01:34.811" v="36" actId="1076"/>
          <ac:spMkLst>
            <pc:docMk/>
            <pc:sldMk cId="2380199540" sldId="459"/>
            <ac:spMk id="8" creationId="{99A6CEDA-B14B-4A10-DFDB-4946EB14EF80}"/>
          </ac:spMkLst>
        </pc:spChg>
        <pc:spChg chg="add mod">
          <ac:chgData name="Stephen Gilbert" userId="194946290_tp_box_2" providerId="OAuth2" clId="{396A11A1-9758-7348-97C2-E41ED2EB430A}" dt="2024-07-02T12:04:26.237" v="52" actId="403"/>
          <ac:spMkLst>
            <pc:docMk/>
            <pc:sldMk cId="2380199540" sldId="459"/>
            <ac:spMk id="9" creationId="{7321BEA8-2D31-4AA2-2420-D15C63576816}"/>
          </ac:spMkLst>
        </pc:spChg>
        <pc:picChg chg="add mod">
          <ac:chgData name="Stephen Gilbert" userId="194946290_tp_box_2" providerId="OAuth2" clId="{396A11A1-9758-7348-97C2-E41ED2EB430A}" dt="2024-07-02T12:01:21.017" v="7" actId="1076"/>
          <ac:picMkLst>
            <pc:docMk/>
            <pc:sldMk cId="2380199540" sldId="459"/>
            <ac:picMk id="7" creationId="{797FF7AD-279B-A8C3-0E0A-D9EB7BDFDEE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554-074B-ADEE-E81F8239D549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54-074B-ADEE-E81F8239D549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54-074B-ADEE-E81F8239D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7F7F7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209-2F4C-B339-0B1CA9E920B8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7F7F7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09-2F4C-B339-0B1CA9E920B8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09-2F4C-B339-0B1CA9E92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7F7F7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2FD-7D4A-9065-8A66C8B0BBD7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7F7F7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FD-7D4A-9065-8A66C8B0BBD7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FD-7D4A-9065-8A66C8B0B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7F7F7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24C-074D-A1B9-8ADB78189A00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7F7F7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4C-074D-A1B9-8ADB78189A00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4C-074D-A1B9-8ADB78189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7F7F7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71C-C24E-A0E8-4E755478E5D2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7F7F7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C-C24E-A0E8-4E755478E5D2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C-C24E-A0E8-4E755478E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7F7F7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C4C-5846-B154-84AD4D762AB7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7F7F7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4C-5846-B154-84AD4D762AB7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4C-5846-B154-84AD4D762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3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Shrink it and pink it</a:t>
            </a:r>
          </a:p>
        </p:txBody>
      </p:sp>
    </p:spTree>
    <p:extLst>
      <p:ext uri="{BB962C8B-B14F-4D97-AF65-F5344CB8AC3E}">
        <p14:creationId xmlns:p14="http://schemas.microsoft.com/office/powerpoint/2010/main" val="325680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0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1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99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5841A-DE4B-E744-8911-BB00AE7D7A2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21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145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218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54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88888"/>
                </a:solidFill>
              </a:defRPr>
            </a:lvl1pPr>
            <a:lvl2pPr marL="0" indent="342900" algn="ctr">
              <a:buSzTx/>
              <a:buNone/>
              <a:defRPr>
                <a:solidFill>
                  <a:srgbClr val="888888"/>
                </a:solidFill>
              </a:defRPr>
            </a:lvl2pPr>
            <a:lvl3pPr marL="0" indent="685800" algn="ctr">
              <a:buSzTx/>
              <a:buNone/>
              <a:defRPr>
                <a:solidFill>
                  <a:srgbClr val="888888"/>
                </a:solidFill>
              </a:defRPr>
            </a:lvl3pPr>
            <a:lvl4pPr marL="0" indent="1028700" algn="ctr">
              <a:buSzTx/>
              <a:buNone/>
              <a:defRPr>
                <a:solidFill>
                  <a:srgbClr val="888888"/>
                </a:solidFill>
              </a:defRPr>
            </a:lvl4pPr>
            <a:lvl5pPr marL="0" indent="1371600" algn="ctr">
              <a:buSz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6983576-89DE-EFD3-A8A4-3CDC9C42B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 &amp; Newendorp, SPIRE-EIT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 &amp; Newendorp, SPIRE-EIT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5271571-D711-A70D-AA09-30D57F590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>
              <a:defRPr sz="3000" b="1" cap="all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>
              <a:spcBef>
                <a:spcPts val="300"/>
              </a:spcBef>
              <a:defRPr sz="1500">
                <a:solidFill>
                  <a:srgbClr val="888888"/>
                </a:solidFill>
              </a:defRPr>
            </a:lvl1pPr>
            <a:lvl2pPr marL="0" indent="342900">
              <a:spcBef>
                <a:spcPts val="300"/>
              </a:spcBef>
              <a:buSzTx/>
              <a:buNone/>
              <a:defRPr sz="1500">
                <a:solidFill>
                  <a:srgbClr val="888888"/>
                </a:solidFill>
              </a:defRPr>
            </a:lvl2pPr>
            <a:lvl3pPr marL="0" indent="685800">
              <a:spcBef>
                <a:spcPts val="300"/>
              </a:spcBef>
              <a:buSzTx/>
              <a:buNone/>
              <a:defRPr sz="1500">
                <a:solidFill>
                  <a:srgbClr val="888888"/>
                </a:solidFill>
              </a:defRPr>
            </a:lvl3pPr>
            <a:lvl4pPr marL="0" indent="1028700">
              <a:spcBef>
                <a:spcPts val="300"/>
              </a:spcBef>
              <a:buSzTx/>
              <a:buNone/>
              <a:defRPr sz="1500">
                <a:solidFill>
                  <a:srgbClr val="888888"/>
                </a:solidFill>
              </a:defRPr>
            </a:lvl4pPr>
            <a:lvl5pPr marL="0" indent="1371600">
              <a:spcBef>
                <a:spcPts val="300"/>
              </a:spcBef>
              <a:buSzTx/>
              <a:buNone/>
              <a:defRPr sz="15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VRAC_PowerPointTemplate-01.png" descr="VRAC_PowerPointTemplat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9" y="4619881"/>
            <a:ext cx="2172007" cy="41940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1800" b="1"/>
            </a:lvl1pPr>
            <a:lvl2pPr marL="0" indent="342900">
              <a:spcBef>
                <a:spcPts val="400"/>
              </a:spcBef>
              <a:buSzTx/>
              <a:buNone/>
              <a:defRPr sz="1800" b="1"/>
            </a:lvl2pPr>
            <a:lvl3pPr marL="0" indent="685800">
              <a:spcBef>
                <a:spcPts val="400"/>
              </a:spcBef>
              <a:buSzTx/>
              <a:buNone/>
              <a:defRPr sz="1800" b="1"/>
            </a:lvl3pPr>
            <a:lvl4pPr marL="0" indent="1028700">
              <a:spcBef>
                <a:spcPts val="400"/>
              </a:spcBef>
              <a:buSzTx/>
              <a:buNone/>
              <a:defRPr sz="1800" b="1"/>
            </a:lvl4pPr>
            <a:lvl5pPr marL="0" indent="1371600">
              <a:spcBef>
                <a:spcPts val="400"/>
              </a:spcBef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400"/>
              </a:spcBef>
              <a:defRPr sz="1800" b="1"/>
            </a:pPr>
            <a:endParaRPr/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9146F4B-6B82-DBA5-EBEF-8D64A74AB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DF5377-DE35-7B67-65CD-E78651AD4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DC200F0-AD92-B637-AB2B-1E445F949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>
              <a:defRPr sz="1500" b="1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00"/>
              </a:spcBef>
              <a:defRPr sz="1000"/>
            </a:pP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>
              <a:defRPr sz="1500" b="1"/>
            </a:lvl1pPr>
          </a:lstStyle>
          <a:p>
            <a:r>
              <a:t>Title Text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000"/>
            </a:lvl1pPr>
            <a:lvl2pPr marL="0" indent="342900">
              <a:spcBef>
                <a:spcPts val="200"/>
              </a:spcBef>
              <a:buSzTx/>
              <a:buNone/>
              <a:defRPr sz="1000"/>
            </a:lvl2pPr>
            <a:lvl3pPr marL="0" indent="685800">
              <a:spcBef>
                <a:spcPts val="200"/>
              </a:spcBef>
              <a:buSzTx/>
              <a:buNone/>
              <a:defRPr sz="1000"/>
            </a:lvl3pPr>
            <a:lvl4pPr marL="0" indent="1028700">
              <a:spcBef>
                <a:spcPts val="200"/>
              </a:spcBef>
              <a:buSzTx/>
              <a:buNone/>
              <a:defRPr sz="1000"/>
            </a:lvl4pPr>
            <a:lvl5pPr marL="0" indent="1371600">
              <a:spcBef>
                <a:spcPts val="200"/>
              </a:spcBef>
              <a:buSzTx/>
              <a:buNone/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8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016FFC1E-5D66-6E93-1A42-651FC429E0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6187" y="4594623"/>
            <a:ext cx="2090105" cy="44648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84504E-C9DD-C258-FD88-68F59A63F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73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9pPr>
    </p:titleStyle>
    <p:bodyStyle>
      <a:lvl1pPr marL="0" marR="0" indent="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587829" marR="0" indent="-24492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914400" marR="0" indent="-22860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1303019" marR="0" indent="-27431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16459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19888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23317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26746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30175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gxiA4JTS9P8&amp;t=0m26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fjDWKMNlIk&amp;t=1m54s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youtu.be/pkAeNcNJVj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youtube.com/watch?v=ifjDWKMNlIk&amp;t=0m14s" TargetMode="External"/><Relationship Id="rId4" Type="http://schemas.openxmlformats.org/officeDocument/2006/relationships/hyperlink" Target="http://www.youtube.com/watch?v=ifjDWKMNlIk&amp;t=3m12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youtu.be/txp4Cl3JGbc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AoY4ZHgMqE" TargetMode="External"/><Relationship Id="rId2" Type="http://schemas.openxmlformats.org/officeDocument/2006/relationships/hyperlink" Target="https://www.youtube.com/@ign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gnitetalks.io/videos/integral-theory-in-5-minute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675726"/>
          </a:xfrm>
          <a:prstGeom prst="rect">
            <a:avLst/>
          </a:prstGeom>
        </p:spPr>
        <p:txBody>
          <a:bodyPr/>
          <a:lstStyle/>
          <a:p>
            <a:r>
              <a:rPr dirty="0"/>
              <a:t>Human Error</a:t>
            </a:r>
            <a:r>
              <a:rPr lang="en-US" dirty="0"/>
              <a:t>, </a:t>
            </a:r>
            <a:r>
              <a:rPr lang="en-US" dirty="0" err="1"/>
              <a:t>GenderMag</a:t>
            </a:r>
            <a:r>
              <a:rPr dirty="0"/>
              <a:t> &amp;</a:t>
            </a:r>
            <a:br>
              <a:rPr dirty="0"/>
            </a:br>
            <a:r>
              <a:rPr dirty="0"/>
              <a:t>How to Give a Talk</a:t>
            </a:r>
            <a:r>
              <a:rPr lang="en-US" dirty="0"/>
              <a:t> (next week)</a:t>
            </a:r>
            <a:endParaRPr dirty="0"/>
          </a:p>
        </p:txBody>
      </p:sp>
      <p:sp>
        <p:nvSpPr>
          <p:cNvPr id="113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685799" y="3172967"/>
            <a:ext cx="7190911" cy="7293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/>
          </a:lstStyle>
          <a:p>
            <a:r>
              <a:rPr lang="en-US" dirty="0"/>
              <a:t>David Tang</a:t>
            </a:r>
          </a:p>
          <a:p>
            <a:r>
              <a:rPr lang="en-US" dirty="0"/>
              <a:t>Using slides by Stephen Gilbert &amp; Amanda </a:t>
            </a:r>
            <a:r>
              <a:rPr lang="en-US" dirty="0" err="1"/>
              <a:t>Newendorp</a:t>
            </a:r>
            <a:endParaRPr dirty="0"/>
          </a:p>
        </p:txBody>
      </p:sp>
      <p:pic>
        <p:nvPicPr>
          <p:cNvPr id="11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977" y="15919"/>
            <a:ext cx="1992447" cy="1312819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pic>
        <p:nvPicPr>
          <p:cNvPr id="115" name="irc_mi" descr="irc_m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933" y="35514"/>
            <a:ext cx="1806045" cy="1293224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pic>
        <p:nvPicPr>
          <p:cNvPr id="116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344" y="15919"/>
            <a:ext cx="1762488" cy="1312819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pic>
        <p:nvPicPr>
          <p:cNvPr id="117" name="Picture 11" descr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3940" y="15919"/>
            <a:ext cx="1364605" cy="1312819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sp>
        <p:nvSpPr>
          <p:cNvPr id="118" name="Straight Connector 14"/>
          <p:cNvSpPr/>
          <p:nvPr/>
        </p:nvSpPr>
        <p:spPr>
          <a:xfrm>
            <a:off x="29423" y="1328737"/>
            <a:ext cx="9114578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856" y="15919"/>
            <a:ext cx="2227144" cy="131494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4"/>
          <p:cNvSpPr txBox="1"/>
          <p:nvPr/>
        </p:nvSpPr>
        <p:spPr>
          <a:xfrm>
            <a:off x="7052380" y="3537638"/>
            <a:ext cx="163442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HCI</a:t>
            </a:r>
          </a:p>
          <a:p>
            <a:r>
              <a:rPr dirty="0"/>
              <a:t>Session 3</a:t>
            </a:r>
          </a:p>
        </p:txBody>
      </p:sp>
      <p:sp>
        <p:nvSpPr>
          <p:cNvPr id="121" name="Slide Number Placeholder 7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val 8"/>
          <p:cNvSpPr/>
          <p:nvPr/>
        </p:nvSpPr>
        <p:spPr>
          <a:xfrm>
            <a:off x="5909507" y="260685"/>
            <a:ext cx="1022685" cy="531398"/>
          </a:xfrm>
          <a:prstGeom prst="ellipse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Oval 6"/>
          <p:cNvSpPr/>
          <p:nvPr/>
        </p:nvSpPr>
        <p:spPr>
          <a:xfrm>
            <a:off x="3649576" y="260685"/>
            <a:ext cx="1022685" cy="531398"/>
          </a:xfrm>
          <a:prstGeom prst="ellipse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0" name="Picture 7" descr="Picture 7"/>
          <p:cNvPicPr>
            <a:picLocks noChangeAspect="1"/>
          </p:cNvPicPr>
          <p:nvPr/>
        </p:nvPicPr>
        <p:blipFill>
          <a:blip r:embed="rId2"/>
          <a:srcRect b="7315"/>
          <a:stretch>
            <a:fillRect/>
          </a:stretch>
        </p:blipFill>
        <p:spPr>
          <a:xfrm>
            <a:off x="1647660" y="0"/>
            <a:ext cx="5940257" cy="476726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463950" y="4788614"/>
            <a:ext cx="222851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5E4E06-8AA4-8731-2455-CE30A2343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Implications</a:t>
            </a:r>
          </a:p>
        </p:txBody>
      </p:sp>
      <p:sp>
        <p:nvSpPr>
          <p:cNvPr id="20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r>
              <a:t>Remove possibility for post-completion errors.</a:t>
            </a:r>
          </a:p>
          <a:p>
            <a:r>
              <a:t>If not feasible…</a:t>
            </a:r>
          </a:p>
          <a:p>
            <a:endParaRPr/>
          </a:p>
          <a:p>
            <a:r>
              <a:t>Provide very strong cues:</a:t>
            </a:r>
          </a:p>
          <a:p>
            <a:r>
              <a:t>	Explicit</a:t>
            </a:r>
          </a:p>
          <a:p>
            <a:r>
              <a:t>	Timely</a:t>
            </a:r>
          </a:p>
          <a:p>
            <a:r>
              <a:t>	Visually salient</a:t>
            </a:r>
          </a:p>
        </p:txBody>
      </p:sp>
      <p:sp>
        <p:nvSpPr>
          <p:cNvPr id="205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7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A38D1E-8CCA-6176-5DC5-BB7185006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Implications 2: Resiliance</a:t>
            </a:r>
          </a:p>
        </p:txBody>
      </p:sp>
      <p:sp>
        <p:nvSpPr>
          <p:cNvPr id="20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r>
              <a:t>Aid recovery</a:t>
            </a:r>
          </a:p>
          <a:p>
            <a:r>
              <a:t>Make actions reversible</a:t>
            </a:r>
          </a:p>
          <a:p>
            <a:pPr marL="340518" indent="-340518"/>
            <a:r>
              <a:t>Make results of each action noticeable within 150 ms.</a:t>
            </a:r>
          </a:p>
        </p:txBody>
      </p:sp>
      <p:sp>
        <p:nvSpPr>
          <p:cNvPr id="210" name="Rectangle 6"/>
          <p:cNvSpPr txBox="1"/>
          <p:nvPr/>
        </p:nvSpPr>
        <p:spPr>
          <a:xfrm>
            <a:off x="4062146" y="3014058"/>
            <a:ext cx="512693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/>
            </a:pPr>
            <a:r>
              <a:rPr dirty="0"/>
              <a:t>Bonnie John on Cancel</a:t>
            </a:r>
          </a:p>
          <a:p>
            <a:pPr>
              <a:defRPr sz="1200"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http://www.youtube.com/watch?v=gxiA4JTS9P8&amp;t=0m26s</a:t>
            </a:r>
          </a:p>
        </p:txBody>
      </p:sp>
      <p:pic>
        <p:nvPicPr>
          <p:cNvPr id="211" name="Picture 7" descr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984487"/>
            <a:ext cx="2408353" cy="1470484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21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7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EA88B-1DD6-DD0F-7188-94B0FB330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45911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Examples: </a:t>
            </a:r>
            <a:r>
              <a:rPr dirty="0"/>
              <a:t>Name that error</a:t>
            </a:r>
          </a:p>
        </p:txBody>
      </p:sp>
      <p:sp>
        <p:nvSpPr>
          <p:cNvPr id="286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endParaRPr dirty="0"/>
          </a:p>
          <a:p>
            <a:r>
              <a:rPr lang="en-US" dirty="0"/>
              <a:t>Pizza complaint</a:t>
            </a:r>
          </a:p>
          <a:p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http://youtu.be/pkAeNcNJVjA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 lang="en-US" dirty="0"/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r>
              <a:rPr dirty="0"/>
              <a:t>Chaos buttons, human error and healthcare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Morning 1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http://www.youtube.com/watch?v=ifjDWKMNlIk&amp;t=1m54s</a:t>
            </a:r>
            <a:endParaRPr sz="1800" dirty="0"/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endParaRPr sz="1800" dirty="0"/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Morning 2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http://www.youtube.com/watch?v=ifjDWKMNlIk&amp;t=3m12s</a:t>
            </a:r>
            <a:r>
              <a:rPr dirty="0"/>
              <a:t> </a:t>
            </a:r>
          </a:p>
        </p:txBody>
      </p:sp>
      <p:sp>
        <p:nvSpPr>
          <p:cNvPr id="287" name="Rectangle 6"/>
          <p:cNvSpPr txBox="1"/>
          <p:nvPr/>
        </p:nvSpPr>
        <p:spPr>
          <a:xfrm>
            <a:off x="3398200" y="3829152"/>
            <a:ext cx="4203863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500"/>
            </a:pPr>
            <a:r>
              <a:t>Dominic Furniss </a:t>
            </a:r>
          </a:p>
          <a:p>
            <a:pPr algn="r">
              <a:defRPr sz="1500"/>
            </a:pPr>
            <a:r>
              <a:t>University College London </a:t>
            </a:r>
          </a:p>
        </p:txBody>
      </p:sp>
      <p:pic>
        <p:nvPicPr>
          <p:cNvPr id="288" name="Picture 7" descr="Picture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759" y="2993768"/>
            <a:ext cx="1100890" cy="1543706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289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7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44B8BC36-38A9-B0DE-E88D-38D0D6573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300" y="864880"/>
            <a:ext cx="2857500" cy="16287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A51BB-8873-9C78-95C8-130EA4B85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FF6FC3-6E32-AA6C-8F40-F3D0898B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14" y="1118076"/>
            <a:ext cx="7772400" cy="1102520"/>
          </a:xfrm>
        </p:spPr>
        <p:txBody>
          <a:bodyPr/>
          <a:lstStyle/>
          <a:p>
            <a:r>
              <a:rPr lang="en-US" dirty="0"/>
              <a:t>Individual Differences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102DAB-954C-9CF9-A2CB-C673F3D7F7C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054723" y="2571750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States and traits that make people perceive or perform differently.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39548-B83B-74E5-820B-E177D944F7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2BF226-E9D9-C19F-5893-0584D153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1087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E0B8C-1049-754A-9D8F-4405F0139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1597819"/>
            <a:ext cx="4901184" cy="1102519"/>
          </a:xfrm>
        </p:spPr>
        <p:txBody>
          <a:bodyPr/>
          <a:lstStyle/>
          <a:p>
            <a:r>
              <a:rPr lang="en-US" dirty="0"/>
              <a:t>GenderMag: </a:t>
            </a:r>
            <a:br>
              <a:rPr lang="en-US" dirty="0"/>
            </a:br>
            <a:r>
              <a:rPr lang="en-US" dirty="0"/>
              <a:t>Could software be sexist?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21AE82-9471-0240-8559-D845BF1F2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7016" y="2914650"/>
            <a:ext cx="4215384" cy="13144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Dr. Margaret Burnett</a:t>
            </a:r>
          </a:p>
          <a:p>
            <a:pPr algn="l"/>
            <a:r>
              <a:rPr lang="en-US" dirty="0" err="1"/>
              <a:t>GenderMag.org</a:t>
            </a:r>
            <a:endParaRPr lang="en-US" dirty="0"/>
          </a:p>
          <a:p>
            <a:pPr algn="l"/>
            <a:r>
              <a:rPr lang="en-US" dirty="0">
                <a:hlinkClick r:id="rId2"/>
              </a:rPr>
              <a:t>https://youtu.be/txp4Cl3JGbc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BD86AC-C7A1-0641-8FCD-7FB3E2D5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Margaret Burnett">
            <a:extLst>
              <a:ext uri="{FF2B5EF4-FFF2-40B4-BE49-F238E27FC236}">
                <a16:creationId xmlns:a16="http://schemas.microsoft.com/office/drawing/2014/main" id="{0C7FB980-1338-C74D-945B-2ABAF15B9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r="10789"/>
          <a:stretch/>
        </p:blipFill>
        <p:spPr bwMode="auto">
          <a:xfrm>
            <a:off x="0" y="813760"/>
            <a:ext cx="3197690" cy="35159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DC938-5303-DDDD-2102-2B3F6C400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28853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4A3E-61EE-2ED1-336B-427AF3D1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C4A21-491E-CC22-1BED-EBF45549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5862577" cy="3394473"/>
          </a:xfrm>
        </p:spPr>
        <p:txBody>
          <a:bodyPr>
            <a:normAutofit/>
          </a:bodyPr>
          <a:lstStyle/>
          <a:p>
            <a:r>
              <a:rPr lang="en-US" dirty="0"/>
              <a:t>What happens if most of the programmers, designers, and managers are men, but half of the users are women?</a:t>
            </a:r>
          </a:p>
          <a:p>
            <a:endParaRPr lang="en-US" dirty="0"/>
          </a:p>
          <a:p>
            <a:r>
              <a:rPr lang="en-US" dirty="0"/>
              <a:t>Can we make more inclusive software without relying on stereotypes?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31BA3-2B0B-8BE2-618A-01B747A56D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4A19-5CFF-75F2-9F62-128E74B3C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  <p:pic>
        <p:nvPicPr>
          <p:cNvPr id="6" name="Picture 2" descr="Margaret Burnett">
            <a:extLst>
              <a:ext uri="{FF2B5EF4-FFF2-40B4-BE49-F238E27FC236}">
                <a16:creationId xmlns:a16="http://schemas.microsoft.com/office/drawing/2014/main" id="{A5AD98D9-1CD8-4A9B-5929-0F4EB7BA4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r="10789"/>
          <a:stretch/>
        </p:blipFill>
        <p:spPr bwMode="auto">
          <a:xfrm>
            <a:off x="6553058" y="1288322"/>
            <a:ext cx="2133742" cy="23461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4A3E-61EE-2ED1-336B-427AF3D1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“inclusive”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31BA3-2B0B-8BE2-618A-01B747A56D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4A19-5CFF-75F2-9F62-128E74B3C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27174CF-007B-F55D-A7E4-9BEFBC7F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91" y="1132871"/>
            <a:ext cx="1423794" cy="33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87054-690A-A110-9F1D-E74C7374E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115" y="1132871"/>
            <a:ext cx="4302562" cy="322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CEA2-1C99-CAA0-EA8A-27E5DEB6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inclusive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8DCF1-2CA6-5564-3D2A-F61B0CFAAE4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59FD0-E10D-C23D-9CFE-8EFF98CA8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032E7-303C-0252-3D6A-5BCA6126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194" y="1094728"/>
            <a:ext cx="2896465" cy="349989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07AC6B-6340-CB8B-DCA3-FF0ABAB0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2667000" cy="3394473"/>
          </a:xfrm>
        </p:spPr>
        <p:txBody>
          <a:bodyPr/>
          <a:lstStyle/>
          <a:p>
            <a:r>
              <a:rPr lang="en-US" dirty="0"/>
              <a:t>Redesigned backpack to fit women better</a:t>
            </a:r>
          </a:p>
          <a:p>
            <a:endParaRPr lang="en-US" dirty="0"/>
          </a:p>
          <a:p>
            <a:r>
              <a:rPr lang="en-US" dirty="0"/>
              <a:t>Can we do the same thing in HCI?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E9E3B3-701B-0B60-533D-B7A4DCFF1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058" y="861137"/>
            <a:ext cx="2400300" cy="254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59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8BEC-C2C8-6508-62AD-03FEFBC3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 cognitive facets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D6B6F-097A-AC47-1295-F3F53E6F6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00100" lvl="1" indent="-457200">
              <a:buFont typeface="+mj-lt"/>
              <a:buAutoNum type="arabicPeriod"/>
            </a:pPr>
            <a:r>
              <a:rPr lang="en-US" dirty="0"/>
              <a:t>Risk aversion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Motivations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Computer self-efficacy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Information processing style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Learning by tinkering vs. process</a:t>
            </a:r>
          </a:p>
          <a:p>
            <a:endParaRPr lang="en-US" dirty="0"/>
          </a:p>
          <a:p>
            <a:r>
              <a:rPr lang="en-US" dirty="0"/>
              <a:t>Gender-based </a:t>
            </a:r>
            <a:r>
              <a:rPr lang="en-US" u="sng" dirty="0"/>
              <a:t>trends</a:t>
            </a:r>
            <a:r>
              <a:rPr lang="en-US" dirty="0"/>
              <a:t> for how these facets manifest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D29B0-19E6-2279-B083-59BAF98886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7062D-BCA6-B59F-FD60-BFE2E4CD3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109" y="1027510"/>
            <a:ext cx="3074587" cy="272782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02D3F-305D-FAFB-6A4A-0A0838310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26386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5"/>
          <p:cNvSpPr txBox="1">
            <a:spLocks noGrp="1"/>
          </p:cNvSpPr>
          <p:nvPr>
            <p:ph type="ctrTitle"/>
          </p:nvPr>
        </p:nvSpPr>
        <p:spPr>
          <a:xfrm>
            <a:off x="1657350" y="1543049"/>
            <a:ext cx="5829300" cy="110252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Human Error</a:t>
            </a:r>
          </a:p>
        </p:txBody>
      </p:sp>
      <p:sp>
        <p:nvSpPr>
          <p:cNvPr id="124" name="TextBox 1"/>
          <p:cNvSpPr txBox="1"/>
          <p:nvPr/>
        </p:nvSpPr>
        <p:spPr>
          <a:xfrm>
            <a:off x="965020" y="3424456"/>
            <a:ext cx="7926882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Some slides from Sarah Wiseman, Sandy Gould | University College London </a:t>
            </a:r>
          </a:p>
          <a:p>
            <a:pPr>
              <a:defRPr sz="1400"/>
            </a:pPr>
            <a:r>
              <a:t> </a:t>
            </a:r>
          </a:p>
        </p:txBody>
      </p:sp>
      <p:sp>
        <p:nvSpPr>
          <p:cNvPr id="125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A7C32A-4C08-39BE-9B5F-3103C1438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3D68-A3B9-95AC-6BA3-933A0051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Personas to represent facets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2CF1E-BA56-661E-58F6-B74097B2B0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46FD25-0713-6020-3208-660CCE908261}"/>
              </a:ext>
            </a:extLst>
          </p:cNvPr>
          <p:cNvGrpSpPr>
            <a:grpSpLocks noChangeAspect="1"/>
          </p:cNvGrpSpPr>
          <p:nvPr/>
        </p:nvGrpSpPr>
        <p:grpSpPr>
          <a:xfrm>
            <a:off x="2883263" y="1056562"/>
            <a:ext cx="2009993" cy="1554480"/>
            <a:chOff x="59134" y="2751037"/>
            <a:chExt cx="3134651" cy="2424263"/>
          </a:xfrm>
        </p:grpSpPr>
        <p:pic>
          <p:nvPicPr>
            <p:cNvPr id="6" name="Picture 5" descr="A picture containing person, smiling&#10;&#10;Description automatically generated">
              <a:extLst>
                <a:ext uri="{FF2B5EF4-FFF2-40B4-BE49-F238E27FC236}">
                  <a16:creationId xmlns:a16="http://schemas.microsoft.com/office/drawing/2014/main" id="{190E0D2B-8DCC-604A-C905-BC9CB7827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34" y="2751037"/>
              <a:ext cx="1898252" cy="16916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D0EB76-85A1-E63D-C4FA-2091223606F2}"/>
                </a:ext>
              </a:extLst>
            </p:cNvPr>
            <p:cNvSpPr txBox="1"/>
            <p:nvPr/>
          </p:nvSpPr>
          <p:spPr>
            <a:xfrm>
              <a:off x="59134" y="4528969"/>
              <a:ext cx="3134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Abi (Abigail/</a:t>
              </a:r>
              <a:r>
                <a:rPr lang="en-US" dirty="0" err="1"/>
                <a:t>Abishek</a:t>
              </a:r>
              <a:r>
                <a:rPr lang="en-US" dirty="0"/>
                <a:t>)</a:t>
              </a:r>
            </a:p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BDA89E-A33E-1621-8237-E39BCDFA1D0A}"/>
              </a:ext>
            </a:extLst>
          </p:cNvPr>
          <p:cNvGrpSpPr>
            <a:grpSpLocks noChangeAspect="1"/>
          </p:cNvGrpSpPr>
          <p:nvPr/>
        </p:nvGrpSpPr>
        <p:grpSpPr>
          <a:xfrm>
            <a:off x="1354718" y="2911674"/>
            <a:ext cx="2269284" cy="1554480"/>
            <a:chOff x="3408342" y="2751037"/>
            <a:chExt cx="3134651" cy="2147264"/>
          </a:xfrm>
        </p:grpSpPr>
        <p:pic>
          <p:nvPicPr>
            <p:cNvPr id="9" name="Picture 8" descr="A collage of people&#10;&#10;Description automatically generated with low confidence">
              <a:extLst>
                <a:ext uri="{FF2B5EF4-FFF2-40B4-BE49-F238E27FC236}">
                  <a16:creationId xmlns:a16="http://schemas.microsoft.com/office/drawing/2014/main" id="{91F8A0E3-3727-1C0D-F231-4E29C059B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6742" y="2751037"/>
              <a:ext cx="1677850" cy="16916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25988-B67D-224A-85F1-799CC983E3B6}"/>
                </a:ext>
              </a:extLst>
            </p:cNvPr>
            <p:cNvSpPr txBox="1"/>
            <p:nvPr/>
          </p:nvSpPr>
          <p:spPr>
            <a:xfrm>
              <a:off x="3408342" y="4528969"/>
              <a:ext cx="3134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Pat (Patrick/Patricia)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74BEA9-D322-936E-32C0-4DDCB722ECBB}"/>
              </a:ext>
            </a:extLst>
          </p:cNvPr>
          <p:cNvGrpSpPr>
            <a:grpSpLocks noChangeAspect="1"/>
          </p:cNvGrpSpPr>
          <p:nvPr/>
        </p:nvGrpSpPr>
        <p:grpSpPr>
          <a:xfrm>
            <a:off x="83157" y="1135423"/>
            <a:ext cx="2269284" cy="1554480"/>
            <a:chOff x="6905120" y="2751037"/>
            <a:chExt cx="3134651" cy="2147264"/>
          </a:xfrm>
        </p:grpSpPr>
        <p:pic>
          <p:nvPicPr>
            <p:cNvPr id="12" name="Picture 11" descr="A person smiling with a stethoscope around his neck&#10;&#10;Description automatically generated with low confidence">
              <a:extLst>
                <a:ext uri="{FF2B5EF4-FFF2-40B4-BE49-F238E27FC236}">
                  <a16:creationId xmlns:a16="http://schemas.microsoft.com/office/drawing/2014/main" id="{0EF3CF95-11CA-6E6B-E7F5-BAA3B562E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1810" y="2751037"/>
              <a:ext cx="1761272" cy="1691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6B4F71-6833-819A-5867-865582873F85}"/>
                </a:ext>
              </a:extLst>
            </p:cNvPr>
            <p:cNvSpPr txBox="1"/>
            <p:nvPr/>
          </p:nvSpPr>
          <p:spPr>
            <a:xfrm>
              <a:off x="6905120" y="4528969"/>
              <a:ext cx="3134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 (Timothy/</a:t>
              </a:r>
              <a:r>
                <a:rPr lang="en-US" dirty="0" err="1"/>
                <a:t>Timara</a:t>
              </a:r>
              <a:r>
                <a:rPr lang="en-US" dirty="0"/>
                <a:t>)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D2E1C4D-5B91-FE9F-4A9D-6D89D252F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741" y="1443935"/>
            <a:ext cx="3549827" cy="302221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92C7-EBE5-DF22-22AC-6B02BF753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26149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E2711-3045-92B8-A297-B8A89E4A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persona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F8AA2-0B0B-E1EC-A6B4-C5357FCE2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7255565" cy="33944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Risk-aversion: high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Motivation: uses technology to accomplish the task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Information processing style: comprehensive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Computer self-efficacy: low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Tinkering: avoids it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99642-CF6A-1879-A454-06D4AE03B6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342F64-A4A5-F41F-B7F4-4EB5EBBD79FC}"/>
              </a:ext>
            </a:extLst>
          </p:cNvPr>
          <p:cNvGrpSpPr/>
          <p:nvPr/>
        </p:nvGrpSpPr>
        <p:grpSpPr>
          <a:xfrm>
            <a:off x="5249999" y="2479921"/>
            <a:ext cx="3134651" cy="2424263"/>
            <a:chOff x="59134" y="2751037"/>
            <a:chExt cx="3134651" cy="2424263"/>
          </a:xfrm>
        </p:grpSpPr>
        <p:pic>
          <p:nvPicPr>
            <p:cNvPr id="6" name="Picture 5" descr="A picture containing person, smiling&#10;&#10;Description automatically generated">
              <a:extLst>
                <a:ext uri="{FF2B5EF4-FFF2-40B4-BE49-F238E27FC236}">
                  <a16:creationId xmlns:a16="http://schemas.microsoft.com/office/drawing/2014/main" id="{01B8BA3C-E92D-9446-AD31-F2C484AC0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34" y="2751037"/>
              <a:ext cx="1898252" cy="16916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2995A2-698F-8B0E-8A3D-904325012500}"/>
                </a:ext>
              </a:extLst>
            </p:cNvPr>
            <p:cNvSpPr txBox="1"/>
            <p:nvPr/>
          </p:nvSpPr>
          <p:spPr>
            <a:xfrm>
              <a:off x="59134" y="4528969"/>
              <a:ext cx="3134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Abi (Abigail/</a:t>
              </a:r>
              <a:r>
                <a:rPr lang="en-US" dirty="0" err="1"/>
                <a:t>Abishek</a:t>
              </a:r>
              <a:r>
                <a:rPr lang="en-US" dirty="0"/>
                <a:t>)</a:t>
              </a:r>
            </a:p>
            <a:p>
              <a:endParaRPr lang="en-US" dirty="0"/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CDD53-272D-F6D4-28A8-BD8426823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32856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2971-79F6-434B-8395-1D7A02D8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0642C-9413-BE4F-B5EC-AB61BBF64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728"/>
              </a:spcBef>
              <a:buAutoNum type="arabicPeriod"/>
            </a:pPr>
            <a:r>
              <a:rPr lang="en-US" dirty="0"/>
              <a:t>Pick a persona, e.g., Abi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0C1ED-4DAD-A141-85A0-405FC7DB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C5F26C-A104-F989-DFF9-CC8A0A163D61}"/>
              </a:ext>
            </a:extLst>
          </p:cNvPr>
          <p:cNvGrpSpPr/>
          <p:nvPr/>
        </p:nvGrpSpPr>
        <p:grpSpPr>
          <a:xfrm>
            <a:off x="4985874" y="1685254"/>
            <a:ext cx="3134651" cy="2424263"/>
            <a:chOff x="59134" y="2751037"/>
            <a:chExt cx="3134651" cy="2424263"/>
          </a:xfrm>
        </p:grpSpPr>
        <p:pic>
          <p:nvPicPr>
            <p:cNvPr id="7" name="Picture 6" descr="A picture containing person, smiling&#10;&#10;Description automatically generated">
              <a:extLst>
                <a:ext uri="{FF2B5EF4-FFF2-40B4-BE49-F238E27FC236}">
                  <a16:creationId xmlns:a16="http://schemas.microsoft.com/office/drawing/2014/main" id="{3F52DDF6-D7F0-3743-B0E0-8BAA03886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34" y="2751037"/>
              <a:ext cx="1898252" cy="169164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6C3BF8-C4DE-45EE-64A3-A088C0C9C412}"/>
                </a:ext>
              </a:extLst>
            </p:cNvPr>
            <p:cNvSpPr txBox="1"/>
            <p:nvPr/>
          </p:nvSpPr>
          <p:spPr>
            <a:xfrm>
              <a:off x="59134" y="4528969"/>
              <a:ext cx="3134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Abi (Abigail/</a:t>
              </a:r>
              <a:r>
                <a:rPr lang="en-US" dirty="0" err="1"/>
                <a:t>Abishek</a:t>
              </a:r>
              <a:r>
                <a:rPr lang="en-US" dirty="0"/>
                <a:t>)</a:t>
              </a:r>
            </a:p>
            <a:p>
              <a:endParaRPr lang="en-US" dirty="0"/>
            </a:p>
          </p:txBody>
        </p:sp>
      </p:grp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22704F8-EA9B-6C0A-770A-A623BD23C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28683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2971-79F6-434B-8395-1D7A02D8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0642C-9413-BE4F-B5EC-AB61BBF64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728258" cy="339447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728"/>
              </a:spcBef>
              <a:buFont typeface="+mj-lt"/>
              <a:buAutoNum type="arabicPeriod" startAt="2"/>
            </a:pPr>
            <a:r>
              <a:rPr lang="en-US" dirty="0"/>
              <a:t>Give her a goal</a:t>
            </a:r>
          </a:p>
          <a:p>
            <a:pPr>
              <a:spcBef>
                <a:spcPts val="1728"/>
              </a:spcBef>
            </a:pPr>
            <a:r>
              <a:rPr lang="en-US" i="1" dirty="0"/>
              <a:t>“Use the new </a:t>
            </a:r>
            <a:r>
              <a:rPr lang="en-US" i="1" dirty="0" err="1"/>
              <a:t>EcoHome</a:t>
            </a:r>
            <a:r>
              <a:rPr lang="en-US" i="1" dirty="0"/>
              <a:t> app to change your thermostat setting to 75°F”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0C1ED-4DAD-A141-85A0-405FC7DB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0950D-9337-69AD-7FA4-B9756D57A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23" y="873264"/>
            <a:ext cx="3086177" cy="2988008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BCE1D84-C89C-099B-FE15-F87E84B77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42132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2971-79F6-434B-8395-1D7A02D8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0642C-9413-BE4F-B5EC-AB61BBF64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5143423" cy="339447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728"/>
              </a:spcBef>
              <a:buFont typeface="+mj-lt"/>
              <a:buAutoNum type="arabicPeriod" startAt="3"/>
            </a:pPr>
            <a:r>
              <a:rPr lang="en-US" dirty="0"/>
              <a:t>Ask developer for </a:t>
            </a:r>
            <a:r>
              <a:rPr lang="en-US" dirty="0">
                <a:solidFill>
                  <a:srgbClr val="C00000"/>
                </a:solidFill>
              </a:rPr>
              <a:t>subgoal</a:t>
            </a:r>
            <a:r>
              <a:rPr lang="en-US" dirty="0"/>
              <a:t>: “What were you hoping Abi would want to do first?” </a:t>
            </a:r>
          </a:p>
          <a:p>
            <a:pPr>
              <a:spcBef>
                <a:spcPts val="1728"/>
              </a:spcBef>
            </a:pPr>
            <a:r>
              <a:rPr lang="en-US" i="1" dirty="0"/>
              <a:t>Abi should go to the page to adjust the temperature.</a:t>
            </a:r>
            <a:endParaRPr lang="en-US" dirty="0"/>
          </a:p>
          <a:p>
            <a:pPr>
              <a:spcBef>
                <a:spcPts val="1728"/>
              </a:spcBef>
            </a:pPr>
            <a:r>
              <a:rPr lang="en-US" dirty="0">
                <a:solidFill>
                  <a:srgbClr val="C00000"/>
                </a:solidFill>
              </a:rPr>
              <a:t>Will Abi have that subgoal? </a:t>
            </a:r>
            <a:r>
              <a:rPr lang="en-US" dirty="0">
                <a:solidFill>
                  <a:schemeClr val="tx1"/>
                </a:solidFill>
              </a:rPr>
              <a:t>(yes, no, maybe)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0C1ED-4DAD-A141-85A0-405FC7DB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4B75A-33D1-BFF9-1866-043235709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23" y="873264"/>
            <a:ext cx="3086177" cy="29880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EED91F-27C4-A55B-BC02-0FC3F0A27F8F}"/>
              </a:ext>
            </a:extLst>
          </p:cNvPr>
          <p:cNvSpPr/>
          <p:nvPr/>
        </p:nvSpPr>
        <p:spPr>
          <a:xfrm>
            <a:off x="4004841" y="3611301"/>
            <a:ext cx="428263" cy="238396"/>
          </a:xfrm>
          <a:prstGeom prst="rect">
            <a:avLst/>
          </a:prstGeom>
          <a:solidFill>
            <a:srgbClr val="FFFF00">
              <a:alpha val="34902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 MT"/>
              <a:ea typeface="Gill Sans MT"/>
              <a:cs typeface="Gill Sans MT"/>
              <a:sym typeface="Gill Sans MT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0620895-517A-845D-6122-100784D2A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234194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2971-79F6-434B-8395-1D7A02D8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0642C-9413-BE4F-B5EC-AB61BBF64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901878" cy="339447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728"/>
              </a:spcBef>
              <a:buFont typeface="+mj-lt"/>
              <a:buAutoNum type="arabicPeriod" startAt="4"/>
            </a:pPr>
            <a:r>
              <a:rPr lang="en-US" dirty="0"/>
              <a:t>Assume Abi has that subgoal. Ask developer what </a:t>
            </a:r>
            <a:r>
              <a:rPr lang="en-US" dirty="0">
                <a:solidFill>
                  <a:srgbClr val="C00000"/>
                </a:solidFill>
              </a:rPr>
              <a:t>action</a:t>
            </a:r>
            <a:r>
              <a:rPr lang="en-US" dirty="0"/>
              <a:t> Abi should take? </a:t>
            </a:r>
          </a:p>
          <a:p>
            <a:pPr>
              <a:spcBef>
                <a:spcPts val="1728"/>
              </a:spcBef>
            </a:pPr>
            <a:r>
              <a:rPr lang="en-US" i="1" dirty="0"/>
              <a:t>Abi should touch the circle that says 78°F to go to the temperature page.</a:t>
            </a:r>
            <a:endParaRPr lang="en-US" dirty="0"/>
          </a:p>
          <a:p>
            <a:pPr>
              <a:spcBef>
                <a:spcPts val="1728"/>
              </a:spcBef>
            </a:pPr>
            <a:r>
              <a:rPr lang="en-US" dirty="0">
                <a:solidFill>
                  <a:srgbClr val="C00000"/>
                </a:solidFill>
              </a:rPr>
              <a:t>Will Abi take that action? </a:t>
            </a:r>
            <a:r>
              <a:rPr lang="en-US" dirty="0"/>
              <a:t>(yes, no, maybe)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0C1ED-4DAD-A141-85A0-405FC7DB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28F67-D8D7-4940-A2B6-C83B0187A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23" y="873264"/>
            <a:ext cx="3086177" cy="298800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B5279E-E70A-5611-F745-045FAD6F873E}"/>
              </a:ext>
            </a:extLst>
          </p:cNvPr>
          <p:cNvCxnSpPr>
            <a:cxnSpLocks/>
          </p:cNvCxnSpPr>
          <p:nvPr/>
        </p:nvCxnSpPr>
        <p:spPr>
          <a:xfrm flipH="1" flipV="1">
            <a:off x="7465671" y="3460830"/>
            <a:ext cx="544010" cy="601884"/>
          </a:xfrm>
          <a:prstGeom prst="straightConnector1">
            <a:avLst/>
          </a:prstGeom>
          <a:noFill/>
          <a:ln w="76200" cap="flat">
            <a:solidFill>
              <a:srgbClr val="C0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61F4E9A-9ED0-ECA7-FCC2-1AEFD95D099E}"/>
              </a:ext>
            </a:extLst>
          </p:cNvPr>
          <p:cNvSpPr/>
          <p:nvPr/>
        </p:nvSpPr>
        <p:spPr>
          <a:xfrm>
            <a:off x="4333195" y="3611301"/>
            <a:ext cx="366127" cy="238396"/>
          </a:xfrm>
          <a:prstGeom prst="rect">
            <a:avLst/>
          </a:prstGeom>
          <a:solidFill>
            <a:srgbClr val="FFFF00">
              <a:alpha val="34902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 MT"/>
              <a:ea typeface="Gill Sans MT"/>
              <a:cs typeface="Gill Sans MT"/>
              <a:sym typeface="Gill Sans MT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661968F-8026-3F39-6572-5239F914D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31919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2971-79F6-434B-8395-1D7A02D8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0642C-9413-BE4F-B5EC-AB61BBF64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994476" cy="339447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728"/>
              </a:spcBef>
              <a:buFont typeface="+mj-lt"/>
              <a:buAutoNum type="arabicPeriod" startAt="5"/>
            </a:pPr>
            <a:r>
              <a:rPr lang="en-US" dirty="0"/>
              <a:t>If Abi takes the action, </a:t>
            </a:r>
            <a:r>
              <a:rPr lang="en-US" dirty="0">
                <a:solidFill>
                  <a:srgbClr val="C00000"/>
                </a:solidFill>
              </a:rPr>
              <a:t>will Abi see progress to subgoal?</a:t>
            </a:r>
            <a:r>
              <a:rPr lang="en-US" dirty="0"/>
              <a:t> (yes, no, maybe)</a:t>
            </a:r>
          </a:p>
          <a:p>
            <a:pPr>
              <a:spcBef>
                <a:spcPts val="1100"/>
              </a:spcBef>
            </a:pPr>
            <a:r>
              <a:rPr lang="en-US" i="1" dirty="0"/>
              <a:t>If Abi touches the circle that says 78°F, will she know that she’s in the right place to adjust the temperature?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0C1ED-4DAD-A141-85A0-405FC7DB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ED846-29C5-2183-7108-F41518359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28" y="413072"/>
            <a:ext cx="3090672" cy="38721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5BACA2-57DA-2F5C-EEA5-00214F2BBD99}"/>
              </a:ext>
            </a:extLst>
          </p:cNvPr>
          <p:cNvSpPr/>
          <p:nvPr/>
        </p:nvSpPr>
        <p:spPr>
          <a:xfrm>
            <a:off x="3634451" y="1724628"/>
            <a:ext cx="428263" cy="238396"/>
          </a:xfrm>
          <a:prstGeom prst="rect">
            <a:avLst/>
          </a:prstGeom>
          <a:solidFill>
            <a:srgbClr val="FFFF00">
              <a:alpha val="34902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 MT"/>
              <a:ea typeface="Gill Sans MT"/>
              <a:cs typeface="Gill Sans MT"/>
              <a:sym typeface="Gill Sans MT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F948007-ED08-BAF2-80CF-BA3566003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23490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7C79E-47B2-D9A8-86FB-8696F3A12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B164-CA7C-D05E-1CF6-FBB2C14F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20AE-4110-73F9-48B3-45690A6C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32556" cy="339447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Choose a persona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Give person an overall goal</a:t>
            </a:r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/>
              <a:t>3. Choose a subgoal for a screen. Will the user have that subgoal?</a:t>
            </a:r>
          </a:p>
          <a:p>
            <a:endParaRPr lang="en-US" dirty="0"/>
          </a:p>
          <a:p>
            <a:r>
              <a:rPr lang="en-US" dirty="0"/>
              <a:t>4. Assume the user has that subgoal. Choose what action should they take. Will the user take that action?</a:t>
            </a:r>
          </a:p>
          <a:p>
            <a:endParaRPr lang="en-US" dirty="0"/>
          </a:p>
          <a:p>
            <a:r>
              <a:rPr lang="en-US" dirty="0"/>
              <a:t>5. Will that action lead user to see progress towards that subgoal?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E66CF-2DF3-E5FA-45EB-1F275F5C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D5EB646-FACF-2B9F-CBE7-87946E67F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12909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3C6F-6676-D162-D4EB-B6268906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InclusiveMag</a:t>
            </a:r>
            <a:r>
              <a:rPr lang="en-US" dirty="0"/>
              <a:t> and beyond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138DD-DB3A-B28E-E39B-827F1D6BC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method can be applied to other individual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SocioeconomicMag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SeniorMag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ChildrenMag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ADHDMag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745CC-8D51-A54A-9B89-7DACA58F3E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3F0211B-8B38-90FB-606D-1C9C17052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9513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040E61-088F-4914-0883-0434B78F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0829D5-3870-C9B5-3418-F522E8FF7B9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l"/>
            <a:r>
              <a:rPr lang="en-US" dirty="0"/>
              <a:t>Questions?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0B68-E34F-89C2-C578-3ABF98C376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29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70F5E30-21B5-2303-7C50-F3F25D589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29398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9184">
              <a:defRPr sz="2784"/>
            </a:lvl1pPr>
          </a:lstStyle>
          <a:p>
            <a:r>
              <a:t>Proportion of system failures based on human error</a:t>
            </a:r>
          </a:p>
        </p:txBody>
      </p:sp>
      <p:sp>
        <p:nvSpPr>
          <p:cNvPr id="12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193749" y="1200151"/>
            <a:ext cx="4610034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5000"/>
              </a:lnSpc>
              <a:defRPr sz="2200"/>
            </a:pPr>
            <a:r>
              <a:t>90% Air traffic control</a:t>
            </a:r>
          </a:p>
          <a:p>
            <a:pPr>
              <a:lnSpc>
                <a:spcPct val="135000"/>
              </a:lnSpc>
              <a:defRPr sz="2200"/>
            </a:pPr>
            <a:r>
              <a:t>85% Cars</a:t>
            </a:r>
          </a:p>
          <a:p>
            <a:pPr>
              <a:lnSpc>
                <a:spcPct val="135000"/>
              </a:lnSpc>
              <a:defRPr sz="2200"/>
            </a:pPr>
            <a:r>
              <a:t>70% US nuclear power plants</a:t>
            </a:r>
          </a:p>
          <a:p>
            <a:pPr>
              <a:lnSpc>
                <a:spcPct val="135000"/>
              </a:lnSpc>
              <a:defRPr sz="2200"/>
            </a:pPr>
            <a:r>
              <a:t>65% Jet cargo transport</a:t>
            </a:r>
          </a:p>
          <a:p>
            <a:pPr>
              <a:lnSpc>
                <a:spcPct val="135000"/>
              </a:lnSpc>
              <a:defRPr sz="2200"/>
            </a:pPr>
            <a:r>
              <a:t>31% Petrochemical plants</a:t>
            </a:r>
          </a:p>
          <a:p>
            <a:pPr>
              <a:lnSpc>
                <a:spcPct val="135000"/>
              </a:lnSpc>
              <a:defRPr sz="2200"/>
            </a:pPr>
            <a:r>
              <a:t>19% Petroleum industry</a:t>
            </a:r>
          </a:p>
        </p:txBody>
      </p:sp>
      <p:graphicFrame>
        <p:nvGraphicFramePr>
          <p:cNvPr id="129" name="Chart 5"/>
          <p:cNvGraphicFramePr/>
          <p:nvPr/>
        </p:nvGraphicFramePr>
        <p:xfrm>
          <a:off x="1573137" y="1332422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0" name="Chart 6"/>
          <p:cNvGraphicFramePr/>
          <p:nvPr/>
        </p:nvGraphicFramePr>
        <p:xfrm>
          <a:off x="1573137" y="1881841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1" name="Chart 7"/>
          <p:cNvGraphicFramePr/>
          <p:nvPr/>
        </p:nvGraphicFramePr>
        <p:xfrm>
          <a:off x="1573137" y="2431260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2" name="Chart 8"/>
          <p:cNvGraphicFramePr/>
          <p:nvPr/>
        </p:nvGraphicFramePr>
        <p:xfrm>
          <a:off x="1573137" y="2980680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3" name="Chart 9"/>
          <p:cNvGraphicFramePr/>
          <p:nvPr/>
        </p:nvGraphicFramePr>
        <p:xfrm>
          <a:off x="1573137" y="3530099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4" name="Chart 10"/>
          <p:cNvGraphicFramePr/>
          <p:nvPr/>
        </p:nvGraphicFramePr>
        <p:xfrm>
          <a:off x="1573137" y="4079519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5" name="TextBox 11"/>
          <p:cNvSpPr txBox="1"/>
          <p:nvPr/>
        </p:nvSpPr>
        <p:spPr>
          <a:xfrm>
            <a:off x="5885382" y="1063229"/>
            <a:ext cx="2149932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800000"/>
                </a:solidFill>
              </a:defRPr>
            </a:pPr>
            <a:r>
              <a:t>Instead of on:</a:t>
            </a:r>
          </a:p>
          <a:p>
            <a:pPr>
              <a:defRPr i="1">
                <a:solidFill>
                  <a:srgbClr val="800000"/>
                </a:solidFill>
              </a:defRPr>
            </a:pPr>
            <a:r>
              <a:t>Bad design</a:t>
            </a:r>
          </a:p>
          <a:p>
            <a:pPr>
              <a:defRPr i="1">
                <a:solidFill>
                  <a:srgbClr val="800000"/>
                </a:solidFill>
              </a:defRPr>
            </a:pPr>
            <a:r>
              <a:t>Maintenance issues</a:t>
            </a:r>
          </a:p>
          <a:p>
            <a:pPr>
              <a:defRPr i="1">
                <a:solidFill>
                  <a:srgbClr val="800000"/>
                </a:solidFill>
              </a:defRPr>
            </a:pPr>
            <a:r>
              <a:t>Management issues</a:t>
            </a:r>
          </a:p>
        </p:txBody>
      </p:sp>
      <p:sp>
        <p:nvSpPr>
          <p:cNvPr id="136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5A3706-E906-E4F3-998B-CA54CDC12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57200" y="514350"/>
            <a:ext cx="7924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-128"/>
                <a:cs typeface="ＭＳ Ｐゴシック" charset="-128"/>
              </a:rPr>
              <a:t>How to Give a Talk</a:t>
            </a:r>
            <a:endParaRPr lang="en-US" sz="32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iStock_po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66" y="2286001"/>
            <a:ext cx="4727235" cy="2349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8500" y="49400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3176F22-29C5-96C1-19C7-3864A39FB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41430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D0B09"/>
                </a:solidFill>
              </a:rPr>
              <a:t>You’ll be giving a talk…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presentation, Demo for app</a:t>
            </a:r>
          </a:p>
          <a:p>
            <a:endParaRPr lang="en-US" dirty="0"/>
          </a:p>
          <a:p>
            <a:r>
              <a:rPr lang="en-US" dirty="0"/>
              <a:t>Group project presentation</a:t>
            </a:r>
          </a:p>
          <a:p>
            <a:endParaRPr lang="en-US" dirty="0"/>
          </a:p>
          <a:p>
            <a:r>
              <a:rPr lang="en-US" dirty="0"/>
              <a:t>In Week 7 to a University of Iowa REU site (next week!): </a:t>
            </a:r>
          </a:p>
          <a:p>
            <a:pPr marL="342900" indent="-342900">
              <a:buFontTx/>
              <a:buChar char="-"/>
            </a:pPr>
            <a:r>
              <a:rPr lang="en-US" dirty="0"/>
              <a:t>You talk to them. </a:t>
            </a:r>
          </a:p>
          <a:p>
            <a:pPr marL="342900" indent="-342900">
              <a:buFontTx/>
              <a:buChar char="-"/>
            </a:pPr>
            <a:r>
              <a:rPr lang="en-US" dirty="0"/>
              <a:t>You listen to them.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F2CE943-D05E-B14C-02BE-F46A191F5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6793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Doesn’t talking come naturally? 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485900"/>
            <a:ext cx="7772400" cy="25717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No. </a:t>
            </a:r>
          </a:p>
          <a:p>
            <a:pPr>
              <a:buFontTx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It can be scary. </a:t>
            </a:r>
          </a:p>
          <a:p>
            <a:pPr>
              <a:buFontTx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It can be boring, even soporific.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1B5DC1F-F519-C5AF-1194-60E7A510A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1663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Doesn’t talking come naturally? 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No. </a:t>
            </a:r>
          </a:p>
          <a:p>
            <a:pPr>
              <a:buFontTx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It can be scary. </a:t>
            </a:r>
          </a:p>
          <a:p>
            <a:pPr>
              <a:buFontTx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It can be boring, even soporific. </a:t>
            </a:r>
          </a:p>
        </p:txBody>
      </p:sp>
      <p:sp>
        <p:nvSpPr>
          <p:cNvPr id="4" name="TextBox 3"/>
          <p:cNvSpPr txBox="1"/>
          <p:nvPr/>
        </p:nvSpPr>
        <p:spPr>
          <a:xfrm rot="751845">
            <a:off x="3017412" y="1904435"/>
            <a:ext cx="2178902" cy="83099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Practice</a:t>
            </a:r>
          </a:p>
        </p:txBody>
      </p:sp>
      <p:sp>
        <p:nvSpPr>
          <p:cNvPr id="5" name="TextBox 4"/>
          <p:cNvSpPr txBox="1"/>
          <p:nvPr/>
        </p:nvSpPr>
        <p:spPr>
          <a:xfrm rot="751845">
            <a:off x="5811672" y="2812882"/>
            <a:ext cx="2689558" cy="83099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Technique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59B058C-2B24-143A-3784-BA753ADA5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171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-128"/>
                <a:cs typeface="ＭＳ Ｐゴシック" charset="-128"/>
              </a:rPr>
              <a:t>What are you trying to tell to your audience?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85950"/>
            <a:ext cx="7772400" cy="234315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You’re a </a:t>
            </a:r>
            <a:r>
              <a:rPr lang="en-US" sz="2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passionate analytical authority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buFontTx/>
              <a:buNone/>
            </a:pP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Oh, and by the way…</a:t>
            </a:r>
          </a:p>
          <a:p>
            <a:pPr>
              <a:buFontTx/>
              <a:buNone/>
            </a:pP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						Your </a:t>
            </a:r>
            <a:r>
              <a:rPr lang="en-US" sz="2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message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. </a:t>
            </a:r>
          </a:p>
          <a:p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5F8C0D5-CFC4-ED94-E63D-15A194296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9900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Messages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Please have 1-3 messages to convey.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Each could be said in 30 seconds. </a:t>
            </a:r>
          </a:p>
          <a:p>
            <a:pPr>
              <a:buFontTx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00400"/>
            <a:ext cx="609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i="1" dirty="0">
                <a:solidFill>
                  <a:srgbClr val="008000"/>
                </a:solidFill>
                <a:latin typeface="Bookman Old Style"/>
                <a:ea typeface="ＭＳ Ｐゴシック" charset="-128"/>
                <a:cs typeface="Bookman Old Style"/>
              </a:rPr>
              <a:t>Our method of usability testing using </a:t>
            </a:r>
            <a:r>
              <a:rPr lang="en-US" sz="2800" i="1" dirty="0" err="1">
                <a:solidFill>
                  <a:srgbClr val="008000"/>
                </a:solidFill>
                <a:latin typeface="Bookman Old Style"/>
                <a:ea typeface="ＭＳ Ｐゴシック" charset="-128"/>
                <a:cs typeface="Bookman Old Style"/>
              </a:rPr>
              <a:t>bluetooth</a:t>
            </a:r>
            <a:r>
              <a:rPr lang="en-US" sz="2800" i="1" dirty="0">
                <a:solidFill>
                  <a:srgbClr val="008000"/>
                </a:solidFill>
                <a:latin typeface="Bookman Old Style"/>
                <a:ea typeface="ＭＳ Ｐゴシック" charset="-128"/>
                <a:cs typeface="Bookman Old Style"/>
              </a:rPr>
              <a:t> is better than existing methods.</a:t>
            </a:r>
          </a:p>
          <a:p>
            <a:pPr algn="l"/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2860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  <a:latin typeface="Arial Rounded MT Bold"/>
                <a:ea typeface="ＭＳ Ｐゴシック" charset="-128"/>
                <a:cs typeface="Arial Rounded MT Bold"/>
              </a:rPr>
              <a:t>Facebook</a:t>
            </a:r>
            <a:r>
              <a:rPr lang="en-US" dirty="0">
                <a:solidFill>
                  <a:srgbClr val="3366FF"/>
                </a:solidFill>
                <a:latin typeface="Arial Rounded MT Bold"/>
                <a:ea typeface="ＭＳ Ｐゴシック" charset="-128"/>
                <a:cs typeface="Arial Rounded MT Bold"/>
              </a:rPr>
              <a:t> Participation Increases Isolation Within Rural Communities.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4A842AF-5570-E852-A8FB-6F42FE88D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23347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Non-Useful Messages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657350"/>
            <a:ext cx="7772400" cy="25717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I’m running out of time. </a:t>
            </a:r>
          </a:p>
          <a:p>
            <a:pPr marL="0" indent="0"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I’m sorry…</a:t>
            </a:r>
          </a:p>
          <a:p>
            <a:pPr marL="0" indent="0"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I did this, and this, and this, and that.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A929959-67F3-2E0D-2AAE-C405CE619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30016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Talk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1326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What’s the problem? (</a:t>
            </a:r>
            <a:r>
              <a:rPr lang="en-US" sz="2800" dirty="0">
                <a:solidFill>
                  <a:srgbClr val="C00000"/>
                </a:solidFill>
              </a:rPr>
              <a:t>Hook!)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What have you done about it? (big picture)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How are you different than other people?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What did you do really? (details)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How did you solve the problem?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5FCE39D-471F-68D5-1948-B815D6399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2101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-128"/>
                <a:cs typeface="ＭＳ Ｐゴシック" charset="-128"/>
              </a:rPr>
              <a:t>Sample outline with slide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7772400" cy="34861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Title/author/affiliation (1 slide)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Motivation and Problem Statement (1-2)</a:t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i="1" dirty="0">
                <a:ea typeface="ＭＳ Ｐゴシック" charset="-128"/>
                <a:cs typeface="ＭＳ Ｐゴシック" charset="-128"/>
              </a:rPr>
              <a:t>   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  <a:cs typeface="ＭＳ Ｐゴシック" charset="-128"/>
              </a:rPr>
              <a:t>Why should anyone care?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Outline of talk (1)</a:t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i="1" dirty="0">
                <a:ea typeface="ＭＳ Ｐゴシック" charset="-128"/>
                <a:cs typeface="ＭＳ Ｐゴシック" charset="-128"/>
              </a:rPr>
              <a:t>    </a:t>
            </a:r>
            <a: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  <a:t>Suggest you have an innovative solution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Related Work (0-1)</a:t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dirty="0">
                <a:ea typeface="ＭＳ Ｐゴシック" charset="-128"/>
                <a:cs typeface="ＭＳ Ｐゴシック" charset="-128"/>
              </a:rPr>
              <a:t>    </a:t>
            </a:r>
            <a: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  <a:t>Cover superficially or omit; what have others tried?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Methods / Results / Major Points (4-6)</a:t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dirty="0">
                <a:ea typeface="ＭＳ Ｐゴシック" charset="-128"/>
                <a:cs typeface="ＭＳ Ｐゴシック" charset="-128"/>
              </a:rPr>
              <a:t>    </a:t>
            </a:r>
            <a: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  <a:t>What did you do? What happened? </a:t>
            </a:r>
            <a:b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  <a:t>    Do not superficially cover all details; cover key points well. No big data. </a:t>
            </a:r>
            <a:b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000" dirty="0">
                <a:ea typeface="ＭＳ Ｐゴシック" charset="-128"/>
                <a:cs typeface="ＭＳ Ｐゴシック" charset="-128"/>
              </a:rPr>
              <a:t>Conclusion (1)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Backup Slides (0-3)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540C74E-509A-1F77-1F22-CF5CB65F7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19603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Don’t delay the message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2628900"/>
          </a:xfrm>
        </p:spPr>
        <p:txBody>
          <a:bodyPr/>
          <a:lstStyle/>
          <a:p>
            <a:r>
              <a:rPr lang="en-US" sz="2400" dirty="0">
                <a:ea typeface="ＭＳ Ｐゴシック" charset="-128"/>
                <a:cs typeface="ＭＳ Ｐゴシック" charset="-128"/>
              </a:rPr>
              <a:t>First, there was the mouse. </a:t>
            </a: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Then other interfaces…</a:t>
            </a: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I’m working on the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iPhone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…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My contribution is…</a:t>
            </a:r>
          </a:p>
        </p:txBody>
      </p:sp>
      <p:sp>
        <p:nvSpPr>
          <p:cNvPr id="25604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2628900"/>
          </a:xfrm>
        </p:spPr>
        <p:txBody>
          <a:bodyPr/>
          <a:lstStyle/>
          <a:p>
            <a:r>
              <a:rPr lang="en-US" sz="2400" dirty="0">
                <a:ea typeface="ＭＳ Ｐゴシック" charset="-128"/>
                <a:cs typeface="ＭＳ Ｐゴシック" charset="-128"/>
              </a:rPr>
              <a:t>A problem to be solved is…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My contribution is…</a:t>
            </a: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Why does this matter? </a:t>
            </a: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First there was the mouse…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Gilbert &amp;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Newendorp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, SPIRE-EIT 2025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69ED6-1CA6-E740-9AA9-2A563A6FCE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609601" y="1143001"/>
            <a:ext cx="899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Worse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724400" y="1143001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Better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7232" y="3714750"/>
            <a:ext cx="1894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Build</a:t>
            </a:r>
          </a:p>
        </p:txBody>
      </p:sp>
      <p:sp>
        <p:nvSpPr>
          <p:cNvPr id="7" name="&quot;No&quot; Symbol 6"/>
          <p:cNvSpPr/>
          <p:nvPr/>
        </p:nvSpPr>
        <p:spPr bwMode="auto">
          <a:xfrm>
            <a:off x="1567049" y="3675978"/>
            <a:ext cx="914934" cy="908540"/>
          </a:xfrm>
          <a:prstGeom prst="noSmoking">
            <a:avLst>
              <a:gd name="adj" fmla="val 10725"/>
            </a:avLst>
          </a:prstGeom>
          <a:solidFill>
            <a:srgbClr val="BD0B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xfrm>
            <a:off x="290469" y="237029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rPr dirty="0"/>
              <a:t>Error: intention is key</a:t>
            </a:r>
          </a:p>
        </p:txBody>
      </p:sp>
      <p:pic>
        <p:nvPicPr>
          <p:cNvPr id="14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6301"/>
            <a:ext cx="3555278" cy="1990956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4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69" y="360659"/>
            <a:ext cx="4532717" cy="4304325"/>
          </a:xfrm>
          <a:prstGeom prst="rect">
            <a:avLst/>
          </a:prstGeom>
          <a:ln>
            <a:solidFill>
              <a:srgbClr val="7F7F7F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269" y="3387801"/>
            <a:ext cx="4483938" cy="108319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47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161A7C-1FD3-76BD-FFC4-123ED55B7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 advAuto="0"/>
      <p:bldP spid="146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51435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ea typeface="ＭＳ Ｐゴシック" charset="-128"/>
                <a:cs typeface="ＭＳ Ｐゴシック" charset="-128"/>
              </a:rPr>
              <a:t>Tell a story with </a:t>
            </a:r>
            <a:r>
              <a:rPr lang="en-US" sz="2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Signposting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1" y="1143000"/>
            <a:ext cx="1912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What’s the problem?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1" y="1314450"/>
            <a:ext cx="24768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What’s the goal of this talk?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3201" y="1485900"/>
            <a:ext cx="2543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Where are we headed next?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1" y="1828800"/>
            <a:ext cx="3378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Background – </a:t>
            </a:r>
            <a:r>
              <a:rPr lang="en-US" sz="1600" dirty="0">
                <a:solidFill>
                  <a:srgbClr val="FF0000"/>
                </a:solidFill>
              </a:rPr>
              <a:t>How does this help me?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57201" y="2163366"/>
            <a:ext cx="10410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Example 1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90367" y="2319337"/>
            <a:ext cx="1675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Are we there yet?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7201" y="2656285"/>
            <a:ext cx="10410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Example 2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90367" y="2833687"/>
            <a:ext cx="1675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Are we there yet?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57201" y="3200400"/>
            <a:ext cx="10410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Example 3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88542" y="3374231"/>
            <a:ext cx="2077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Are we there yet? YES!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57201" y="3690938"/>
            <a:ext cx="347773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Summary</a:t>
            </a:r>
          </a:p>
          <a:p>
            <a:pPr algn="l"/>
            <a:r>
              <a:rPr lang="en-US" sz="1600"/>
              <a:t>Implications, Next steps, Save the world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28600" y="4148137"/>
            <a:ext cx="2064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Thank you. Questions?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481513" y="1143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4710113" y="1200150"/>
            <a:ext cx="1292162" cy="3200400"/>
          </a:xfrm>
          <a:custGeom>
            <a:avLst/>
            <a:gdLst>
              <a:gd name="T0" fmla="*/ 0 w 816"/>
              <a:gd name="T1" fmla="*/ 0 h 2400"/>
              <a:gd name="T2" fmla="*/ 617538 w 816"/>
              <a:gd name="T3" fmla="*/ 112713 h 2400"/>
              <a:gd name="T4" fmla="*/ 1090613 w 816"/>
              <a:gd name="T5" fmla="*/ 231775 h 2400"/>
              <a:gd name="T6" fmla="*/ 1292225 w 816"/>
              <a:gd name="T7" fmla="*/ 498475 h 2400"/>
              <a:gd name="T8" fmla="*/ 1063625 w 816"/>
              <a:gd name="T9" fmla="*/ 782638 h 2400"/>
              <a:gd name="T10" fmla="*/ 709613 w 816"/>
              <a:gd name="T11" fmla="*/ 1017588 h 2400"/>
              <a:gd name="T12" fmla="*/ 531813 w 816"/>
              <a:gd name="T13" fmla="*/ 1174750 h 2400"/>
              <a:gd name="T14" fmla="*/ 877888 w 816"/>
              <a:gd name="T15" fmla="*/ 1295400 h 2400"/>
              <a:gd name="T16" fmla="*/ 863600 w 816"/>
              <a:gd name="T17" fmla="*/ 1557338 h 2400"/>
              <a:gd name="T18" fmla="*/ 587375 w 816"/>
              <a:gd name="T19" fmla="*/ 1778000 h 2400"/>
              <a:gd name="T20" fmla="*/ 531813 w 816"/>
              <a:gd name="T21" fmla="*/ 2035175 h 2400"/>
              <a:gd name="T22" fmla="*/ 790575 w 816"/>
              <a:gd name="T23" fmla="*/ 2166938 h 2400"/>
              <a:gd name="T24" fmla="*/ 531813 w 816"/>
              <a:gd name="T25" fmla="*/ 2505075 h 2400"/>
              <a:gd name="T26" fmla="*/ 442913 w 816"/>
              <a:gd name="T27" fmla="*/ 2662238 h 2400"/>
              <a:gd name="T28" fmla="*/ 747713 w 816"/>
              <a:gd name="T29" fmla="*/ 2892425 h 2400"/>
              <a:gd name="T30" fmla="*/ 442913 w 816"/>
              <a:gd name="T31" fmla="*/ 3132138 h 2400"/>
              <a:gd name="T32" fmla="*/ 709613 w 816"/>
              <a:gd name="T33" fmla="*/ 3444875 h 2400"/>
              <a:gd name="T34" fmla="*/ 1274763 w 816"/>
              <a:gd name="T35" fmla="*/ 3810000 h 2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16"/>
              <a:gd name="T55" fmla="*/ 0 h 2400"/>
              <a:gd name="T56" fmla="*/ 816 w 816"/>
              <a:gd name="T57" fmla="*/ 2400 h 2400"/>
              <a:gd name="connsiteX0" fmla="*/ 0 w 9975"/>
              <a:gd name="connsiteY0" fmla="*/ 0 h 10000"/>
              <a:gd name="connsiteX1" fmla="*/ 4767 w 9975"/>
              <a:gd name="connsiteY1" fmla="*/ 296 h 10000"/>
              <a:gd name="connsiteX2" fmla="*/ 8419 w 9975"/>
              <a:gd name="connsiteY2" fmla="*/ 608 h 10000"/>
              <a:gd name="connsiteX3" fmla="*/ 9975 w 9975"/>
              <a:gd name="connsiteY3" fmla="*/ 1308 h 10000"/>
              <a:gd name="connsiteX4" fmla="*/ 8211 w 9975"/>
              <a:gd name="connsiteY4" fmla="*/ 2054 h 10000"/>
              <a:gd name="connsiteX5" fmla="*/ 5478 w 9975"/>
              <a:gd name="connsiteY5" fmla="*/ 2671 h 10000"/>
              <a:gd name="connsiteX6" fmla="*/ 4105 w 9975"/>
              <a:gd name="connsiteY6" fmla="*/ 3083 h 10000"/>
              <a:gd name="connsiteX7" fmla="*/ 6777 w 9975"/>
              <a:gd name="connsiteY7" fmla="*/ 3400 h 10000"/>
              <a:gd name="connsiteX8" fmla="*/ 6667 w 9975"/>
              <a:gd name="connsiteY8" fmla="*/ 4088 h 10000"/>
              <a:gd name="connsiteX9" fmla="*/ 4534 w 9975"/>
              <a:gd name="connsiteY9" fmla="*/ 4667 h 10000"/>
              <a:gd name="connsiteX10" fmla="*/ 4105 w 9975"/>
              <a:gd name="connsiteY10" fmla="*/ 5342 h 10000"/>
              <a:gd name="connsiteX11" fmla="*/ 6321 w 9975"/>
              <a:gd name="connsiteY11" fmla="*/ 6021 h 10000"/>
              <a:gd name="connsiteX12" fmla="*/ 4105 w 9975"/>
              <a:gd name="connsiteY12" fmla="*/ 6575 h 10000"/>
              <a:gd name="connsiteX13" fmla="*/ 3419 w 9975"/>
              <a:gd name="connsiteY13" fmla="*/ 6988 h 10000"/>
              <a:gd name="connsiteX14" fmla="*/ 5772 w 9975"/>
              <a:gd name="connsiteY14" fmla="*/ 7592 h 10000"/>
              <a:gd name="connsiteX15" fmla="*/ 3419 w 9975"/>
              <a:gd name="connsiteY15" fmla="*/ 8221 h 10000"/>
              <a:gd name="connsiteX16" fmla="*/ 5478 w 9975"/>
              <a:gd name="connsiteY16" fmla="*/ 9042 h 10000"/>
              <a:gd name="connsiteX17" fmla="*/ 9841 w 9975"/>
              <a:gd name="connsiteY17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75" h="10000">
                <a:moveTo>
                  <a:pt x="0" y="0"/>
                </a:moveTo>
                <a:lnTo>
                  <a:pt x="4767" y="296"/>
                </a:lnTo>
                <a:cubicBezTo>
                  <a:pt x="6164" y="400"/>
                  <a:pt x="7549" y="442"/>
                  <a:pt x="8419" y="608"/>
                </a:cubicBezTo>
                <a:cubicBezTo>
                  <a:pt x="9289" y="775"/>
                  <a:pt x="10000" y="1071"/>
                  <a:pt x="9975" y="1308"/>
                </a:cubicBezTo>
                <a:cubicBezTo>
                  <a:pt x="9939" y="1550"/>
                  <a:pt x="8958" y="1829"/>
                  <a:pt x="8211" y="2054"/>
                </a:cubicBezTo>
                <a:cubicBezTo>
                  <a:pt x="7475" y="2283"/>
                  <a:pt x="6164" y="2500"/>
                  <a:pt x="5478" y="2671"/>
                </a:cubicBezTo>
                <a:cubicBezTo>
                  <a:pt x="4792" y="2842"/>
                  <a:pt x="3885" y="2963"/>
                  <a:pt x="4105" y="3083"/>
                </a:cubicBezTo>
                <a:cubicBezTo>
                  <a:pt x="4326" y="3204"/>
                  <a:pt x="6348" y="3233"/>
                  <a:pt x="6777" y="3400"/>
                </a:cubicBezTo>
                <a:cubicBezTo>
                  <a:pt x="7206" y="3567"/>
                  <a:pt x="7034" y="3879"/>
                  <a:pt x="6667" y="4088"/>
                </a:cubicBezTo>
                <a:cubicBezTo>
                  <a:pt x="6299" y="4296"/>
                  <a:pt x="4963" y="4458"/>
                  <a:pt x="4534" y="4667"/>
                </a:cubicBezTo>
                <a:cubicBezTo>
                  <a:pt x="4105" y="4875"/>
                  <a:pt x="3807" y="5116"/>
                  <a:pt x="4105" y="5342"/>
                </a:cubicBezTo>
                <a:cubicBezTo>
                  <a:pt x="4403" y="5568"/>
                  <a:pt x="6321" y="5816"/>
                  <a:pt x="6321" y="6021"/>
                </a:cubicBezTo>
                <a:cubicBezTo>
                  <a:pt x="6321" y="6225"/>
                  <a:pt x="4588" y="6414"/>
                  <a:pt x="4105" y="6575"/>
                </a:cubicBezTo>
                <a:cubicBezTo>
                  <a:pt x="3622" y="6736"/>
                  <a:pt x="3137" y="6817"/>
                  <a:pt x="3419" y="6988"/>
                </a:cubicBezTo>
                <a:cubicBezTo>
                  <a:pt x="3701" y="7158"/>
                  <a:pt x="5772" y="7388"/>
                  <a:pt x="5772" y="7592"/>
                </a:cubicBezTo>
                <a:cubicBezTo>
                  <a:pt x="5772" y="7796"/>
                  <a:pt x="3468" y="7979"/>
                  <a:pt x="3419" y="8221"/>
                </a:cubicBezTo>
                <a:cubicBezTo>
                  <a:pt x="3370" y="8463"/>
                  <a:pt x="4412" y="8746"/>
                  <a:pt x="5478" y="9042"/>
                </a:cubicBezTo>
                <a:cubicBezTo>
                  <a:pt x="6544" y="9338"/>
                  <a:pt x="8934" y="9800"/>
                  <a:pt x="9841" y="1000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157913" y="971550"/>
            <a:ext cx="2311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Level of audience interest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 rot="5400000">
            <a:off x="3966539" y="2585919"/>
            <a:ext cx="66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Time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4481513" y="114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F8D252F-2335-1993-F16A-314583FD8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Tips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107" y="440871"/>
            <a:ext cx="600891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57200" y="1547322"/>
            <a:ext cx="1543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From</a:t>
            </a:r>
          </a:p>
          <a:p>
            <a:r>
              <a:rPr lang="en-US" sz="1600" dirty="0"/>
              <a:t>Paul Edwards’ </a:t>
            </a:r>
            <a:r>
              <a:rPr lang="en-US" sz="1600" i="1" dirty="0"/>
              <a:t>How to Give an Academic Talk</a:t>
            </a:r>
            <a:r>
              <a:rPr lang="en-US" sz="16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1" y="2797701"/>
            <a:ext cx="169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(Valid even though your talk isn't "academic")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27BEFB0-51A5-6353-765D-C856ECE18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17321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Tips for your Voice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095564"/>
            <a:ext cx="822960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Breathe right (from gut, not chest)</a:t>
            </a:r>
          </a:p>
          <a:p>
            <a:pPr marL="0" indent="0"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	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When you inhale, your stomach should push out.</a:t>
            </a:r>
          </a:p>
          <a:p>
            <a:pPr marL="0" indent="0"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	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puh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!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tuh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!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kuh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!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Loud and deep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Silence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Repeat phrases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2965268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i="1" dirty="0">
                <a:solidFill>
                  <a:srgbClr val="C00000"/>
                </a:solidFill>
              </a:rPr>
              <a:t>We're going to try</a:t>
            </a:r>
            <a:r>
              <a:rPr lang="en-US" sz="2400" i="1" dirty="0">
                <a:solidFill>
                  <a:srgbClr val="C00000"/>
                </a:solidFill>
              </a:rPr>
              <a:t> it now!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24CB1DE-747D-8130-FB68-A9621EEC4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29147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for your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Dancing (stand on a plastic bag)</a:t>
            </a:r>
          </a:p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Speed</a:t>
            </a:r>
          </a:p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Where to stand</a:t>
            </a:r>
          </a:p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Eye contact and engagement</a:t>
            </a:r>
          </a:p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074" y="1200151"/>
            <a:ext cx="3539510" cy="228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1059" y="4665131"/>
            <a:ext cx="271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inspired by Leslie Potter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9F81BAB-E044-602A-8002-F919C426A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18924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Learn from Great Speakers</a:t>
            </a:r>
          </a:p>
        </p:txBody>
      </p:sp>
      <p:sp>
        <p:nvSpPr>
          <p:cNvPr id="35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r>
              <a:rPr dirty="0"/>
              <a:t>TED Talks (</a:t>
            </a:r>
            <a:r>
              <a:rPr dirty="0" err="1"/>
              <a:t>ted.com</a:t>
            </a:r>
            <a:r>
              <a:rPr dirty="0"/>
              <a:t>)</a:t>
            </a:r>
          </a:p>
          <a:p>
            <a:r>
              <a:rPr dirty="0"/>
              <a:t>Ignite talks (</a:t>
            </a:r>
            <a:r>
              <a:rPr lang="en-US" dirty="0">
                <a:hlinkClick r:id="rId2"/>
              </a:rPr>
              <a:t>https://www.youtube.com/@ignite</a:t>
            </a:r>
            <a:r>
              <a:rPr lang="en-US" dirty="0"/>
              <a:t>)</a:t>
            </a:r>
            <a:endParaRPr dirty="0"/>
          </a:p>
          <a:p>
            <a:endParaRPr dirty="0"/>
          </a:p>
          <a:p>
            <a:r>
              <a:rPr dirty="0"/>
              <a:t>And from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bad ones</a:t>
            </a: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</p:txBody>
      </p:sp>
      <p:sp>
        <p:nvSpPr>
          <p:cNvPr id="359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7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44</a:t>
            </a:fld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F2F3C-2C7D-8139-01E5-DD4AA2264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185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0400" y="457200"/>
            <a:ext cx="2717800" cy="5143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a typeface="ＭＳ Ｐゴシック" charset="-128"/>
                <a:cs typeface="ＭＳ Ｐゴシック" charset="-128"/>
              </a:rPr>
              <a:t>Less is more</a:t>
            </a:r>
          </a:p>
        </p:txBody>
      </p:sp>
      <p:pic>
        <p:nvPicPr>
          <p:cNvPr id="5632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4699000" cy="307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632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399" y="2076450"/>
            <a:ext cx="41869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319704D-5EE6-C1C4-1F80-1DED22D5B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13760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Conscious decision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1" y="1143001"/>
            <a:ext cx="4948891" cy="22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Right now,</a:t>
            </a:r>
          </a:p>
          <a:p>
            <a:pPr marL="0" indent="0">
              <a:buNone/>
            </a:pPr>
            <a:r>
              <a:rPr lang="en-US" dirty="0"/>
              <a:t>Should they look at me or the screen?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Do my words need any visual aid?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048137C-E8B0-73F1-7DD3-B799A7232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39957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>
        <p:fade/>
      </p:transition>
    </mc:Choice>
    <mc:Fallback xmlns="">
      <p:transition advTm="2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8C795-3664-D006-03AA-97761CAC6E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94405" y="4788768"/>
            <a:ext cx="92396" cy="230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5D1F-43CE-92B3-42C0-AA41DB8C3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 &amp; Newendorp, SPIRE-EIT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Last tips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Use a remote control.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Avoid giving a demo live.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Don’t look at the screen </a:t>
            </a:r>
            <a:br>
              <a:rPr lang="en-US" sz="2800" dirty="0">
                <a:ea typeface="ＭＳ Ｐゴシック" charset="-128"/>
                <a:cs typeface="ＭＳ Ｐゴシック" charset="-128"/>
              </a:rPr>
            </a:br>
            <a:r>
              <a:rPr lang="en-US" sz="2800" dirty="0">
                <a:ea typeface="ＭＳ Ｐゴシック" charset="-128"/>
                <a:cs typeface="ＭＳ Ｐゴシック" charset="-128"/>
              </a:rPr>
              <a:t>    (your back’s to the audience).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Don’t read your slides. 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Do look at someone. 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CE953A9-F966-093B-20DD-3F820334B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8664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0BC855-D337-36E3-3B1E-950A832B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 for University of Iowa presentation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F2F4B6-768A-6816-003C-4A6206C999D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01917" y="2933504"/>
            <a:ext cx="6400800" cy="131445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8050F-DB10-6344-2A86-CEA423C707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49</a:t>
            </a:fld>
            <a:endParaRPr lang="en-US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C6C089D-EC11-9CC0-355F-3B5FB4311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8757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Probabilistic Risk Assessment</a:t>
            </a:r>
          </a:p>
        </p:txBody>
      </p:sp>
      <p:pic>
        <p:nvPicPr>
          <p:cNvPr id="150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1322"/>
            <a:ext cx="4541489" cy="11963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Group 17"/>
          <p:cNvGrpSpPr/>
          <p:nvPr/>
        </p:nvGrpSpPr>
        <p:grpSpPr>
          <a:xfrm>
            <a:off x="845209" y="1801158"/>
            <a:ext cx="4954089" cy="1753438"/>
            <a:chOff x="0" y="0"/>
            <a:chExt cx="4954087" cy="1753437"/>
          </a:xfrm>
        </p:grpSpPr>
        <p:sp>
          <p:nvSpPr>
            <p:cNvPr id="151" name="TextBox 6"/>
            <p:cNvSpPr txBox="1"/>
            <p:nvPr/>
          </p:nvSpPr>
          <p:spPr>
            <a:xfrm>
              <a:off x="0" y="535934"/>
              <a:ext cx="1163241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dirty="0"/>
                <a:t>Probability of an Event</a:t>
              </a:r>
            </a:p>
          </p:txBody>
        </p:sp>
        <p:sp>
          <p:nvSpPr>
            <p:cNvPr id="152" name="TextBox 7"/>
            <p:cNvSpPr txBox="1"/>
            <p:nvPr/>
          </p:nvSpPr>
          <p:spPr>
            <a:xfrm>
              <a:off x="1710046" y="544397"/>
              <a:ext cx="1528091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dirty="0"/>
                <a:t>Probability of consequences given the event</a:t>
              </a:r>
            </a:p>
          </p:txBody>
        </p:sp>
        <p:sp>
          <p:nvSpPr>
            <p:cNvPr id="153" name="TextBox 8"/>
            <p:cNvSpPr txBox="1"/>
            <p:nvPr/>
          </p:nvSpPr>
          <p:spPr>
            <a:xfrm>
              <a:off x="3521350" y="552859"/>
              <a:ext cx="1432738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t>Cost of the consequence</a:t>
              </a:r>
            </a:p>
          </p:txBody>
        </p:sp>
        <p:sp>
          <p:nvSpPr>
            <p:cNvPr id="154" name="Straight Connector 10"/>
            <p:cNvSpPr/>
            <p:nvPr/>
          </p:nvSpPr>
          <p:spPr>
            <a:xfrm flipV="1">
              <a:off x="581621" y="0"/>
              <a:ext cx="74298" cy="53593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Straight Connector 11"/>
            <p:cNvSpPr/>
            <p:nvPr/>
          </p:nvSpPr>
          <p:spPr>
            <a:xfrm flipV="1">
              <a:off x="2474092" y="1"/>
              <a:ext cx="78156" cy="54439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Straight Connector 13"/>
            <p:cNvSpPr/>
            <p:nvPr/>
          </p:nvSpPr>
          <p:spPr>
            <a:xfrm flipH="1" flipV="1">
              <a:off x="3810317" y="0"/>
              <a:ext cx="427402" cy="55286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8" name="TextBox 16"/>
          <p:cNvSpPr txBox="1"/>
          <p:nvPr/>
        </p:nvSpPr>
        <p:spPr>
          <a:xfrm>
            <a:off x="3717116" y="4468316"/>
            <a:ext cx="561431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dirty="0"/>
              <a:t>Related to Failure Modes and Effects Analysis (FMEA)</a:t>
            </a:r>
          </a:p>
        </p:txBody>
      </p:sp>
      <p:pic>
        <p:nvPicPr>
          <p:cNvPr id="159" name="Object 18" descr="Object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14" y="3364599"/>
            <a:ext cx="6588831" cy="112613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212C51-D81F-8105-05A8-D0D9ACAAA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 advAuto="0"/>
      <p:bldP spid="158" grpId="0" animBg="1" advAuto="0"/>
      <p:bldP spid="159" grpId="0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BBEF-5011-E2D2-DAA0-61158DBA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	 								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99B79-7470-8FF8-232B-E5B1FCA55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183" y="1228685"/>
            <a:ext cx="3605753" cy="3394473"/>
          </a:xfrm>
        </p:spPr>
        <p:txBody>
          <a:bodyPr>
            <a:normAutofit fontScale="85000" lnSpcReduction="20000"/>
          </a:bodyPr>
          <a:lstStyle/>
          <a:p>
            <a:pPr marL="344488" indent="-336550" algn="l">
              <a:spcBef>
                <a:spcPts val="8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What problem are you addressing? Why is it important? </a:t>
            </a:r>
          </a:p>
          <a:p>
            <a:pPr marL="344488" indent="-336550" algn="l">
              <a:spcBef>
                <a:spcPts val="8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What have other people done, and how is your approach different? </a:t>
            </a:r>
          </a:p>
          <a:p>
            <a:pPr marL="344488" indent="-336550" algn="l">
              <a:spcBef>
                <a:spcPts val="8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What are you doing? </a:t>
            </a:r>
          </a:p>
          <a:p>
            <a:pPr marL="344488" indent="-336550" algn="l">
              <a:spcBef>
                <a:spcPts val="8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What have you learned so far? </a:t>
            </a:r>
          </a:p>
          <a:p>
            <a:pPr marL="344488" indent="-336550" algn="l">
              <a:spcBef>
                <a:spcPts val="8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What are the challenges you've experienced?  What do you wish you knew?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C8076-65BC-C5A9-C904-F7F2C17C96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50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255768-A551-1F15-F0DE-06E691861818}"/>
              </a:ext>
            </a:extLst>
          </p:cNvPr>
          <p:cNvSpPr txBox="1">
            <a:spLocks/>
          </p:cNvSpPr>
          <p:nvPr/>
        </p:nvSpPr>
        <p:spPr>
          <a:xfrm>
            <a:off x="4965409" y="1228684"/>
            <a:ext cx="3605753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7829" marR="0" indent="-244929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2pPr>
            <a:lvl3pPr marL="914400" marR="0" indent="-22860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3pPr>
            <a:lvl4pPr marL="1303019" marR="0" indent="-274319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4pPr>
            <a:lvl5pPr marL="1645920" marR="0" indent="-27432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5pPr>
            <a:lvl6pPr marL="1988820" marR="0" indent="-27432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6pPr>
            <a:lvl7pPr marL="2331720" marR="0" indent="-27432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7pPr>
            <a:lvl8pPr marL="2674620" marR="0" indent="-27432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8pPr>
            <a:lvl9pPr marL="3017520" marR="0" indent="-27432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9pPr>
          </a:lstStyle>
          <a:p>
            <a:pPr hangingPunct="1"/>
            <a:r>
              <a:rPr lang="en-US" sz="2000" dirty="0"/>
              <a:t>Each team has 15 mins to talk and 5 mins for Q&amp;A.</a:t>
            </a:r>
          </a:p>
          <a:p>
            <a:pPr hangingPunct="1"/>
            <a:endParaRPr lang="en-US" sz="2000" dirty="0"/>
          </a:p>
          <a:p>
            <a:pPr hangingPunct="1"/>
            <a:r>
              <a:rPr lang="en-US" sz="2000" dirty="0"/>
              <a:t>Each person should speak about 5 mins. 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56E6DD4-B52F-0254-5D41-9C9FE7756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226435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F18D-45F9-61C1-7D5C-1C3CF9C2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listening to University of Iowa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7BE1B-B5F9-651C-9BD0-660CA5422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you’re bored, take notes, but not on your phone. </a:t>
            </a:r>
          </a:p>
          <a:p>
            <a:endParaRPr lang="en-US" dirty="0"/>
          </a:p>
          <a:p>
            <a:r>
              <a:rPr lang="en-US" dirty="0"/>
              <a:t>Prepare a question. Every speaker should get at least 2 questions. Post your questions in the chat if you don’t get to speak them.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3FE93-B7C0-10C6-4EF4-EE00A3CBE6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A724DE7-8549-8ADC-C8CA-9A37AF499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  <p:extLst>
      <p:ext uri="{BB962C8B-B14F-4D97-AF65-F5344CB8AC3E}">
        <p14:creationId xmlns:p14="http://schemas.microsoft.com/office/powerpoint/2010/main" val="4261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Challenges with probabilistic approach</a:t>
            </a:r>
          </a:p>
        </p:txBody>
      </p:sp>
      <p:sp>
        <p:nvSpPr>
          <p:cNvPr id="16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  <a:spcBef>
                <a:spcPts val="3200"/>
              </a:spcBef>
            </a:pPr>
            <a:r>
              <a:rPr dirty="0"/>
              <a:t>Getting the probabilities for human perceiving, responding, deciding, etc. </a:t>
            </a:r>
          </a:p>
          <a:p>
            <a:pPr>
              <a:lnSpc>
                <a:spcPts val="2700"/>
              </a:lnSpc>
              <a:spcBef>
                <a:spcPts val="3200"/>
              </a:spcBef>
            </a:pPr>
            <a:r>
              <a:rPr dirty="0"/>
              <a:t>Estimating probabilities of rare or unexpected events</a:t>
            </a:r>
            <a:r>
              <a:rPr lang="en-US" dirty="0"/>
              <a:t>.</a:t>
            </a:r>
            <a:endParaRPr dirty="0"/>
          </a:p>
          <a:p>
            <a:pPr>
              <a:lnSpc>
                <a:spcPts val="2700"/>
              </a:lnSpc>
              <a:spcBef>
                <a:spcPts val="3200"/>
              </a:spcBef>
            </a:pPr>
            <a:r>
              <a:rPr dirty="0"/>
              <a:t>It assumes many events are independent, but they’re not. </a:t>
            </a:r>
          </a:p>
        </p:txBody>
      </p:sp>
      <p:sp>
        <p:nvSpPr>
          <p:cNvPr id="165" name="Straight Connector 6"/>
          <p:cNvSpPr/>
          <p:nvPr/>
        </p:nvSpPr>
        <p:spPr>
          <a:xfrm>
            <a:off x="557554" y="1059657"/>
            <a:ext cx="8129246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" name="TextBox 7"/>
          <p:cNvSpPr txBox="1"/>
          <p:nvPr/>
        </p:nvSpPr>
        <p:spPr>
          <a:xfrm>
            <a:off x="4617720" y="4179123"/>
            <a:ext cx="2961988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solidFill>
                  <a:srgbClr val="800000"/>
                </a:solidFill>
              </a:defRPr>
            </a:lvl1pPr>
          </a:lstStyle>
          <a:p>
            <a:r>
              <a:t>Resilience Engineering</a:t>
            </a:r>
          </a:p>
        </p:txBody>
      </p:sp>
      <p:sp>
        <p:nvSpPr>
          <p:cNvPr id="167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958AD6-0108-ACD7-4DAF-4A50E9562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1F4BD-2FCA-1B0E-DCD8-E0075846FE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FF339-5648-DBD6-482B-FBAF69EA0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  <p:pic>
        <p:nvPicPr>
          <p:cNvPr id="7" name="Picture 6" descr="A diagram of a flowchart&#10;&#10;Description automatically generated">
            <a:extLst>
              <a:ext uri="{FF2B5EF4-FFF2-40B4-BE49-F238E27FC236}">
                <a16:creationId xmlns:a16="http://schemas.microsoft.com/office/drawing/2014/main" id="{797FF7AD-279B-A8C3-0E0A-D9EB7BDFD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50" y="634603"/>
            <a:ext cx="3759635" cy="3590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A6CEDA-B14B-4A10-DFDB-4946EB14EF80}"/>
              </a:ext>
            </a:extLst>
          </p:cNvPr>
          <p:cNvSpPr txBox="1"/>
          <p:nvPr/>
        </p:nvSpPr>
        <p:spPr>
          <a:xfrm>
            <a:off x="361950" y="449938"/>
            <a:ext cx="29665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/>
                <a:ea typeface="Gill Sans MT"/>
                <a:cs typeface="Gill Sans MT"/>
                <a:sym typeface="Gill Sans MT"/>
              </a:rPr>
              <a:t>Communication Failure Modes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1BEA8-2D31-4AA2-2420-D15C63576816}"/>
              </a:ext>
            </a:extLst>
          </p:cNvPr>
          <p:cNvSpPr txBox="1"/>
          <p:nvPr/>
        </p:nvSpPr>
        <p:spPr>
          <a:xfrm>
            <a:off x="5962650" y="4388506"/>
            <a:ext cx="277245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6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Newendorp</a:t>
            </a:r>
            <a:r>
              <a:rPr lang="en-US" sz="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, A. K., Gilbert, S. B., &amp; </a:t>
            </a:r>
            <a:r>
              <a:rPr lang="en-US" sz="6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Dorneich</a:t>
            </a:r>
            <a:r>
              <a:rPr lang="en-US" sz="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, M. C. (2024). User’s AI Expertise (AIX): Measuring One’s Mental Model of an AI System. Emerging Trends In Networks And Computer Communications (ETNCC), Windhoek, Namibia.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MT"/>
              <a:ea typeface="Gill Sans MT"/>
              <a:cs typeface="Gill Sans MT"/>
              <a:sym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801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Oval 5"/>
          <p:cNvGrpSpPr/>
          <p:nvPr/>
        </p:nvGrpSpPr>
        <p:grpSpPr>
          <a:xfrm>
            <a:off x="3279019" y="265153"/>
            <a:ext cx="2563006" cy="707080"/>
            <a:chOff x="0" y="0"/>
            <a:chExt cx="2563004" cy="707078"/>
          </a:xfrm>
        </p:grpSpPr>
        <p:sp>
          <p:nvSpPr>
            <p:cNvPr id="172" name="Oval"/>
            <p:cNvSpPr/>
            <p:nvPr/>
          </p:nvSpPr>
          <p:spPr>
            <a:xfrm>
              <a:off x="-1" y="-1"/>
              <a:ext cx="2563006" cy="70708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" name="Human Error"/>
            <p:cNvSpPr txBox="1"/>
            <p:nvPr/>
          </p:nvSpPr>
          <p:spPr>
            <a:xfrm>
              <a:off x="433762" y="149068"/>
              <a:ext cx="1695480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100"/>
              </a:lvl1pPr>
            </a:lstStyle>
            <a:p>
              <a:r>
                <a:t>Human Error</a:t>
              </a:r>
            </a:p>
          </p:txBody>
        </p:sp>
      </p:grpSp>
      <p:grpSp>
        <p:nvGrpSpPr>
          <p:cNvPr id="177" name="Oval 6"/>
          <p:cNvGrpSpPr/>
          <p:nvPr/>
        </p:nvGrpSpPr>
        <p:grpSpPr>
          <a:xfrm>
            <a:off x="1431737" y="1106172"/>
            <a:ext cx="2563005" cy="707079"/>
            <a:chOff x="0" y="0"/>
            <a:chExt cx="2563004" cy="707078"/>
          </a:xfrm>
        </p:grpSpPr>
        <p:sp>
          <p:nvSpPr>
            <p:cNvPr id="175" name="Oval"/>
            <p:cNvSpPr/>
            <p:nvPr/>
          </p:nvSpPr>
          <p:spPr>
            <a:xfrm>
              <a:off x="-1" y="-1"/>
              <a:ext cx="2563006" cy="70708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6" name="Slips"/>
            <p:cNvSpPr txBox="1"/>
            <p:nvPr/>
          </p:nvSpPr>
          <p:spPr>
            <a:xfrm>
              <a:off x="433762" y="149068"/>
              <a:ext cx="1695480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100"/>
              </a:lvl1pPr>
            </a:lstStyle>
            <a:p>
              <a:r>
                <a:t>Slips</a:t>
              </a:r>
            </a:p>
          </p:txBody>
        </p:sp>
      </p:grpSp>
      <p:grpSp>
        <p:nvGrpSpPr>
          <p:cNvPr id="180" name="Oval 7"/>
          <p:cNvGrpSpPr/>
          <p:nvPr/>
        </p:nvGrpSpPr>
        <p:grpSpPr>
          <a:xfrm>
            <a:off x="5199055" y="1106172"/>
            <a:ext cx="2563005" cy="707079"/>
            <a:chOff x="0" y="0"/>
            <a:chExt cx="2563004" cy="707078"/>
          </a:xfrm>
        </p:grpSpPr>
        <p:sp>
          <p:nvSpPr>
            <p:cNvPr id="178" name="Oval"/>
            <p:cNvSpPr/>
            <p:nvPr/>
          </p:nvSpPr>
          <p:spPr>
            <a:xfrm>
              <a:off x="-1" y="-1"/>
              <a:ext cx="2563006" cy="70708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" name="Mistakes"/>
            <p:cNvSpPr txBox="1"/>
            <p:nvPr/>
          </p:nvSpPr>
          <p:spPr>
            <a:xfrm>
              <a:off x="433762" y="149068"/>
              <a:ext cx="1695480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100"/>
              </a:lvl1pPr>
            </a:lstStyle>
            <a:p>
              <a:r>
                <a:t>Mistakes</a:t>
              </a:r>
            </a:p>
          </p:txBody>
        </p:sp>
      </p:grpSp>
      <p:sp>
        <p:nvSpPr>
          <p:cNvPr id="181" name="TextBox 8"/>
          <p:cNvSpPr txBox="1"/>
          <p:nvPr/>
        </p:nvSpPr>
        <p:spPr>
          <a:xfrm>
            <a:off x="1955943" y="2038418"/>
            <a:ext cx="2174843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100"/>
            </a:pPr>
            <a:r>
              <a:t>Right plan. </a:t>
            </a:r>
          </a:p>
          <a:p>
            <a:pPr>
              <a:defRPr sz="2100"/>
            </a:pPr>
            <a:r>
              <a:t>Wrong execution.</a:t>
            </a:r>
          </a:p>
        </p:txBody>
      </p:sp>
      <p:pic>
        <p:nvPicPr>
          <p:cNvPr id="182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07723">
            <a:off x="2418818" y="2974661"/>
            <a:ext cx="1362598" cy="1362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991" y="3120396"/>
            <a:ext cx="1543110" cy="108394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1"/>
          <p:cNvSpPr txBox="1"/>
          <p:nvPr/>
        </p:nvSpPr>
        <p:spPr>
          <a:xfrm>
            <a:off x="5821460" y="2038418"/>
            <a:ext cx="201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100"/>
            </a:pPr>
            <a:r>
              <a:t>Wrong plan. </a:t>
            </a:r>
          </a:p>
          <a:p>
            <a:pPr>
              <a:defRPr sz="2100"/>
            </a:pPr>
            <a:r>
              <a:t>Right execution.</a:t>
            </a:r>
          </a:p>
        </p:txBody>
      </p:sp>
      <p:sp>
        <p:nvSpPr>
          <p:cNvPr id="190" name="Straight Connector 13"/>
          <p:cNvSpPr/>
          <p:nvPr/>
        </p:nvSpPr>
        <p:spPr>
          <a:xfrm>
            <a:off x="3398315" y="930533"/>
            <a:ext cx="477256" cy="217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91" name="Straight Connector 14"/>
          <p:cNvSpPr/>
          <p:nvPr/>
        </p:nvSpPr>
        <p:spPr>
          <a:xfrm>
            <a:off x="5264703" y="927140"/>
            <a:ext cx="511597" cy="224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87" name="TextBox 19"/>
          <p:cNvSpPr txBox="1"/>
          <p:nvPr/>
        </p:nvSpPr>
        <p:spPr>
          <a:xfrm>
            <a:off x="1099819" y="3120396"/>
            <a:ext cx="150051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i="1"/>
            </a:lvl1pPr>
          </a:lstStyle>
          <a:p>
            <a:r>
              <a:rPr dirty="0"/>
              <a:t>I should take my umbrella tomorrow.</a:t>
            </a:r>
            <a:endParaRPr lang="en-US" dirty="0"/>
          </a:p>
          <a:p>
            <a:r>
              <a:rPr lang="en-US" dirty="0"/>
              <a:t>(Doh! I forgot!)</a:t>
            </a:r>
            <a:endParaRPr dirty="0"/>
          </a:p>
        </p:txBody>
      </p:sp>
      <p:sp>
        <p:nvSpPr>
          <p:cNvPr id="188" name="TextBox 20"/>
          <p:cNvSpPr txBox="1"/>
          <p:nvPr/>
        </p:nvSpPr>
        <p:spPr>
          <a:xfrm>
            <a:off x="4568757" y="3124141"/>
            <a:ext cx="1500515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rPr dirty="0"/>
              <a:t>The grocery is right next to the gas station. I’ll do shopping first. </a:t>
            </a:r>
            <a:endParaRPr lang="en-US" dirty="0"/>
          </a:p>
        </p:txBody>
      </p:sp>
      <p:sp>
        <p:nvSpPr>
          <p:cNvPr id="18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B36DA-6B56-F4F0-AFC4-FB0424FC776F}"/>
              </a:ext>
            </a:extLst>
          </p:cNvPr>
          <p:cNvSpPr txBox="1"/>
          <p:nvPr/>
        </p:nvSpPr>
        <p:spPr>
          <a:xfrm>
            <a:off x="218661" y="26910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Types of Errors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2A318-AD1E-B356-075E-CF89916AE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Post-Completion Errors</a:t>
            </a:r>
          </a:p>
        </p:txBody>
      </p:sp>
      <p:sp>
        <p:nvSpPr>
          <p:cNvPr id="194" name="Content Placeholder 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r>
              <a:rPr dirty="0"/>
              <a:t>Forgetting the final subgoal of a task because </a:t>
            </a:r>
            <a:r>
              <a:rPr dirty="0">
                <a:solidFill>
                  <a:srgbClr val="C00000"/>
                </a:solidFill>
              </a:rPr>
              <a:t>primary goal </a:t>
            </a:r>
            <a:r>
              <a:rPr dirty="0"/>
              <a:t>is reached. </a:t>
            </a:r>
          </a:p>
        </p:txBody>
      </p:sp>
      <p:sp>
        <p:nvSpPr>
          <p:cNvPr id="195" name="TextBox 5"/>
          <p:cNvSpPr txBox="1"/>
          <p:nvPr/>
        </p:nvSpPr>
        <p:spPr>
          <a:xfrm>
            <a:off x="1531619" y="2933053"/>
            <a:ext cx="579150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/>
            </a:pPr>
            <a:r>
              <a:t>Byrne, M. D., &amp; Bovair, S. (1997). A working memory model of a common procedural error. </a:t>
            </a:r>
            <a:r>
              <a:rPr i="1"/>
              <a:t>Cognitive Science, 21</a:t>
            </a:r>
            <a:r>
              <a:t>, 31-61. </a:t>
            </a:r>
          </a:p>
          <a:p>
            <a:pPr>
              <a:defRPr sz="1300"/>
            </a:pPr>
            <a:endParaRPr/>
          </a:p>
          <a:p>
            <a:pPr>
              <a:defRPr sz="1300"/>
            </a:pPr>
            <a:r>
              <a:t>Chung, P. H., &amp; Byrne, M. D. (2008). Cue effectiveness in mitigating postcompletion errors in a routine procedural task. </a:t>
            </a:r>
            <a:r>
              <a:rPr i="1"/>
              <a:t>International Journal of Human-Computer Studies</a:t>
            </a:r>
            <a:r>
              <a:t>, </a:t>
            </a:r>
            <a:r>
              <a:rPr i="1"/>
              <a:t>66</a:t>
            </a:r>
            <a:r>
              <a:t>(4), 217-232.</a:t>
            </a:r>
          </a:p>
        </p:txBody>
      </p:sp>
      <p:sp>
        <p:nvSpPr>
          <p:cNvPr id="196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7" cy="231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6A0BB1-0B1B-85D9-FF5C-FBBBF6966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F171AB25A2240AB7E6B665531E8E7" ma:contentTypeVersion="15" ma:contentTypeDescription="Create a new document." ma:contentTypeScope="" ma:versionID="0415fdf95b42170d13f0b4db97b80700">
  <xsd:schema xmlns:xsd="http://www.w3.org/2001/XMLSchema" xmlns:xs="http://www.w3.org/2001/XMLSchema" xmlns:p="http://schemas.microsoft.com/office/2006/metadata/properties" xmlns:ns2="c3cb4f5c-c7cf-4072-bc62-0567e2364229" xmlns:ns3="a109c017-75d7-4750-a027-1727423ae59e" targetNamespace="http://schemas.microsoft.com/office/2006/metadata/properties" ma:root="true" ma:fieldsID="3ef6e99dae35211b81fc609ba8e7dd83" ns2:_="" ns3:_="">
    <xsd:import namespace="c3cb4f5c-c7cf-4072-bc62-0567e2364229"/>
    <xsd:import namespace="a109c017-75d7-4750-a027-1727423a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b4f5c-c7cf-4072-bc62-0567e2364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9c017-75d7-4750-a027-1727423ae59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cb4f5c-c7cf-4072-bc62-0567e236422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DF489-B906-4D01-A998-05E9A85AF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cb4f5c-c7cf-4072-bc62-0567e2364229"/>
    <ds:schemaRef ds:uri="a109c017-75d7-4750-a027-1727423ae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7D220C-F25F-4C0B-9C9D-546CD8C34F09}">
  <ds:schemaRefs>
    <ds:schemaRef ds:uri="http://schemas.microsoft.com/office/2006/metadata/properties"/>
    <ds:schemaRef ds:uri="http://schemas.microsoft.com/office/infopath/2007/PartnerControls"/>
    <ds:schemaRef ds:uri="c3cb4f5c-c7cf-4072-bc62-0567e2364229"/>
  </ds:schemaRefs>
</ds:datastoreItem>
</file>

<file path=customXml/itemProps3.xml><?xml version="1.0" encoding="utf-8"?>
<ds:datastoreItem xmlns:ds="http://schemas.openxmlformats.org/officeDocument/2006/customXml" ds:itemID="{8671026A-9069-4358-A007-DC77980C47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2028</Words>
  <Application>Microsoft Office PowerPoint</Application>
  <PresentationFormat>On-screen Show (16:9)</PresentationFormat>
  <Paragraphs>382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 Unicode MS</vt:lpstr>
      <vt:lpstr>Helvetica Neue</vt:lpstr>
      <vt:lpstr>ＭＳ Ｐゴシック</vt:lpstr>
      <vt:lpstr>Slack-Lato</vt:lpstr>
      <vt:lpstr>Arial</vt:lpstr>
      <vt:lpstr>Arial Black</vt:lpstr>
      <vt:lpstr>Arial Rounded MT Bold</vt:lpstr>
      <vt:lpstr>Bookman Old Style</vt:lpstr>
      <vt:lpstr>Calibri</vt:lpstr>
      <vt:lpstr>Gill Sans MT</vt:lpstr>
      <vt:lpstr>Tahoma</vt:lpstr>
      <vt:lpstr>Times New Roman</vt:lpstr>
      <vt:lpstr>Office Theme</vt:lpstr>
      <vt:lpstr>Human Error, GenderMag &amp; How to Give a Talk (next week)</vt:lpstr>
      <vt:lpstr>Human Error</vt:lpstr>
      <vt:lpstr>Proportion of system failures based on human error</vt:lpstr>
      <vt:lpstr>Error: intention is key</vt:lpstr>
      <vt:lpstr>Probabilistic Risk Assessment</vt:lpstr>
      <vt:lpstr>Challenges with probabilistic approach</vt:lpstr>
      <vt:lpstr>PowerPoint Presentation</vt:lpstr>
      <vt:lpstr>PowerPoint Presentation</vt:lpstr>
      <vt:lpstr>Post-Completion Errors</vt:lpstr>
      <vt:lpstr>PowerPoint Presentation</vt:lpstr>
      <vt:lpstr>Design Implications</vt:lpstr>
      <vt:lpstr>Design Implications 2: Resiliance</vt:lpstr>
      <vt:lpstr>Examples: Name that error</vt:lpstr>
      <vt:lpstr>Individual Differences </vt:lpstr>
      <vt:lpstr>GenderMag:  Could software be sexist?</vt:lpstr>
      <vt:lpstr>GenderMag Method</vt:lpstr>
      <vt:lpstr>Bad “inclusive” design</vt:lpstr>
      <vt:lpstr>Good inclusive design</vt:lpstr>
      <vt:lpstr>GenderMag cognitive facets</vt:lpstr>
      <vt:lpstr>Personas to represent facets</vt:lpstr>
      <vt:lpstr>Abi persona</vt:lpstr>
      <vt:lpstr>GenderMag Method</vt:lpstr>
      <vt:lpstr>GenderMag Method</vt:lpstr>
      <vt:lpstr>GenderMag Method</vt:lpstr>
      <vt:lpstr>GenderMag Method</vt:lpstr>
      <vt:lpstr>GenderMag Method</vt:lpstr>
      <vt:lpstr>GenderMag Activity</vt:lpstr>
      <vt:lpstr>InclusiveMag and beyond</vt:lpstr>
      <vt:lpstr>GenderMag</vt:lpstr>
      <vt:lpstr>How to Give a Talk</vt:lpstr>
      <vt:lpstr>You’ll be giving a talk…</vt:lpstr>
      <vt:lpstr>Doesn’t talking come naturally? </vt:lpstr>
      <vt:lpstr>Doesn’t talking come naturally? </vt:lpstr>
      <vt:lpstr>What are you trying to tell to your audience? </vt:lpstr>
      <vt:lpstr>Messages</vt:lpstr>
      <vt:lpstr>Non-Useful Messages</vt:lpstr>
      <vt:lpstr>Typical Talk Outline</vt:lpstr>
      <vt:lpstr>Sample outline with slide counts</vt:lpstr>
      <vt:lpstr>Don’t delay the message</vt:lpstr>
      <vt:lpstr>Tell a story with Signposting</vt:lpstr>
      <vt:lpstr>Tips</vt:lpstr>
      <vt:lpstr>Tips for your Voice</vt:lpstr>
      <vt:lpstr>Tips for your Body</vt:lpstr>
      <vt:lpstr>Learn from Great Speakers</vt:lpstr>
      <vt:lpstr>Less is more</vt:lpstr>
      <vt:lpstr>Conscious decision</vt:lpstr>
      <vt:lpstr>PowerPoint Presentation</vt:lpstr>
      <vt:lpstr>Last tips</vt:lpstr>
      <vt:lpstr>Info for University of Iowa presentation</vt:lpstr>
      <vt:lpstr>Outline           Logistics</vt:lpstr>
      <vt:lpstr>When listening to University of Iowa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Error &amp; How to Give a Talk</dc:title>
  <cp:lastModifiedBy>Tang, David</cp:lastModifiedBy>
  <cp:revision>48</cp:revision>
  <dcterms:modified xsi:type="dcterms:W3CDTF">2025-06-23T16:47:43Z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0x010100EFEF171AB25A2240AB7E6B665531E8E7</vt:lpwstr>
  </property>
  <property fmtid="{D5CDD505-2E9C-101B-9397-08002B2CF9AE}" pid="3" name="MediaServiceImageTags">
    <vt:lpwstr/>
  </property>
</Properties>
</file>