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5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17.xml" ContentType="application/vnd.openxmlformats-officedocument.presentationml.notesSlide+xml"/>
  <Override PartName="/ppt/theme/theme1.xml" ContentType="application/vnd.openxmlformats-officedocument.theme+xml"/>
  <Override PartName="/ppt/comments/comment3.xml" ContentType="application/vnd.openxmlformats-officedocument.presentationml.comments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comments/comment2.xml" ContentType="application/vnd.openxmlformats-officedocument.presentationml.comments+xml"/>
  <Override PartName="/ppt/comments/comment1.xml" ContentType="application/vnd.openxmlformats-officedocument.presentationml.comments+xml"/>
  <Override PartName="/ppt/theme/theme3.xml" ContentType="application/vnd.openxmlformats-officedocument.theme+xml"/>
  <Override PartName="/ppt/theme/theme2.xml" ContentType="application/vnd.openxmlformats-officedocument.theme+xml"/>
  <Override PartName="/ppt/comments/comment4.xml" ContentType="application/vnd.openxmlformats-officedocument.presentationml.comment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revisionInfo.xml" ContentType="application/vnd.ms-powerpoint.revisioninfo+xml"/>
  <Override PartName="/ppt/changesInfos/changesInfo1.xml" ContentType="application/vnd.ms-powerpoint.changesinfo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ppt/metadata" ContentType="application/binary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2" r:id="rId3"/>
  </p:sldMasterIdLst>
  <p:notesMasterIdLst>
    <p:notesMasterId r:id="rId25"/>
  </p:notesMasterIdLst>
  <p:handoutMasterIdLst>
    <p:handoutMasterId r:id="rId26"/>
  </p:handoutMasterIdLst>
  <p:sldIdLst>
    <p:sldId id="256" r:id="rId4"/>
    <p:sldId id="257" r:id="rId5"/>
    <p:sldId id="258" r:id="rId6"/>
    <p:sldId id="274" r:id="rId7"/>
    <p:sldId id="259" r:id="rId8"/>
    <p:sldId id="260" r:id="rId9"/>
    <p:sldId id="261" r:id="rId10"/>
    <p:sldId id="262" r:id="rId11"/>
    <p:sldId id="263" r:id="rId12"/>
    <p:sldId id="264" r:id="rId13"/>
    <p:sldId id="278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3" r:id="rId22"/>
    <p:sldId id="275" r:id="rId23"/>
    <p:sldId id="277" r:id="rId24"/>
  </p:sldIdLst>
  <p:sldSz cx="9144000" cy="5143500" type="screen16x9"/>
  <p:notesSz cx="6858000" cy="9144000"/>
  <p:embeddedFontLst>
    <p:embeddedFont>
      <p:font typeface="Avenir" panose="02000503020000020003" pitchFamily="2" charset="0"/>
      <p:regular r:id="rId27"/>
      <p:italic r:id="rId28"/>
    </p:embeddedFont>
    <p:embeddedFont>
      <p:font typeface="Gill Sans" panose="020B0502020104020203" pitchFamily="34" charset="-79"/>
      <p:regular r:id="rId29"/>
      <p:bold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2" roundtripDataSignature="AMtx7mggfkhbdXDVStlRlnyy4o10Wg0O1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astacia Macallister" initials="" lastIdx="4" clrIdx="0"/>
  <p:cmAuthor id="1" name="Pikul, Emily V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436D15-9CE1-453C-8642-6DD135C47920}" v="2" dt="2023-05-18T20:42:40.320"/>
    <p1510:client id="{E538108D-FA80-4FCC-B653-3C6C0B56C5A5}" v="1" dt="2023-05-18T20:58:54.2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77"/>
    <p:restoredTop sz="87303"/>
  </p:normalViewPr>
  <p:slideViewPr>
    <p:cSldViewPr snapToGrid="0">
      <p:cViewPr varScale="1">
        <p:scale>
          <a:sx n="181" d="100"/>
          <a:sy n="181" d="100"/>
        </p:scale>
        <p:origin x="1296" y="1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502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handoutMaster" Target="handoutMasters/handoutMaster1.xml"/><Relationship Id="rId39" Type="http://schemas.microsoft.com/office/2015/10/relationships/revisionInfo" Target="revisionInfo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commentAuthors" Target="commentAuthors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3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customschemas.google.com/relationships/presentationmetadata" Target="metadata"/><Relationship Id="rId37" Type="http://schemas.openxmlformats.org/officeDocument/2006/relationships/tableStyles" Target="tableStyles.xml"/><Relationship Id="rId40" Type="http://schemas.openxmlformats.org/officeDocument/2006/relationships/customXml" Target="../customXml/item3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el McCleary" userId="LyTKptRvJwLfO4QDNs5tqEqTaOmn/HZ/d6i567BJSwE=" providerId="None" clId="Web-{22436D15-9CE1-453C-8642-6DD135C47920}"/>
    <pc:docChg chg="modSld">
      <pc:chgData name="Joel McCleary" userId="LyTKptRvJwLfO4QDNs5tqEqTaOmn/HZ/d6i567BJSwE=" providerId="None" clId="Web-{22436D15-9CE1-453C-8642-6DD135C47920}" dt="2023-05-18T20:42:40.320" v="1" actId="14100"/>
      <pc:docMkLst>
        <pc:docMk/>
      </pc:docMkLst>
      <pc:sldChg chg="modSp">
        <pc:chgData name="Joel McCleary" userId="LyTKptRvJwLfO4QDNs5tqEqTaOmn/HZ/d6i567BJSwE=" providerId="None" clId="Web-{22436D15-9CE1-453C-8642-6DD135C47920}" dt="2023-05-18T20:42:40.320" v="1" actId="14100"/>
        <pc:sldMkLst>
          <pc:docMk/>
          <pc:sldMk cId="0" sldId="273"/>
        </pc:sldMkLst>
        <pc:spChg chg="mod">
          <ac:chgData name="Joel McCleary" userId="LyTKptRvJwLfO4QDNs5tqEqTaOmn/HZ/d6i567BJSwE=" providerId="None" clId="Web-{22436D15-9CE1-453C-8642-6DD135C47920}" dt="2023-05-18T20:42:40.320" v="1" actId="14100"/>
          <ac:spMkLst>
            <pc:docMk/>
            <pc:sldMk cId="0" sldId="273"/>
            <ac:spMk id="213" creationId="{00000000-0000-0000-0000-000000000000}"/>
          </ac:spMkLst>
        </pc:spChg>
      </pc:sldChg>
    </pc:docChg>
  </pc:docChgLst>
  <pc:docChgLst>
    <pc:chgData name="Joel McCleary" userId="LyTKptRvJwLfO4QDNs5tqEqTaOmn/HZ/d6i567BJSwE=" providerId="None" clId="Web-{E538108D-FA80-4FCC-B653-3C6C0B56C5A5}"/>
    <pc:docChg chg="modSld">
      <pc:chgData name="Joel McCleary" userId="LyTKptRvJwLfO4QDNs5tqEqTaOmn/HZ/d6i567BJSwE=" providerId="None" clId="Web-{E538108D-FA80-4FCC-B653-3C6C0B56C5A5}" dt="2023-05-18T20:58:54.205" v="0" actId="20577"/>
      <pc:docMkLst>
        <pc:docMk/>
      </pc:docMkLst>
      <pc:sldChg chg="modSp">
        <pc:chgData name="Joel McCleary" userId="LyTKptRvJwLfO4QDNs5tqEqTaOmn/HZ/d6i567BJSwE=" providerId="None" clId="Web-{E538108D-FA80-4FCC-B653-3C6C0B56C5A5}" dt="2023-05-18T20:58:54.205" v="0" actId="20577"/>
        <pc:sldMkLst>
          <pc:docMk/>
          <pc:sldMk cId="0" sldId="273"/>
        </pc:sldMkLst>
        <pc:spChg chg="mod">
          <ac:chgData name="Joel McCleary" userId="LyTKptRvJwLfO4QDNs5tqEqTaOmn/HZ/d6i567BJSwE=" providerId="None" clId="Web-{E538108D-FA80-4FCC-B653-3C6C0B56C5A5}" dt="2023-05-18T20:58:54.205" v="0" actId="20577"/>
          <ac:spMkLst>
            <pc:docMk/>
            <pc:sldMk cId="0" sldId="273"/>
            <ac:spMk id="213" creationId="{00000000-0000-0000-0000-000000000000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6-14T14:26:19.945" idx="1">
    <p:pos x="10" y="10"/>
    <p:text>need an activity here. Get them modeling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XmNQ_vU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7T21:11:55.076" idx="1">
    <p:pos x="10" y="10"/>
    <p:text>more explanation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XmNQ_vQ"/>
      </p:ext>
    </p:extLst>
  </p:cm>
  <p:cm authorId="0" dt="2016-06-14T14:27:12.802" idx="2">
    <p:pos x="106" y="106"/>
    <p:text>need activities in solidworks to illustrate these concepts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XmNQ_vY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6-14T14:28:23.291" idx="3">
    <p:pos x="10" y="10"/>
    <p:text>maybe put this slide after the primaitive shapes section so they can get modeling right away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XmNQ_vI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7T21:02:43.844" idx="2">
    <p:pos x="10" y="10"/>
    <p:text>SECOND SESSION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XmNQ_vE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706FE7-CA36-2487-8A5D-3BF14FD755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B94DEE-99FD-9346-7754-ECC99827E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4111D4-8F4E-4E3B-9D12-1B9DDA2425F8}" type="datetimeFigureOut">
              <a:rPr lang="en-US" smtClean="0"/>
              <a:t>5/20/24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85054C-FD8B-5B6F-7113-46AF6BDA75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7B091A-AFC2-D5D6-8E7F-E32696B11F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84AD6-CC3E-4B68-90E0-7F570D68FA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523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1pPr>
            <a:lvl2pPr marL="914400" marR="0" lvl="1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2pPr>
            <a:lvl3pPr marL="1371600" marR="0" lvl="2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3pPr>
            <a:lvl4pPr marL="1828800" marR="0" lvl="3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4pPr>
            <a:lvl5pPr marL="2286000" marR="0" lvl="4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5pPr>
            <a:lvl6pPr marL="2743200" marR="0" lvl="5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6pPr>
            <a:lvl7pPr marL="3200400" marR="0" lvl="6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7pPr>
            <a:lvl8pPr marL="3657600" marR="0" lvl="7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8pPr>
            <a:lvl9pPr marL="4114800" marR="0" lvl="8" indent="-22860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0" i="0" u="none" strike="noStrike" cap="none"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525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3ds.com/products-services/solidworks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.com/reports/mind-meld-ge-3d-printing-visionary-joined-forces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solidworks.com/feature/new-extended-reality-xr-exporter-solidworks-cad" TargetMode="External"/><Relationship Id="rId4" Type="http://schemas.openxmlformats.org/officeDocument/2006/relationships/hyperlink" Target="https://www.solidworks.com/feature/topology-study-ideal-geometry-your-design-requirements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oyalcomposites.com/engineering/desig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olidworks.com/feature/topology-study-ideal-geometry-your-design-requirements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solidworks.com/feature/new-extended-reality-xr-exporter-solidworks-cad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6" name="Google Shape;56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 dirty="0">
                <a:solidFill>
                  <a:schemeClr val="hlink"/>
                </a:solidFill>
                <a:hlinkClick r:id="rId3"/>
              </a:rPr>
              <a:t>https://www.3ds.com/products-services/solidworks/</a:t>
            </a:r>
            <a:endParaRPr sz="14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/>
              <a:t>http://</a:t>
            </a:r>
            <a:r>
              <a:rPr lang="en-US" sz="1400" dirty="0" err="1"/>
              <a:t>www.hawkridgesys.com</a:t>
            </a:r>
            <a:r>
              <a:rPr lang="en-US" sz="1400" dirty="0"/>
              <a:t>/products/</a:t>
            </a:r>
            <a:endParaRPr sz="14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Like adding a dimension, the user is telling </a:t>
            </a:r>
            <a:r>
              <a:rPr lang="en-US" sz="1200" dirty="0" err="1"/>
              <a:t>solidworks</a:t>
            </a:r>
            <a:r>
              <a:rPr lang="en-US" sz="1200" dirty="0"/>
              <a:t> that the size of the circles are the same….b/c they dimension each one to be the same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1) DO EXAMPLE OF SMART DIMENSION.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/>
              <a:t>2) DO BOTTOM EXAMPLE.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https://eedcourses.engineering.osu.edu/sites/eedcourses.engineering.osu.edu/files/uploads/1186/SolidWorks/SW03/Geometric_Constraint_Modeling_Lecture.pdf</a:t>
            </a:r>
            <a:endParaRPr sz="1200" dirty="0"/>
          </a:p>
        </p:txBody>
      </p:sp>
      <p:sp>
        <p:nvSpPr>
          <p:cNvPr id="137" name="Google Shape;137;p9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think any of your questions are stupid – I’ve been using </a:t>
            </a:r>
            <a:r>
              <a:rPr lang="en-US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Solidworks</a:t>
            </a: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longer than Spencer has been alive!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no seriously – my point is that things have become so muscle memory that I definitely don’t even think about how to use the mouse sometimes I just do it – Spencer is probably getting there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point – we can’t unlearn what we learned to better teach you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Fixed constraint shouldn’t be there wish SolidWorks would remove it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Normal to for sketches (click the button, but also control 8)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Will help make your sketches fully defined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Go over all mouse functionality 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Practice how to zoom in and out – see how if on one side it zooms in and at different than if on the other side of the part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If you lose the part – here’s how to zoom to fit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 least have every practice this while I show them how to do a basic sketch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Have Spencer check that everyone can use the mouse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Once you get used to the ways to click – the activities at the end will be much easier – it just takes some getting used to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634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" name="Google Shape;148;p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387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AutoNum type="arabicParenR"/>
            </a:pPr>
            <a:r>
              <a:rPr lang="en-US" sz="1200" b="1" dirty="0"/>
              <a:t>FULLY CONSTRAINED EXAMPLE. </a:t>
            </a:r>
            <a:endParaRPr sz="1200" dirty="0"/>
          </a:p>
          <a:p>
            <a:pPr marL="514350" lvl="0" indent="-38735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venir"/>
              <a:buAutoNum type="arabicParenR"/>
            </a:pPr>
            <a:r>
              <a:rPr lang="en-US" sz="1200" b="1" dirty="0"/>
              <a:t>UNDERCONSTRAINED EXAMPLE. 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3200"/>
              <a:buFont typeface="Avenir"/>
              <a:buNone/>
            </a:pPr>
            <a:endParaRPr sz="1200" b="1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5" name="Google Shape;155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**show this live in </a:t>
            </a:r>
            <a:r>
              <a:rPr lang="en-US" dirty="0" err="1"/>
              <a:t>solidworks</a:t>
            </a:r>
            <a:endParaRPr dirty="0"/>
          </a:p>
        </p:txBody>
      </p:sp>
      <p:sp>
        <p:nvSpPr>
          <p:cNvPr id="156" name="Google Shape;156;p11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0" name="Google Shape;17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77" name="Google Shape;177;p1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**Show extrusion in </a:t>
            </a:r>
            <a:r>
              <a:rPr lang="en-US" dirty="0" err="1"/>
              <a:t>Solidworks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**Show coordinate systems from last slide </a:t>
            </a:r>
            <a:endParaRPr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**Show a cut 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4" name="Google Shape;18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0" name="Google Shape;19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DO SWEPT PATH EXAMPLE FOR THEM AND HAVE THEM MESS AROUND. </a:t>
            </a:r>
            <a:endParaRPr b="1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7" name="Google Shape;197;p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DO REVOLVED EXTRUSION AND HAVE THEM MESS AROUND. </a:t>
            </a:r>
            <a:endParaRPr b="1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1145" indent="-271145"/>
            <a:r>
              <a:rPr lang="en-US" dirty="0"/>
              <a:t>May be frustrating at first but be patient, the tutorials take you through operation one small step at a time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5" name="Google Shape;65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We are using SolidWorks because its interface is easy to use and the instructors are most familiar with this application.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Note that SolidWorks is just one of many other competitors such as Creo, NX, Inventor, CATIA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Note how I did not mention any open source or industrial CAD applications used by artists, designers </a:t>
            </a:r>
            <a:r>
              <a:rPr lang="en-US" sz="1200" dirty="0" err="1"/>
              <a:t>etc</a:t>
            </a:r>
            <a:r>
              <a:rPr lang="en-US" sz="1200" dirty="0"/>
              <a:t>… (e.g., Blender, Maya, Rhino3D, </a:t>
            </a:r>
            <a:r>
              <a:rPr lang="en-US" sz="1200" dirty="0" err="1"/>
              <a:t>TinkerCAD</a:t>
            </a:r>
            <a:r>
              <a:rPr lang="en-US" sz="1200" dirty="0"/>
              <a:t>, Cinema4D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You will learn the differences at the start of this lecture and at the start of Maya lectures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The primary distinction is that “engineering” or “mechanical” CAD and other CAD apps is that the former can be used design, manufacturing, and other analyses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First 2: CAD …where it starts in engineering&gt;&gt;most accurate representations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https://www.ge.com/reports/mind-meld-ge-3d-printing-visionary-joined-forces/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hlink"/>
                </a:solidFill>
                <a:hlinkClick r:id="rId4"/>
              </a:rPr>
              <a:t>https://www.solidworks.com/feature/topology-study-ideal-geometry-your-design-requirements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hlink"/>
                </a:solidFill>
                <a:hlinkClick r:id="rId5"/>
              </a:rPr>
              <a:t>https://www.solidworks.com/feature/new-extended-reality-xr-exporter-solidworks-cad</a:t>
            </a:r>
            <a:endParaRPr sz="1200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1145" indent="-271145"/>
            <a:r>
              <a:rPr lang="en-US" dirty="0"/>
              <a:t>You’ll be making the part shown in the picture on the right</a:t>
            </a:r>
          </a:p>
          <a:p>
            <a:pPr marL="271145" indent="-271145"/>
            <a:r>
              <a:rPr lang="en-US" dirty="0"/>
              <a:t>The tutorial will walk you through each step, and show you where the buttons are in the interface</a:t>
            </a:r>
          </a:p>
          <a:p>
            <a:pPr marL="271145" indent="-271145"/>
            <a:r>
              <a:rPr lang="en-US" dirty="0"/>
              <a:t>But don’t hesitate to ask questions along the way – no tutorial is perfect – but these are the best we have found – Eliot uses them when he teaches a course that uses this software application.</a:t>
            </a:r>
          </a:p>
          <a:p>
            <a:pPr marL="271145" indent="-271145"/>
            <a:r>
              <a:rPr lang="en-US" dirty="0"/>
              <a:t>The tutorial window should show up in a window right next to the SolidWorks window</a:t>
            </a:r>
          </a:p>
        </p:txBody>
      </p:sp>
    </p:spTree>
    <p:extLst>
      <p:ext uri="{BB962C8B-B14F-4D97-AF65-F5344CB8AC3E}">
        <p14:creationId xmlns:p14="http://schemas.microsoft.com/office/powerpoint/2010/main" val="12159122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" name="Google Shape;210;p1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1145" indent="-271145"/>
            <a:r>
              <a:rPr lang="en-US" dirty="0"/>
              <a:t>You’ll be making the part shown in the picture on the right</a:t>
            </a:r>
          </a:p>
          <a:p>
            <a:pPr marL="271145" indent="-271145"/>
            <a:r>
              <a:rPr lang="en-US" dirty="0"/>
              <a:t>The tutorial will walk you through each step, and show you where the buttons are in the interface</a:t>
            </a:r>
          </a:p>
          <a:p>
            <a:pPr marL="271145" indent="-271145"/>
            <a:r>
              <a:rPr lang="en-US" dirty="0"/>
              <a:t>But don’t hesitate to ask questions along the way – no tutorial is perfect – but these are the best we have found – Eliot uses them when he teaches a course that uses this software application.</a:t>
            </a:r>
          </a:p>
          <a:p>
            <a:pPr marL="271145" indent="-271145"/>
            <a:r>
              <a:rPr lang="en-US" dirty="0"/>
              <a:t>The tutorial window should show up in a window right next to the SolidWorks window</a:t>
            </a:r>
          </a:p>
        </p:txBody>
      </p:sp>
    </p:spTree>
    <p:extLst>
      <p:ext uri="{BB962C8B-B14F-4D97-AF65-F5344CB8AC3E}">
        <p14:creationId xmlns:p14="http://schemas.microsoft.com/office/powerpoint/2010/main" val="280535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" name="Google Shape;82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 dirty="0">
                <a:solidFill>
                  <a:schemeClr val="hlink"/>
                </a:solidFill>
                <a:hlinkClick r:id="rId3"/>
              </a:rPr>
              <a:t>https://www.royalcomposites.com/engineering/design/</a:t>
            </a:r>
            <a:endParaRPr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Parametric Optimization you would design then validate with simulation</a:t>
            </a:r>
          </a:p>
          <a:p>
            <a:r>
              <a:rPr lang="en-US" dirty="0"/>
              <a:t>Topology optimization huge and complex field</a:t>
            </a:r>
          </a:p>
          <a:p>
            <a:r>
              <a:rPr lang="en-US" dirty="0"/>
              <a:t>Basic idea is that you do your normal FEA then apply topology optimization to say reduce weight but keep the same strength in the part</a:t>
            </a:r>
          </a:p>
        </p:txBody>
      </p:sp>
    </p:spTree>
    <p:extLst>
      <p:ext uri="{BB962C8B-B14F-4D97-AF65-F5344CB8AC3E}">
        <p14:creationId xmlns:p14="http://schemas.microsoft.com/office/powerpoint/2010/main" val="36584579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2" name="Google Shape;92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First 2: CAD …where it starts in engineering&gt;&gt;most accurate representations</a:t>
            </a:r>
            <a:endParaRPr sz="120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3"/>
              </a:rPr>
              <a:t>https://www.solidworks.com/feature/topology-study-ideal-geometry-your-design-requirements</a:t>
            </a:r>
            <a:endParaRPr sz="120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hlink"/>
                </a:solidFill>
                <a:hlinkClick r:id="rId4"/>
              </a:rPr>
              <a:t>https://www.solidworks.com/feature/new-extended-reality-xr-exporter-solidworks-cad</a:t>
            </a:r>
            <a:endParaRPr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02" name="Google Shape;102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**solid is defined exclusively by the faces…the inside (solid part) and the outside (void) </a:t>
            </a:r>
            <a:endParaRPr sz="120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/>
              <a:t>http://docs.autodesk.com/ACD/2010/ENU/AutoCAD%202010%20User%20Documentation/index.html?url=WS1a9193826455f5ffa23ce210c4a30acaf-68fb.htm,topicNumber=d0e93002</a:t>
            </a:r>
            <a:endParaRPr sz="120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Don’t think any of your questions are stupid – I’ve been using </a:t>
            </a:r>
            <a:r>
              <a:rPr lang="en-US" sz="12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Solidworks</a:t>
            </a: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for longer than Spencer has been alive!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 no seriously – my point is that things have become so muscle memory that I definitely don’t even think about how to use the mouse sometimes I just do it – Spencer is probably getting there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12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My point – we can’t unlearn what we learned to better teach you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/>
          </a:p>
        </p:txBody>
      </p:sp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0" name="Google Shape;120;p7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Utilize the constraints tools in </a:t>
            </a:r>
            <a:r>
              <a:rPr lang="en-US" sz="1200" dirty="0" err="1"/>
              <a:t>Solidworks</a:t>
            </a:r>
            <a:r>
              <a:rPr lang="en-US" sz="1200" dirty="0"/>
              <a:t>, so you don’t have to always literally draw lines that are perfectly parallel….</a:t>
            </a:r>
            <a:r>
              <a:rPr lang="en-US" sz="1200" dirty="0" err="1"/>
              <a:t>Solidworks</a:t>
            </a:r>
            <a:r>
              <a:rPr lang="en-US" sz="1200" dirty="0"/>
              <a:t> assumes what you are doing and adjusts the drawing for you. 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NOTE: you can choose whether or not you want to go along with </a:t>
            </a:r>
            <a:r>
              <a:rPr lang="en-US" sz="1200" dirty="0" err="1"/>
              <a:t>Solidworks’s</a:t>
            </a:r>
            <a:r>
              <a:rPr lang="en-US" sz="1200" dirty="0"/>
              <a:t> implied constraints………I’ll show you what I mean. </a:t>
            </a:r>
            <a:endParaRPr sz="1200" dirty="0"/>
          </a:p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/>
              <a:t>**must have closure, </a:t>
            </a:r>
            <a:r>
              <a:rPr lang="en-US" sz="1200" dirty="0" err="1"/>
              <a:t>solidworks</a:t>
            </a:r>
            <a:r>
              <a:rPr lang="en-US" sz="1200" dirty="0"/>
              <a:t> only makes closed profiles </a:t>
            </a:r>
            <a:endParaRPr sz="1200" dirty="0"/>
          </a:p>
        </p:txBody>
      </p:sp>
      <p:sp>
        <p:nvSpPr>
          <p:cNvPr id="121" name="Google Shape;121;p7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29" name="Google Shape;129;p8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/>
              <a:t>DO EXAMPLES OF CONSTRAINTS HERE. </a:t>
            </a:r>
            <a:endParaRPr b="1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330523" y="1078260"/>
            <a:ext cx="6482954" cy="1083244"/>
          </a:xfrm>
          <a:prstGeom prst="rect">
            <a:avLst/>
          </a:prstGeom>
        </p:spPr>
        <p:txBody>
          <a:bodyPr anchor="b"/>
          <a:lstStyle>
            <a:lvl1pPr>
              <a:defRPr sz="3300"/>
            </a:lvl1pPr>
          </a:lstStyle>
          <a:p>
            <a:pPr lvl="0">
              <a:defRPr sz="1800"/>
            </a:pPr>
            <a:r>
              <a:rPr sz="33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330523" y="2779365"/>
            <a:ext cx="6482954" cy="168741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1pPr>
            <a:lvl2pPr marL="0" indent="85725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2pPr>
            <a:lvl3pPr marL="0" indent="171450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3pPr>
            <a:lvl4pPr marL="0" indent="257175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4pPr>
            <a:lvl5pPr marL="0" indent="342900" algn="ctr">
              <a:lnSpc>
                <a:spcPct val="100000"/>
              </a:lnSpc>
              <a:spcBef>
                <a:spcPts val="0"/>
              </a:spcBef>
              <a:buSzTx/>
              <a:buNone/>
              <a:defRPr sz="1875"/>
            </a:lvl5pPr>
          </a:lstStyle>
          <a:p>
            <a:pPr lvl="0">
              <a:defRPr sz="1800"/>
            </a:pPr>
            <a:r>
              <a:rPr sz="1875"/>
              <a:t>Body Level One</a:t>
            </a:r>
          </a:p>
          <a:p>
            <a:pPr lvl="1">
              <a:defRPr sz="1800"/>
            </a:pPr>
            <a:r>
              <a:rPr sz="1875"/>
              <a:t>Body Level Two</a:t>
            </a:r>
          </a:p>
          <a:p>
            <a:pPr lvl="2">
              <a:defRPr sz="1800"/>
            </a:pPr>
            <a:r>
              <a:rPr sz="1875"/>
              <a:t>Body Level Three</a:t>
            </a:r>
          </a:p>
          <a:p>
            <a:pPr lvl="3">
              <a:defRPr sz="1800"/>
            </a:pPr>
            <a:r>
              <a:rPr sz="1875"/>
              <a:t>Body Level Four</a:t>
            </a:r>
          </a:p>
          <a:p>
            <a:pPr lvl="4">
              <a:defRPr sz="1800"/>
            </a:pPr>
            <a:r>
              <a:rPr sz="18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3070650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925"/>
              <a:t>Title Text</a:t>
            </a:r>
          </a:p>
        </p:txBody>
      </p:sp>
      <p:sp>
        <p:nvSpPr>
          <p:cNvPr id="13" name="Shape 1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466932" indent="-271670">
              <a:buChar char="-"/>
              <a:defRPr sz="1875"/>
            </a:lvl2pPr>
            <a:lvl3pPr marL="602767" indent="-212242">
              <a:buChar char="-"/>
              <a:defRPr sz="1875"/>
            </a:lvl3pPr>
            <a:lvl4pPr marL="798029" indent="-212242">
              <a:buChar char="-"/>
              <a:defRPr sz="1875"/>
            </a:lvl4pPr>
            <a:lvl5pPr marL="993292" indent="-212242">
              <a:buChar char="-"/>
              <a:defRPr sz="1875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1875"/>
              <a:t>Body Level Two</a:t>
            </a:r>
          </a:p>
          <a:p>
            <a:pPr lvl="2">
              <a:defRPr sz="1800"/>
            </a:pPr>
            <a:r>
              <a:rPr sz="1875"/>
              <a:t>Body Level Three</a:t>
            </a:r>
          </a:p>
          <a:p>
            <a:pPr lvl="3">
              <a:defRPr sz="1800"/>
            </a:pPr>
            <a:r>
              <a:rPr sz="1875"/>
              <a:t>Body Level Four</a:t>
            </a:r>
          </a:p>
          <a:p>
            <a:pPr lvl="4">
              <a:defRPr sz="1800"/>
            </a:pPr>
            <a:r>
              <a:rPr sz="1875"/>
              <a:t>Body Level Five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3683157-AE3E-2CDB-B2AC-C2A16BECDA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7AA20076-C350-F047-9E51-6A75B8EF08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411288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&amp; Subtitle" type="title">
  <p:cSld name="1_Title &amp; Sub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0"/>
          <p:cNvSpPr txBox="1">
            <a:spLocks noGrp="1"/>
          </p:cNvSpPr>
          <p:nvPr>
            <p:ph type="title"/>
          </p:nvPr>
        </p:nvSpPr>
        <p:spPr>
          <a:xfrm>
            <a:off x="1330523" y="1078260"/>
            <a:ext cx="6482954" cy="1083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b" anchorCtr="0">
            <a:normAutofit/>
          </a:bodyPr>
          <a:lstStyle>
            <a:lvl1pPr lvl="0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Gill Sans"/>
              <a:buNone/>
              <a:defRPr sz="3300"/>
            </a:lvl1pPr>
            <a:lvl2pPr lvl="1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0"/>
          <p:cNvSpPr txBox="1">
            <a:spLocks noGrp="1"/>
          </p:cNvSpPr>
          <p:nvPr>
            <p:ph type="body" idx="1"/>
          </p:nvPr>
        </p:nvSpPr>
        <p:spPr>
          <a:xfrm>
            <a:off x="1330523" y="2779365"/>
            <a:ext cx="6482954" cy="1687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normAutofit/>
          </a:bodyPr>
          <a:lstStyle>
            <a:lvl1pPr marL="171450" lvl="0" indent="-857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Gill Sans"/>
              <a:buNone/>
              <a:defRPr sz="1875"/>
            </a:lvl1pPr>
            <a:lvl2pPr marL="342900" lvl="1" indent="-857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514350" lvl="2" indent="-857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685800" lvl="3" indent="-857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857250" lvl="4" indent="-8572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1028700" lvl="5" indent="-120872" algn="l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476"/>
              <a:buChar char="•"/>
              <a:defRPr/>
            </a:lvl6pPr>
            <a:lvl7pPr marL="1200150" lvl="6" indent="-120872" algn="l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476"/>
              <a:buChar char="•"/>
              <a:defRPr/>
            </a:lvl7pPr>
            <a:lvl8pPr marL="1371600" lvl="7" indent="-120872" algn="l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476"/>
              <a:buChar char="•"/>
              <a:defRPr/>
            </a:lvl8pPr>
            <a:lvl9pPr marL="1543050" lvl="8" indent="-120872" algn="l">
              <a:lnSpc>
                <a:spcPct val="120000"/>
              </a:lnSpc>
              <a:spcBef>
                <a:spcPts val="1725"/>
              </a:spcBef>
              <a:spcAft>
                <a:spcPts val="0"/>
              </a:spcAft>
              <a:buClr>
                <a:srgbClr val="000000"/>
              </a:buClr>
              <a:buSzPts val="1476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20"/>
          <p:cNvSpPr txBox="1">
            <a:spLocks noGrp="1"/>
          </p:cNvSpPr>
          <p:nvPr>
            <p:ph type="sldNum" idx="12"/>
          </p:nvPr>
        </p:nvSpPr>
        <p:spPr>
          <a:xfrm>
            <a:off x="4482331" y="4889004"/>
            <a:ext cx="172641" cy="559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1425" tIns="71425" rIns="71425" bIns="71425" anchor="t" anchorCtr="0">
            <a:spAutoFit/>
          </a:bodyPr>
          <a:lstStyle>
            <a:lvl1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1pPr>
            <a:lvl2pPr marL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2pPr>
            <a:lvl3pPr marL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3pPr>
            <a:lvl4pPr marL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4pPr>
            <a:lvl5pPr marL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5pPr>
            <a:lvl6pPr marL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6pPr>
            <a:lvl7pPr marL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7pPr>
            <a:lvl8pPr marL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8pPr>
            <a:lvl9pPr marL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353"/>
              </a:buClr>
              <a:buSzPts val="2400"/>
              <a:buFont typeface="Gill Sans"/>
              <a:buNone/>
              <a:defRPr sz="900"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3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50D90-C154-CBAA-70C4-CA39A1C2E6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Image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677011-7BDF-7EC0-C9D5-9CF6729805E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8F6699A-7D2A-A446-B60A-523EF45D6D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08257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09FDD-DD15-EF67-4D5E-F3F75728D7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 Image Text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E2A29E-B55B-90BF-CEF0-219E63844D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D8F6699A-7D2A-A446-B60A-523EF45D6DD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Shape 13">
            <a:extLst>
              <a:ext uri="{FF2B5EF4-FFF2-40B4-BE49-F238E27FC236}">
                <a16:creationId xmlns:a16="http://schemas.microsoft.com/office/drawing/2014/main" id="{35ACF870-BA7A-3C23-2DB5-3A26D3C60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652" y="1096434"/>
            <a:ext cx="3884613" cy="3617895"/>
          </a:xfrm>
          <a:prstGeom prst="rect">
            <a:avLst/>
          </a:prstGeom>
        </p:spPr>
        <p:txBody>
          <a:bodyPr/>
          <a:lstStyle>
            <a:lvl2pPr marL="466932" indent="-271670">
              <a:buChar char="-"/>
              <a:defRPr sz="1875"/>
            </a:lvl2pPr>
            <a:lvl3pPr marL="602767" indent="-212242">
              <a:buChar char="-"/>
              <a:defRPr sz="1875"/>
            </a:lvl3pPr>
            <a:lvl4pPr marL="798029" indent="-212242">
              <a:buChar char="-"/>
              <a:defRPr sz="1875"/>
            </a:lvl4pPr>
            <a:lvl5pPr marL="993292" indent="-212242">
              <a:buChar char="-"/>
              <a:defRPr sz="1875"/>
            </a:lvl5pPr>
          </a:lstStyle>
          <a:p>
            <a:pPr lvl="0">
              <a:defRPr sz="1800"/>
            </a:pPr>
            <a:r>
              <a:rPr sz="2400"/>
              <a:t>Body Level One</a:t>
            </a:r>
          </a:p>
          <a:p>
            <a:pPr lvl="1">
              <a:defRPr sz="1800"/>
            </a:pPr>
            <a:r>
              <a:rPr sz="1875"/>
              <a:t>Body Level Two</a:t>
            </a:r>
          </a:p>
          <a:p>
            <a:pPr lvl="2">
              <a:defRPr sz="1800"/>
            </a:pPr>
            <a:r>
              <a:rPr sz="1875"/>
              <a:t>Body Level Three</a:t>
            </a:r>
          </a:p>
          <a:p>
            <a:pPr lvl="3">
              <a:defRPr sz="1800"/>
            </a:pPr>
            <a:r>
              <a:rPr sz="1875"/>
              <a:t>Body Level Four</a:t>
            </a:r>
          </a:p>
          <a:p>
            <a:pPr lvl="4">
              <a:defRPr sz="1800"/>
            </a:pPr>
            <a:r>
              <a:rPr sz="1875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64336514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alphaModFix amt="10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52726" y="-161171"/>
            <a:ext cx="9038549" cy="1285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/>
            </a:pPr>
            <a:r>
              <a:rPr sz="2925"/>
              <a:t>Title Text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448652" y="1096434"/>
            <a:ext cx="8246697" cy="3617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>
            <a:lvl2pPr marL="1245152" indent="-724452">
              <a:buChar char="-"/>
              <a:defRPr sz="5000"/>
            </a:lvl2pPr>
            <a:lvl3pPr marL="1607378" indent="-565978">
              <a:buChar char="-"/>
              <a:defRPr sz="5000"/>
            </a:lvl3pPr>
            <a:lvl4pPr marL="2128078" indent="-565978">
              <a:buChar char="-"/>
              <a:defRPr sz="5000"/>
            </a:lvl4pPr>
            <a:lvl5pPr marL="2648778" indent="-565978">
              <a:buChar char="-"/>
              <a:defRPr sz="5000"/>
            </a:lvl5pPr>
          </a:lstStyle>
          <a:p>
            <a:pPr lvl="0">
              <a:defRPr sz="1800"/>
            </a:pPr>
            <a:r>
              <a:rPr sz="2400" dirty="0"/>
              <a:t>Body Level One</a:t>
            </a:r>
          </a:p>
          <a:p>
            <a:pPr lvl="1">
              <a:defRPr sz="1800"/>
            </a:pPr>
            <a:r>
              <a:rPr sz="1875" dirty="0"/>
              <a:t>Body Level Two</a:t>
            </a:r>
          </a:p>
          <a:p>
            <a:pPr lvl="2">
              <a:defRPr sz="1800"/>
            </a:pPr>
            <a:r>
              <a:rPr sz="1875" dirty="0"/>
              <a:t>Body Level Three</a:t>
            </a:r>
          </a:p>
          <a:p>
            <a:pPr lvl="3">
              <a:defRPr sz="1800"/>
            </a:pPr>
            <a:r>
              <a:rPr sz="1875" dirty="0"/>
              <a:t>Body Level Four</a:t>
            </a:r>
          </a:p>
          <a:p>
            <a:pPr lvl="4">
              <a:defRPr sz="1800"/>
            </a:pPr>
            <a:r>
              <a:rPr sz="1875" dirty="0"/>
              <a:t>Body Level Five</a:t>
            </a: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7E14EE59-F738-CD09-85CC-A43F51134F8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83727"/>
            <a:ext cx="2599403" cy="55528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64E5DC7-B105-8449-BA5D-5CD912BD61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2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 baseline="0">
                <a:solidFill>
                  <a:srgbClr val="000000"/>
                </a:solidFill>
              </a:defRPr>
            </a:lvl1pPr>
          </a:lstStyle>
          <a:p>
            <a:fld id="{D8F6699A-7D2A-A446-B60A-523EF45D6D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10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</p:sldLayoutIdLst>
  <p:transition spd="med"/>
  <p:hf hdr="0" dt="0"/>
  <p:txStyles>
    <p:titleStyle>
      <a:lvl1pPr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1pPr>
      <a:lvl2pPr indent="85725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2pPr>
      <a:lvl3pPr indent="171450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3pPr>
      <a:lvl4pPr indent="257175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4pPr>
      <a:lvl5pPr indent="342900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5pPr>
      <a:lvl6pPr indent="428625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6pPr>
      <a:lvl7pPr indent="514350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7pPr>
      <a:lvl8pPr indent="600075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8pPr>
      <a:lvl9pPr indent="685800" algn="ctr" defTabSz="219075">
        <a:lnSpc>
          <a:spcPct val="120000"/>
        </a:lnSpc>
        <a:spcBef>
          <a:spcPts val="1725"/>
        </a:spcBef>
        <a:defRPr sz="2925">
          <a:latin typeface="Gill Sans SemiBold"/>
          <a:ea typeface="Gill Sans SemiBold"/>
          <a:cs typeface="Gill Sans SemiBold"/>
          <a:sym typeface="Gill Sans SemiBold"/>
        </a:defRPr>
      </a:lvl9pPr>
    </p:titleStyle>
    <p:bodyStyle>
      <a:lvl1pPr marL="271670" indent="-271670" defTabSz="219075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1pPr>
      <a:lvl2pPr marL="466932" indent="-271670" defTabSz="219075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2pPr>
      <a:lvl3pPr marL="662195" indent="-271670" defTabSz="219075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3pPr>
      <a:lvl4pPr marL="857457" indent="-271670" defTabSz="219075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4pPr>
      <a:lvl5pPr marL="1052720" indent="-271670" defTabSz="219075">
        <a:lnSpc>
          <a:spcPct val="120000"/>
        </a:lnSpc>
        <a:spcBef>
          <a:spcPts val="1725"/>
        </a:spcBef>
        <a:buSzPct val="82000"/>
        <a:buChar char="๏"/>
        <a:defRPr sz="2400">
          <a:latin typeface="+mn-lt"/>
          <a:ea typeface="+mn-ea"/>
          <a:cs typeface="+mn-cs"/>
          <a:sym typeface="Gill Sans Light"/>
        </a:defRPr>
      </a:lvl5pPr>
      <a:lvl6pPr marL="1247982" indent="-271670" defTabSz="219075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6pPr>
      <a:lvl7pPr marL="1443245" indent="-271670" defTabSz="219075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7pPr>
      <a:lvl8pPr marL="1638507" indent="-271670" defTabSz="219075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8pPr>
      <a:lvl9pPr marL="1833770" indent="-271670" defTabSz="219075">
        <a:lnSpc>
          <a:spcPct val="120000"/>
        </a:lnSpc>
        <a:spcBef>
          <a:spcPts val="1725"/>
        </a:spcBef>
        <a:buSzPct val="82000"/>
        <a:buChar char="•"/>
        <a:defRPr sz="2400">
          <a:latin typeface="+mn-lt"/>
          <a:ea typeface="+mn-ea"/>
          <a:cs typeface="+mn-cs"/>
          <a:sym typeface="Gill Sans Light"/>
        </a:defRPr>
      </a:lvl9pPr>
    </p:bodyStyle>
    <p:otherStyle>
      <a:lvl1pPr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8572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17145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25717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34290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42862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51435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600075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685800" algn="ctr" defTabSz="219075">
        <a:defRPr sz="9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comments" Target="../comments/commen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jpg"/><Relationship Id="rId4" Type="http://schemas.openxmlformats.org/officeDocument/2006/relationships/image" Target="../media/image7.png"/><Relationship Id="rId9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2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"/>
          <p:cNvSpPr txBox="1">
            <a:spLocks noGrp="1"/>
          </p:cNvSpPr>
          <p:nvPr>
            <p:ph type="title"/>
          </p:nvPr>
        </p:nvSpPr>
        <p:spPr>
          <a:xfrm>
            <a:off x="177107" y="59490"/>
            <a:ext cx="8789785" cy="10676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b" anchorCtr="0">
            <a:noAutofit/>
          </a:bodyPr>
          <a:lstStyle/>
          <a:p>
            <a:pPr rtl="0">
              <a:spcBef>
                <a:spcPts val="0"/>
              </a:spcBef>
              <a:buSzPts val="11500"/>
            </a:pPr>
            <a:r>
              <a:rPr lang="en-US" sz="4313" b="1" dirty="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rPr>
              <a:t>Welcome to SolidWorks</a:t>
            </a:r>
            <a:endParaRPr sz="4313" b="1" dirty="0">
              <a:solidFill>
                <a:srgbClr val="0000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9" name="Google Shape;59;p1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9943" y="4538825"/>
            <a:ext cx="762432" cy="545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"/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27505" y="1680906"/>
            <a:ext cx="4354302" cy="2449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140" y="3118195"/>
            <a:ext cx="2691286" cy="1628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/>
              <a:t>Explicit Constraints</a:t>
            </a:r>
          </a:p>
        </p:txBody>
      </p:sp>
      <p:sp>
        <p:nvSpPr>
          <p:cNvPr id="140" name="Google Shape;140;p9"/>
          <p:cNvSpPr txBox="1">
            <a:spLocks noGrp="1"/>
          </p:cNvSpPr>
          <p:nvPr>
            <p:ph type="body" idx="1"/>
          </p:nvPr>
        </p:nvSpPr>
        <p:spPr>
          <a:xfrm>
            <a:off x="351135" y="591609"/>
            <a:ext cx="5113948" cy="3617895"/>
          </a:xfr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en-US" dirty="0"/>
              <a:t>Defined by the operator </a:t>
            </a:r>
          </a:p>
          <a:p>
            <a:pPr lvl="3"/>
            <a:r>
              <a:rPr lang="en-US" dirty="0"/>
              <a:t>Dimensional constraints: assigning a specific length to a line, radius to a circle, etc.</a:t>
            </a:r>
          </a:p>
          <a:p>
            <a:pPr lvl="3"/>
            <a:r>
              <a:rPr lang="en-US" dirty="0"/>
              <a:t>Geometric constraints: specifying the ways in which lines/shapes/features relate to one another</a:t>
            </a:r>
          </a:p>
        </p:txBody>
      </p:sp>
      <p:pic>
        <p:nvPicPr>
          <p:cNvPr id="142" name="Google Shape;14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2793" y="967374"/>
            <a:ext cx="2490772" cy="160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19794" y="3164976"/>
            <a:ext cx="3105590" cy="1853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65883" y="3164976"/>
            <a:ext cx="2067359" cy="185306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9"/>
          <p:cNvCxnSpPr>
            <a:stCxn id="143" idx="3"/>
          </p:cNvCxnSpPr>
          <p:nvPr/>
        </p:nvCxnSpPr>
        <p:spPr>
          <a:xfrm>
            <a:off x="5725383" y="4091506"/>
            <a:ext cx="644288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miter lim="400000"/>
            <a:headEnd type="none" w="sm" len="sm"/>
            <a:tailEnd type="triangle" w="med" len="med"/>
          </a:ln>
        </p:spPr>
      </p:cxn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A7341-5586-432A-11C0-3B49E08AA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38549" cy="1285875"/>
          </a:xfrm>
        </p:spPr>
        <p:txBody>
          <a:bodyPr/>
          <a:lstStyle/>
          <a:p>
            <a:r>
              <a:rPr lang="en-US" dirty="0"/>
              <a:t>Show and tell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76D143-FDF8-E38A-25A6-12D67CB9C34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AA20076-C350-F047-9E51-6A75B8EF08C6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26" name="Picture 2" descr="Logitech M720 Triathlon Multi Device Wireless Mouse">
            <a:extLst>
              <a:ext uri="{FF2B5EF4-FFF2-40B4-BE49-F238E27FC236}">
                <a16:creationId xmlns:a16="http://schemas.microsoft.com/office/drawing/2014/main" id="{FE5B63DC-1FE1-D58B-7FC4-2F5E19A87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795" y="1132115"/>
            <a:ext cx="4342410" cy="37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901D6A-FA48-2971-F34E-B874C65139BD}"/>
              </a:ext>
            </a:extLst>
          </p:cNvPr>
          <p:cNvSpPr txBox="1"/>
          <p:nvPr/>
        </p:nvSpPr>
        <p:spPr>
          <a:xfrm>
            <a:off x="736270" y="1309653"/>
            <a:ext cx="1765465" cy="5751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LMB: select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A1E3D86-048C-EBD2-BC62-508CA5A7D66C}"/>
              </a:ext>
            </a:extLst>
          </p:cNvPr>
          <p:cNvCxnSpPr/>
          <p:nvPr/>
        </p:nvCxnSpPr>
        <p:spPr>
          <a:xfrm>
            <a:off x="2430483" y="1285875"/>
            <a:ext cx="1741714" cy="562717"/>
          </a:xfrm>
          <a:prstGeom prst="straightConnector1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3AF6636-E2D1-118D-05EA-593D43A5E2E8}"/>
              </a:ext>
            </a:extLst>
          </p:cNvPr>
          <p:cNvSpPr txBox="1"/>
          <p:nvPr/>
        </p:nvSpPr>
        <p:spPr>
          <a:xfrm>
            <a:off x="1264722" y="2938251"/>
            <a:ext cx="1997034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sym typeface="Gill Sans Light"/>
              </a:rPr>
              <a:t>R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MB: change view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6B25B0-BC4A-6609-26FF-4AFBD3B1A194}"/>
              </a:ext>
            </a:extLst>
          </p:cNvPr>
          <p:cNvSpPr txBox="1"/>
          <p:nvPr/>
        </p:nvSpPr>
        <p:spPr>
          <a:xfrm>
            <a:off x="6048497" y="350016"/>
            <a:ext cx="2689209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sym typeface="Gill Sans Light"/>
              </a:rPr>
              <a:t>M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MB </a:t>
            </a: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scroll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zoom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09F721-904C-9DDA-054F-310412C4CA51}"/>
              </a:ext>
            </a:extLst>
          </p:cNvPr>
          <p:cNvSpPr txBox="1"/>
          <p:nvPr/>
        </p:nvSpPr>
        <p:spPr>
          <a:xfrm>
            <a:off x="5573486" y="1515000"/>
            <a:ext cx="3410911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sym typeface="Gill Sans Light"/>
              </a:rPr>
              <a:t>M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MB </a:t>
            </a: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click/hold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: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rotate part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E78CBA6-919C-CAFC-7856-CB0A12678B8A}"/>
              </a:ext>
            </a:extLst>
          </p:cNvPr>
          <p:cNvCxnSpPr>
            <a:cxnSpLocks/>
          </p:cNvCxnSpPr>
          <p:nvPr/>
        </p:nvCxnSpPr>
        <p:spPr>
          <a:xfrm flipV="1">
            <a:off x="3261756" y="2758232"/>
            <a:ext cx="1840675" cy="536677"/>
          </a:xfrm>
          <a:prstGeom prst="straightConnector1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0D3D3A8D-E910-E296-5D33-BAF31114383E}"/>
              </a:ext>
            </a:extLst>
          </p:cNvPr>
          <p:cNvSpPr txBox="1"/>
          <p:nvPr/>
        </p:nvSpPr>
        <p:spPr>
          <a:xfrm>
            <a:off x="5787242" y="2604270"/>
            <a:ext cx="3321846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sym typeface="Gill Sans Light"/>
              </a:rPr>
              <a:t>M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MB click/hold +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Control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: pan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CD5DF1B-BC76-305F-3284-292130459FC3}"/>
              </a:ext>
            </a:extLst>
          </p:cNvPr>
          <p:cNvSpPr txBox="1"/>
          <p:nvPr/>
        </p:nvSpPr>
        <p:spPr>
          <a:xfrm>
            <a:off x="5882246" y="3787440"/>
            <a:ext cx="3321846" cy="100604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1437" tIns="71437" rIns="71437" bIns="71437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+mn-lt"/>
                <a:ea typeface="+mn-ea"/>
                <a:cs typeface="+mn-cs"/>
                <a:sym typeface="Gill Sans Light"/>
              </a:rPr>
              <a:t>M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MB click/hold + 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1" i="1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Shift</a:t>
            </a: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Gill Sans Light"/>
              </a:rPr>
              <a:t>: precise zoom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7A7F05A-6CF3-42C5-C11B-019A6DF46CB1}"/>
              </a:ext>
            </a:extLst>
          </p:cNvPr>
          <p:cNvCxnSpPr>
            <a:cxnSpLocks/>
            <a:stCxn id="9" idx="1"/>
          </p:cNvCxnSpPr>
          <p:nvPr/>
        </p:nvCxnSpPr>
        <p:spPr>
          <a:xfrm flipH="1">
            <a:off x="4584232" y="853038"/>
            <a:ext cx="1464265" cy="1109329"/>
          </a:xfrm>
          <a:prstGeom prst="straightConnector1">
            <a:avLst/>
          </a:prstGeom>
          <a:noFill/>
          <a:ln w="25400" cap="flat">
            <a:solidFill>
              <a:schemeClr val="accent5"/>
            </a:solidFill>
            <a:prstDash val="solid"/>
            <a:miter lim="400000"/>
            <a:tailEnd type="triangle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3560469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0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/>
              <a:t>Levels of Constraint</a:t>
            </a:r>
          </a:p>
        </p:txBody>
      </p:sp>
      <p:sp>
        <p:nvSpPr>
          <p:cNvPr id="151" name="Google Shape;151;p10"/>
          <p:cNvSpPr txBox="1">
            <a:spLocks noGrp="1"/>
          </p:cNvSpPr>
          <p:nvPr>
            <p:ph type="body" idx="1"/>
          </p:nvPr>
        </p:nvSpPr>
        <p:spPr>
          <a:xfrm>
            <a:off x="448651" y="905934"/>
            <a:ext cx="8246697" cy="3617895"/>
          </a:xfr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r>
              <a:rPr lang="en-US" dirty="0"/>
              <a:t>Fully constrained</a:t>
            </a:r>
          </a:p>
          <a:p>
            <a:pPr lvl="1"/>
            <a:r>
              <a:rPr lang="en-US" dirty="0"/>
              <a:t>Every element has been completely dimensioned/specified </a:t>
            </a:r>
          </a:p>
          <a:p>
            <a:r>
              <a:rPr lang="en-US" dirty="0" err="1"/>
              <a:t>Underconstrained</a:t>
            </a:r>
            <a:endParaRPr lang="en-US" dirty="0"/>
          </a:p>
          <a:p>
            <a:pPr lvl="1"/>
            <a:r>
              <a:rPr lang="en-US" dirty="0"/>
              <a:t>Not all elements are dimensioned/specified (leaves interpretation up to </a:t>
            </a:r>
            <a:r>
              <a:rPr lang="en-US" dirty="0" err="1"/>
              <a:t>Solidworks</a:t>
            </a:r>
            <a:r>
              <a:rPr lang="en-US" dirty="0"/>
              <a:t>)</a:t>
            </a:r>
          </a:p>
          <a:p>
            <a:r>
              <a:rPr lang="en-US" dirty="0" err="1"/>
              <a:t>Overconstrained</a:t>
            </a:r>
            <a:endParaRPr lang="en-US" dirty="0"/>
          </a:p>
          <a:p>
            <a:pPr lvl="1"/>
            <a:r>
              <a:rPr lang="en-US" dirty="0"/>
              <a:t>Adding a new constraint would conflict with existing constraints (</a:t>
            </a:r>
            <a:r>
              <a:rPr lang="en-US" dirty="0" err="1"/>
              <a:t>Solidworks</a:t>
            </a:r>
            <a:r>
              <a:rPr lang="en-US" dirty="0"/>
              <a:t> won’t let another dimension be added)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0000"/>
          </a:bodyPr>
          <a:lstStyle/>
          <a:p>
            <a:pPr rtl="0">
              <a:spcBef>
                <a:spcPts val="0"/>
              </a:spcBef>
            </a:pPr>
            <a:r>
              <a:rPr lang="en-US"/>
              <a:t>Example of an Overconstrained Sketch</a:t>
            </a:r>
            <a:endParaRPr/>
          </a:p>
        </p:txBody>
      </p:sp>
      <p:sp>
        <p:nvSpPr>
          <p:cNvPr id="159" name="Google Shape;159;p11"/>
          <p:cNvSpPr txBox="1">
            <a:spLocks noGrp="1"/>
          </p:cNvSpPr>
          <p:nvPr>
            <p:ph type="body" idx="1"/>
          </p:nvPr>
        </p:nvSpPr>
        <p:spPr>
          <a:xfrm>
            <a:off x="149620" y="3501147"/>
            <a:ext cx="8799188" cy="114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l" rtl="0">
              <a:buSzPts val="3608"/>
            </a:pPr>
            <a:r>
              <a:rPr lang="en-US" sz="1650" b="1" dirty="0">
                <a:latin typeface="Gill Sans"/>
                <a:ea typeface="Gill Sans"/>
                <a:cs typeface="Gill Sans"/>
                <a:sym typeface="Gill Sans"/>
              </a:rPr>
              <a:t>Driven Dimension: </a:t>
            </a:r>
            <a:r>
              <a:rPr lang="en-US" sz="1200" dirty="0">
                <a:latin typeface="Gill Sans"/>
                <a:ea typeface="Gill Sans"/>
                <a:cs typeface="Gill Sans"/>
                <a:sym typeface="Gill Sans"/>
              </a:rPr>
              <a:t>is</a:t>
            </a:r>
            <a:r>
              <a:rPr lang="en-US" sz="1200" i="1" dirty="0">
                <a:latin typeface="Gill Sans"/>
                <a:ea typeface="Gill Sans"/>
                <a:cs typeface="Gill Sans"/>
                <a:sym typeface="Gill Sans"/>
              </a:rPr>
              <a:t> driven by </a:t>
            </a:r>
            <a:r>
              <a:rPr lang="en-US" sz="1200" dirty="0">
                <a:latin typeface="Gill Sans"/>
                <a:ea typeface="Gill Sans"/>
                <a:cs typeface="Gill Sans"/>
                <a:sym typeface="Gill Sans"/>
              </a:rPr>
              <a:t>the model   *Changing the model         changes this driven dimension value</a:t>
            </a:r>
            <a:endParaRPr dirty="0"/>
          </a:p>
          <a:p>
            <a:pPr algn="l" rtl="0">
              <a:spcBef>
                <a:spcPts val="1700"/>
              </a:spcBef>
              <a:buSzPts val="3608"/>
            </a:pPr>
            <a:r>
              <a:rPr lang="en-US" sz="1650" b="1" dirty="0">
                <a:latin typeface="Gill Sans"/>
                <a:ea typeface="Gill Sans"/>
                <a:cs typeface="Gill Sans"/>
                <a:sym typeface="Gill Sans"/>
              </a:rPr>
              <a:t>Driving Dimension</a:t>
            </a:r>
            <a:r>
              <a:rPr lang="en-US" sz="1200" dirty="0">
                <a:latin typeface="Gill Sans"/>
                <a:ea typeface="Gill Sans"/>
                <a:cs typeface="Gill Sans"/>
                <a:sym typeface="Gill Sans"/>
              </a:rPr>
              <a:t>: </a:t>
            </a:r>
            <a:r>
              <a:rPr lang="en-US" sz="1200" i="1" dirty="0">
                <a:latin typeface="Gill Sans"/>
                <a:ea typeface="Gill Sans"/>
                <a:cs typeface="Gill Sans"/>
                <a:sym typeface="Gill Sans"/>
              </a:rPr>
              <a:t>drives</a:t>
            </a:r>
            <a:r>
              <a:rPr lang="en-US" sz="1200" dirty="0">
                <a:latin typeface="Gill Sans"/>
                <a:ea typeface="Gill Sans"/>
                <a:cs typeface="Gill Sans"/>
                <a:sym typeface="Gill Sans"/>
              </a:rPr>
              <a:t> the model   *Changing this driving dimension          changes the model</a:t>
            </a:r>
            <a:endParaRPr sz="1200" dirty="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61" name="Google Shape;161;p11"/>
          <p:cNvCxnSpPr/>
          <p:nvPr/>
        </p:nvCxnSpPr>
        <p:spPr>
          <a:xfrm rot="10800000" flipH="1">
            <a:off x="4952136" y="3806309"/>
            <a:ext cx="315900" cy="6525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162" name="Google Shape;162;p11"/>
          <p:cNvCxnSpPr/>
          <p:nvPr/>
        </p:nvCxnSpPr>
        <p:spPr>
          <a:xfrm>
            <a:off x="5314044" y="4303574"/>
            <a:ext cx="349875" cy="0"/>
          </a:xfrm>
          <a:prstGeom prst="straightConnector1">
            <a:avLst/>
          </a:prstGeom>
          <a:noFill/>
          <a:ln w="76200" cap="flat" cmpd="sng">
            <a:solidFill>
              <a:srgbClr val="FF0000"/>
            </a:solidFill>
            <a:prstDash val="solid"/>
            <a:miter lim="400000"/>
            <a:headEnd type="none" w="sm" len="sm"/>
            <a:tailEnd type="triangle" w="med" len="med"/>
          </a:ln>
        </p:spPr>
      </p:cxnSp>
      <p:cxnSp>
        <p:nvCxnSpPr>
          <p:cNvPr id="163" name="Google Shape;163;p11"/>
          <p:cNvCxnSpPr>
            <a:stCxn id="164" idx="0"/>
          </p:cNvCxnSpPr>
          <p:nvPr/>
        </p:nvCxnSpPr>
        <p:spPr>
          <a:xfrm rot="10800000">
            <a:off x="6173934" y="2215200"/>
            <a:ext cx="43425" cy="14478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65" name="Google Shape;165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7995" y="808229"/>
            <a:ext cx="8748009" cy="2428608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1"/>
          <p:cNvSpPr txBox="1"/>
          <p:nvPr/>
        </p:nvSpPr>
        <p:spPr>
          <a:xfrm>
            <a:off x="6217359" y="2327925"/>
            <a:ext cx="720113" cy="34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34284" rIns="34284" bIns="34284" anchor="t" anchorCtr="0">
            <a:spAutoFit/>
          </a:bodyPr>
          <a:lstStyle/>
          <a:p>
            <a:pPr algn="ctr"/>
            <a:r>
              <a:rPr lang="en-US" sz="900">
                <a:latin typeface="Gill Sans"/>
                <a:ea typeface="Gill Sans"/>
                <a:cs typeface="Gill Sans"/>
                <a:sym typeface="Gill Sans"/>
              </a:rPr>
              <a:t>Center point of line</a:t>
            </a:r>
            <a:endParaRPr sz="900">
              <a:latin typeface="Gill Sans"/>
              <a:ea typeface="Gill Sans"/>
              <a:cs typeface="Gill Sans"/>
              <a:sym typeface="Gill Sans"/>
            </a:endParaRPr>
          </a:p>
        </p:txBody>
      </p:sp>
      <p:cxnSp>
        <p:nvCxnSpPr>
          <p:cNvPr id="167" name="Google Shape;167;p11"/>
          <p:cNvCxnSpPr/>
          <p:nvPr/>
        </p:nvCxnSpPr>
        <p:spPr>
          <a:xfrm rot="10800000">
            <a:off x="6017100" y="1992562"/>
            <a:ext cx="305775" cy="33536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12" descr="http://i.123g.us/c/bus_relation/card/101050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00298" y="1056353"/>
            <a:ext cx="5001926" cy="3183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3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>
                <a:sym typeface="Gill Sans"/>
              </a:rPr>
              <a:t>One of the basic steps…Extrusion</a:t>
            </a:r>
            <a:endParaRPr lang="en-US"/>
          </a:p>
        </p:txBody>
      </p:sp>
      <p:sp>
        <p:nvSpPr>
          <p:cNvPr id="180" name="Google Shape;180;p13"/>
          <p:cNvSpPr txBox="1">
            <a:spLocks noGrp="1"/>
          </p:cNvSpPr>
          <p:nvPr>
            <p:ph type="body" idx="1"/>
          </p:nvPr>
        </p:nvSpPr>
        <p:spPr>
          <a:xfrm>
            <a:off x="481990" y="657598"/>
            <a:ext cx="8246697" cy="3617895"/>
          </a:xfr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en-US" dirty="0"/>
              <a:t>Linear Extrusion: starts with closed polygon (profile) drawn on a plane, and then swept along a defined path for a defined length </a:t>
            </a:r>
          </a:p>
          <a:p>
            <a:endParaRPr lang="en-US" dirty="0"/>
          </a:p>
        </p:txBody>
      </p:sp>
      <p:pic>
        <p:nvPicPr>
          <p:cNvPr id="181" name="Google Shape;181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180" y="1847421"/>
            <a:ext cx="8303206" cy="26769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4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/>
              <a:t>Extruding a primitive shape allows you to make some of these 3D objects…</a:t>
            </a:r>
          </a:p>
        </p:txBody>
      </p:sp>
      <p:pic>
        <p:nvPicPr>
          <p:cNvPr id="187" name="Google Shape;18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2550" y="1124704"/>
            <a:ext cx="6311479" cy="3500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5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r>
              <a:rPr lang="en-US"/>
              <a:t>Path-based Extrusion</a:t>
            </a:r>
          </a:p>
        </p:txBody>
      </p:sp>
      <p:sp>
        <p:nvSpPr>
          <p:cNvPr id="193" name="Google Shape;193;p15"/>
          <p:cNvSpPr txBox="1">
            <a:spLocks noGrp="1"/>
          </p:cNvSpPr>
          <p:nvPr>
            <p:ph type="body" idx="1"/>
          </p:nvPr>
        </p:nvSpPr>
        <p:spPr>
          <a:xfrm>
            <a:off x="448652" y="1096434"/>
            <a:ext cx="4613886" cy="3617895"/>
          </a:xfrm>
          <a:noFill/>
          <a:ln>
            <a:noFill/>
          </a:ln>
        </p:spPr>
        <p:txBody>
          <a:bodyPr spcFirstLastPara="1" wrap="square" lIns="26784" tIns="26784" rIns="26784" bIns="26784" anchor="t" anchorCtr="0">
            <a:normAutofit/>
          </a:bodyPr>
          <a:lstStyle/>
          <a:p>
            <a:r>
              <a:rPr lang="en-US" dirty="0"/>
              <a:t>Sweep: create a profile and define its path to be extruded along</a:t>
            </a:r>
          </a:p>
        </p:txBody>
      </p:sp>
      <p:pic>
        <p:nvPicPr>
          <p:cNvPr id="194" name="Google Shape;194;p15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57737" y="1124704"/>
            <a:ext cx="2764865" cy="361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title"/>
          </p:nvPr>
        </p:nvSpPr>
        <p:spPr>
          <a:xfrm>
            <a:off x="52726" y="-161171"/>
            <a:ext cx="9038549" cy="1285875"/>
          </a:xfrm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r>
              <a:rPr lang="en-US"/>
              <a:t>Revolute Extrusions</a:t>
            </a:r>
          </a:p>
        </p:txBody>
      </p:sp>
      <p:sp>
        <p:nvSpPr>
          <p:cNvPr id="200" name="Google Shape;200;p16"/>
          <p:cNvSpPr txBox="1">
            <a:spLocks noGrp="1"/>
          </p:cNvSpPr>
          <p:nvPr>
            <p:ph type="body" idx="1"/>
          </p:nvPr>
        </p:nvSpPr>
        <p:spPr>
          <a:xfrm>
            <a:off x="449261" y="914901"/>
            <a:ext cx="8245475" cy="3617912"/>
          </a:xfrm>
          <a:noFill/>
          <a:ln>
            <a:noFill/>
          </a:ln>
        </p:spPr>
        <p:txBody>
          <a:bodyPr spcFirstLastPara="1" wrap="square" lIns="26784" tIns="26784" rIns="26784" bIns="26784" anchor="t" anchorCtr="0">
            <a:normAutofit/>
          </a:bodyPr>
          <a:lstStyle/>
          <a:p>
            <a:r>
              <a:rPr lang="en-US" dirty="0"/>
              <a:t>Start with a drawn profile and define an axis of rotation about which the profile is rotated for a defined angle. </a:t>
            </a:r>
          </a:p>
        </p:txBody>
      </p:sp>
      <p:pic>
        <p:nvPicPr>
          <p:cNvPr id="201" name="Google Shape;2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7479" y="2344210"/>
            <a:ext cx="8849041" cy="19129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r>
              <a:rPr lang="en-US" dirty="0"/>
              <a:t>Activity </a:t>
            </a:r>
          </a:p>
        </p:txBody>
      </p:sp>
      <p:sp>
        <p:nvSpPr>
          <p:cNvPr id="213" name="Google Shape;213;p18"/>
          <p:cNvSpPr txBox="1">
            <a:spLocks noGrp="1"/>
          </p:cNvSpPr>
          <p:nvPr>
            <p:ph type="body" idx="1"/>
          </p:nvPr>
        </p:nvSpPr>
        <p:spPr>
          <a:xfrm>
            <a:off x="205296" y="876600"/>
            <a:ext cx="5016240" cy="3449975"/>
          </a:xfrm>
          <a:noFill/>
          <a:ln>
            <a:noFill/>
          </a:ln>
        </p:spPr>
        <p:txBody>
          <a:bodyPr spcFirstLastPara="1" wrap="square" lIns="26784" tIns="26784" rIns="26784" bIns="26784" anchor="t" anchorCtr="0">
            <a:noAutofit/>
          </a:bodyPr>
          <a:lstStyle/>
          <a:p>
            <a:pPr marL="271145" indent="-271145"/>
            <a:r>
              <a:rPr lang="en-US" sz="2000" dirty="0"/>
              <a:t>Use Step-by-Step Tutorials from SolidWorks</a:t>
            </a:r>
          </a:p>
          <a:p>
            <a:pPr marL="271145" indent="-271145"/>
            <a:r>
              <a:rPr lang="en-US" sz="2000" dirty="0"/>
              <a:t>Goal is getting used to the interface</a:t>
            </a:r>
          </a:p>
          <a:p>
            <a:pPr marL="271145" indent="-271145"/>
            <a:r>
              <a:rPr lang="en-US" sz="2000" dirty="0"/>
              <a:t>You’ll access tutorials for two parts as seen on the next slides</a:t>
            </a:r>
          </a:p>
          <a:p>
            <a:pPr marL="271145" indent="-271145"/>
            <a:r>
              <a:rPr lang="en-US" sz="2000" dirty="0"/>
              <a:t>We’ll be walking around ready to help answer questions and helping complete the parts.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D56B00-623B-C0C0-751E-FB91A2C82457}"/>
              </a:ext>
            </a:extLst>
          </p:cNvPr>
          <p:cNvGrpSpPr/>
          <p:nvPr/>
        </p:nvGrpSpPr>
        <p:grpSpPr>
          <a:xfrm>
            <a:off x="5374106" y="1168642"/>
            <a:ext cx="3652341" cy="2806215"/>
            <a:chOff x="5413165" y="664877"/>
            <a:chExt cx="3652341" cy="2806215"/>
          </a:xfrm>
        </p:grpSpPr>
        <p:pic>
          <p:nvPicPr>
            <p:cNvPr id="3" name="Picture 2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002B0C7-4695-91CF-D770-93B14F005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3165" y="664877"/>
              <a:ext cx="3652341" cy="2806215"/>
            </a:xfrm>
            <a:prstGeom prst="rect">
              <a:avLst/>
            </a:prstGeom>
          </p:spPr>
        </p:pic>
        <p:sp>
          <p:nvSpPr>
            <p:cNvPr id="219" name="Google Shape;219;p18"/>
            <p:cNvSpPr/>
            <p:nvPr/>
          </p:nvSpPr>
          <p:spPr>
            <a:xfrm>
              <a:off x="6680290" y="1138274"/>
              <a:ext cx="1154138" cy="1026563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4" tIns="34284" rIns="34284" bIns="34284" anchor="ctr" anchorCtr="0">
              <a:noAutofit/>
            </a:bodyPr>
            <a:lstStyle/>
            <a:p>
              <a:endParaRPr sz="197"/>
            </a:p>
          </p:txBody>
        </p:sp>
        <p:sp>
          <p:nvSpPr>
            <p:cNvPr id="218" name="Google Shape;218;p18"/>
            <p:cNvSpPr/>
            <p:nvPr/>
          </p:nvSpPr>
          <p:spPr>
            <a:xfrm>
              <a:off x="6069459" y="838444"/>
              <a:ext cx="266288" cy="207113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4" tIns="34284" rIns="34284" bIns="34284" anchor="ctr" anchorCtr="0">
              <a:noAutofit/>
            </a:bodyPr>
            <a:lstStyle/>
            <a:p>
              <a:endParaRPr sz="197"/>
            </a:p>
          </p:txBody>
        </p:sp>
      </p:grp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2"/>
          <p:cNvSpPr txBox="1">
            <a:spLocks noGrp="1"/>
          </p:cNvSpPr>
          <p:nvPr>
            <p:ph type="title"/>
          </p:nvPr>
        </p:nvSpPr>
        <p:spPr>
          <a:xfrm>
            <a:off x="52726" y="-152634"/>
            <a:ext cx="9038549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pPr rtl="0">
              <a:spcBef>
                <a:spcPts val="0"/>
              </a:spcBef>
              <a:buClr>
                <a:srgbClr val="000000"/>
              </a:buClr>
              <a:buSzPts val="7800"/>
            </a:pPr>
            <a:r>
              <a:rPr lang="en-US"/>
              <a:t>Computer Aided Design (CAD)</a:t>
            </a:r>
            <a:endParaRPr/>
          </a:p>
        </p:txBody>
      </p:sp>
      <p:sp>
        <p:nvSpPr>
          <p:cNvPr id="68" name="Google Shape;68;p2"/>
          <p:cNvSpPr/>
          <p:nvPr/>
        </p:nvSpPr>
        <p:spPr>
          <a:xfrm>
            <a:off x="4340051" y="2402836"/>
            <a:ext cx="463898" cy="34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287774" y="4211259"/>
            <a:ext cx="2099133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r>
              <a:rPr lang="en-US" sz="1875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Part</a:t>
            </a: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0" name="Google Shape;70;p2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72" y="482140"/>
            <a:ext cx="2229932" cy="3344897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"/>
          <p:cNvSpPr/>
          <p:nvPr/>
        </p:nvSpPr>
        <p:spPr>
          <a:xfrm>
            <a:off x="3277932" y="4279173"/>
            <a:ext cx="2099133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r>
              <a:rPr lang="en-US" sz="1875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Assemblies</a:t>
            </a: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72" name="Google Shape;72;p2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175" y="4054900"/>
            <a:ext cx="650631" cy="635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2"/>
          <p:cNvPicPr preferRelativeResize="0"/>
          <p:nvPr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9086" y="4076626"/>
            <a:ext cx="562708" cy="567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2"/>
          <p:cNvPicPr preferRelativeResize="0"/>
          <p:nvPr/>
        </p:nvPicPr>
        <p:blipFill rotWithShape="1"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4870" y="4369836"/>
            <a:ext cx="501162" cy="586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2"/>
          <p:cNvPicPr preferRelativeResize="0"/>
          <p:nvPr/>
        </p:nvPicPr>
        <p:blipFill rotWithShape="1">
          <a:blip r:embed="rId7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3470" y="881496"/>
            <a:ext cx="1786221" cy="1355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"/>
          <p:cNvPicPr preferRelativeResize="0"/>
          <p:nvPr/>
        </p:nvPicPr>
        <p:blipFill rotWithShape="1">
          <a:blip r:embed="rId8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86907" y="1026145"/>
            <a:ext cx="3056115" cy="2292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2" descr="im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619971" y="1745102"/>
            <a:ext cx="2030961" cy="1060613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2" descr="imag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14379" y="2645427"/>
            <a:ext cx="2225312" cy="1104564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2"/>
          <p:cNvSpPr/>
          <p:nvPr/>
        </p:nvSpPr>
        <p:spPr>
          <a:xfrm>
            <a:off x="7053456" y="4501259"/>
            <a:ext cx="1070726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r>
              <a:rPr lang="en-US" sz="1875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Drawings</a:t>
            </a: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r>
              <a:rPr lang="en-US"/>
              <a:t>Activity</a:t>
            </a:r>
          </a:p>
        </p:txBody>
      </p:sp>
      <p:sp>
        <p:nvSpPr>
          <p:cNvPr id="213" name="Google Shape;213;p18"/>
          <p:cNvSpPr txBox="1">
            <a:spLocks noGrp="1"/>
          </p:cNvSpPr>
          <p:nvPr>
            <p:ph type="body" idx="1"/>
          </p:nvPr>
        </p:nvSpPr>
        <p:spPr>
          <a:xfrm>
            <a:off x="246583" y="481766"/>
            <a:ext cx="4756886" cy="3617895"/>
          </a:xfrm>
          <a:noFill/>
          <a:ln>
            <a:noFill/>
          </a:ln>
        </p:spPr>
        <p:txBody>
          <a:bodyPr spcFirstLastPara="1" wrap="square" lIns="26784" tIns="26784" rIns="26784" bIns="26784" anchor="t" anchorCtr="0">
            <a:noAutofit/>
          </a:bodyPr>
          <a:lstStyle/>
          <a:p>
            <a:pPr marL="271145" indent="-271145"/>
            <a:r>
              <a:rPr lang="en-US" dirty="0"/>
              <a:t>Extrusions, cuts, fillets, shell</a:t>
            </a:r>
          </a:p>
          <a:p>
            <a:pPr marL="271145" indent="-271145"/>
            <a:r>
              <a:rPr lang="en-US" dirty="0"/>
              <a:t>Select ”Getting Started” tab</a:t>
            </a:r>
          </a:p>
          <a:p>
            <a:pPr marL="271145" indent="-271145"/>
            <a:r>
              <a:rPr lang="en-US" dirty="0"/>
              <a:t>Then choose ”Lesson 1: Parts”</a:t>
            </a:r>
          </a:p>
          <a:p>
            <a:pPr marL="271145" indent="-271145"/>
            <a:r>
              <a:rPr lang="en-US" dirty="0"/>
              <a:t>Click “Next Topic” in the bottom right to progress through the lesson</a:t>
            </a:r>
          </a:p>
          <a:p>
            <a:pPr marL="271145" indent="-271145"/>
            <a:r>
              <a:rPr lang="en-US" dirty="0"/>
              <a:t>When done with this part do the next…</a:t>
            </a:r>
          </a:p>
          <a:p>
            <a:pPr marL="271145" indent="-271145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5246AA-DE30-CADB-82DA-14A01485A55B}"/>
              </a:ext>
            </a:extLst>
          </p:cNvPr>
          <p:cNvGrpSpPr/>
          <p:nvPr/>
        </p:nvGrpSpPr>
        <p:grpSpPr>
          <a:xfrm>
            <a:off x="4572000" y="810464"/>
            <a:ext cx="4453247" cy="1331053"/>
            <a:chOff x="4572000" y="810464"/>
            <a:chExt cx="4453247" cy="1331053"/>
          </a:xfrm>
        </p:grpSpPr>
        <p:pic>
          <p:nvPicPr>
            <p:cNvPr id="215" name="Google Shape;215;p18"/>
            <p:cNvPicPr preferRelativeResize="0"/>
            <p:nvPr/>
          </p:nvPicPr>
          <p:blipFill>
            <a:blip r:embed="rId3" cstate="email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72000" y="810464"/>
              <a:ext cx="4453247" cy="133105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" name="Google Shape;218;p18">
              <a:extLst>
                <a:ext uri="{FF2B5EF4-FFF2-40B4-BE49-F238E27FC236}">
                  <a16:creationId xmlns:a16="http://schemas.microsoft.com/office/drawing/2014/main" id="{2037F92B-77AA-0967-05E5-B55A59097FDA}"/>
                </a:ext>
              </a:extLst>
            </p:cNvPr>
            <p:cNvSpPr/>
            <p:nvPr/>
          </p:nvSpPr>
          <p:spPr>
            <a:xfrm>
              <a:off x="5994773" y="1475990"/>
              <a:ext cx="619782" cy="620349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4" tIns="34284" rIns="34284" bIns="34284" anchor="ctr" anchorCtr="0">
              <a:noAutofit/>
            </a:bodyPr>
            <a:lstStyle/>
            <a:p>
              <a:endParaRPr sz="197"/>
            </a:p>
          </p:txBody>
        </p:sp>
        <p:sp>
          <p:nvSpPr>
            <p:cNvPr id="6" name="Google Shape;218;p18">
              <a:extLst>
                <a:ext uri="{FF2B5EF4-FFF2-40B4-BE49-F238E27FC236}">
                  <a16:creationId xmlns:a16="http://schemas.microsoft.com/office/drawing/2014/main" id="{82475FE6-27D0-242A-6255-847CB9C906C3}"/>
                </a:ext>
              </a:extLst>
            </p:cNvPr>
            <p:cNvSpPr/>
            <p:nvPr/>
          </p:nvSpPr>
          <p:spPr>
            <a:xfrm>
              <a:off x="4572000" y="903509"/>
              <a:ext cx="684810" cy="221195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4" tIns="34284" rIns="34284" bIns="34284" anchor="ctr" anchorCtr="0">
              <a:noAutofit/>
            </a:bodyPr>
            <a:lstStyle/>
            <a:p>
              <a:endParaRPr sz="197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BC1058D-17F3-BF8E-0AC8-E9514A145ADD}"/>
              </a:ext>
            </a:extLst>
          </p:cNvPr>
          <p:cNvGrpSpPr/>
          <p:nvPr/>
        </p:nvGrpSpPr>
        <p:grpSpPr>
          <a:xfrm>
            <a:off x="4955595" y="2190622"/>
            <a:ext cx="3615504" cy="2886220"/>
            <a:chOff x="4955595" y="2190622"/>
            <a:chExt cx="3615504" cy="2886220"/>
          </a:xfrm>
        </p:grpSpPr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75962EC8-1A02-C8FC-752E-6D44C4BCA9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5595" y="2190622"/>
              <a:ext cx="3615504" cy="2837116"/>
            </a:xfrm>
            <a:prstGeom prst="rect">
              <a:avLst/>
            </a:prstGeom>
          </p:spPr>
        </p:pic>
        <p:sp>
          <p:nvSpPr>
            <p:cNvPr id="7" name="Google Shape;218;p18">
              <a:extLst>
                <a:ext uri="{FF2B5EF4-FFF2-40B4-BE49-F238E27FC236}">
                  <a16:creationId xmlns:a16="http://schemas.microsoft.com/office/drawing/2014/main" id="{44FBA1C0-6C73-EDC1-9443-9A0359B48928}"/>
                </a:ext>
              </a:extLst>
            </p:cNvPr>
            <p:cNvSpPr/>
            <p:nvPr/>
          </p:nvSpPr>
          <p:spPr>
            <a:xfrm flipV="1">
              <a:off x="7821593" y="4667344"/>
              <a:ext cx="749506" cy="409498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4" tIns="34284" rIns="34284" bIns="34284" anchor="ctr" anchorCtr="0">
              <a:noAutofit/>
            </a:bodyPr>
            <a:lstStyle/>
            <a:p>
              <a:endParaRPr sz="197"/>
            </a:p>
          </p:txBody>
        </p:sp>
      </p:grpSp>
    </p:spTree>
    <p:extLst>
      <p:ext uri="{BB962C8B-B14F-4D97-AF65-F5344CB8AC3E}">
        <p14:creationId xmlns:p14="http://schemas.microsoft.com/office/powerpoint/2010/main" val="266026356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8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r>
              <a:rPr lang="en-US"/>
              <a:t>Activity</a:t>
            </a:r>
          </a:p>
        </p:txBody>
      </p:sp>
      <p:sp>
        <p:nvSpPr>
          <p:cNvPr id="213" name="Google Shape;213;p18"/>
          <p:cNvSpPr txBox="1">
            <a:spLocks noGrp="1"/>
          </p:cNvSpPr>
          <p:nvPr>
            <p:ph type="body" idx="1"/>
          </p:nvPr>
        </p:nvSpPr>
        <p:spPr>
          <a:xfrm>
            <a:off x="246582" y="481766"/>
            <a:ext cx="6029135" cy="3617895"/>
          </a:xfrm>
          <a:noFill/>
          <a:ln>
            <a:noFill/>
          </a:ln>
        </p:spPr>
        <p:txBody>
          <a:bodyPr spcFirstLastPara="1" wrap="square" lIns="26784" tIns="26784" rIns="26784" bIns="26784" anchor="t" anchorCtr="0">
            <a:noAutofit/>
          </a:bodyPr>
          <a:lstStyle/>
          <a:p>
            <a:pPr marL="271145" indent="-271145"/>
            <a:r>
              <a:rPr lang="en-US" dirty="0"/>
              <a:t>Select ”Basic Techniques” tab</a:t>
            </a:r>
          </a:p>
          <a:p>
            <a:pPr marL="271145" indent="-271145"/>
            <a:r>
              <a:rPr lang="en-US" dirty="0"/>
              <a:t>Then choose ” Revolves and Sweeps”</a:t>
            </a:r>
          </a:p>
          <a:p>
            <a:pPr marL="271145" indent="-271145"/>
            <a:r>
              <a:rPr lang="en-US" dirty="0"/>
              <a:t>You may not get done with this part during class time</a:t>
            </a:r>
          </a:p>
          <a:p>
            <a:pPr marL="271145" indent="-271145"/>
            <a:r>
              <a:rPr lang="en-US" dirty="0"/>
              <a:t>Try to finish as much of it as possible before the afternoon class session</a:t>
            </a:r>
          </a:p>
          <a:p>
            <a:pPr marL="271145" indent="-271145"/>
            <a:r>
              <a:rPr lang="en-US" dirty="0"/>
              <a:t>You’ll need these skills to make the next parts</a:t>
            </a:r>
          </a:p>
          <a:p>
            <a:pPr marL="271145" indent="-271145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F6373DE-E379-92EC-AE2B-E0B4CC0E3DDB}"/>
              </a:ext>
            </a:extLst>
          </p:cNvPr>
          <p:cNvGrpSpPr/>
          <p:nvPr/>
        </p:nvGrpSpPr>
        <p:grpSpPr>
          <a:xfrm>
            <a:off x="6215170" y="422589"/>
            <a:ext cx="2407147" cy="1319403"/>
            <a:chOff x="5486400" y="762222"/>
            <a:chExt cx="2407147" cy="1319403"/>
          </a:xfrm>
        </p:grpSpPr>
        <p:pic>
          <p:nvPicPr>
            <p:cNvPr id="3" name="Picture 2" descr="A screenshot of a computer program&#10;&#10;Description automatically generated">
              <a:extLst>
                <a:ext uri="{FF2B5EF4-FFF2-40B4-BE49-F238E27FC236}">
                  <a16:creationId xmlns:a16="http://schemas.microsoft.com/office/drawing/2014/main" id="{91B1A152-5110-4412-AABF-1581DAE1A0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021" t="20333" r="5453" b="10621"/>
            <a:stretch/>
          </p:blipFill>
          <p:spPr>
            <a:xfrm>
              <a:off x="5486400" y="762222"/>
              <a:ext cx="2407147" cy="1319403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F5246AA-DE30-CADB-82DA-14A01485A55B}"/>
                </a:ext>
              </a:extLst>
            </p:cNvPr>
            <p:cNvGrpSpPr/>
            <p:nvPr/>
          </p:nvGrpSpPr>
          <p:grpSpPr>
            <a:xfrm>
              <a:off x="6262777" y="886068"/>
              <a:ext cx="817109" cy="1195557"/>
              <a:chOff x="5829960" y="934310"/>
              <a:chExt cx="817109" cy="1195557"/>
            </a:xfrm>
          </p:grpSpPr>
          <p:sp>
            <p:nvSpPr>
              <p:cNvPr id="5" name="Google Shape;218;p18">
                <a:extLst>
                  <a:ext uri="{FF2B5EF4-FFF2-40B4-BE49-F238E27FC236}">
                    <a16:creationId xmlns:a16="http://schemas.microsoft.com/office/drawing/2014/main" id="{2037F92B-77AA-0967-05E5-B55A59097FDA}"/>
                  </a:ext>
                </a:extLst>
              </p:cNvPr>
              <p:cNvSpPr/>
              <p:nvPr/>
            </p:nvSpPr>
            <p:spPr>
              <a:xfrm>
                <a:off x="5829960" y="1378464"/>
                <a:ext cx="817109" cy="751403"/>
              </a:xfrm>
              <a:prstGeom prst="rect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4284" tIns="34284" rIns="34284" bIns="34284" anchor="ctr" anchorCtr="0">
                <a:noAutofit/>
              </a:bodyPr>
              <a:lstStyle/>
              <a:p>
                <a:endParaRPr sz="197"/>
              </a:p>
            </p:txBody>
          </p:sp>
          <p:sp>
            <p:nvSpPr>
              <p:cNvPr id="6" name="Google Shape;218;p18">
                <a:extLst>
                  <a:ext uri="{FF2B5EF4-FFF2-40B4-BE49-F238E27FC236}">
                    <a16:creationId xmlns:a16="http://schemas.microsoft.com/office/drawing/2014/main" id="{82475FE6-27D0-242A-6255-847CB9C906C3}"/>
                  </a:ext>
                </a:extLst>
              </p:cNvPr>
              <p:cNvSpPr/>
              <p:nvPr/>
            </p:nvSpPr>
            <p:spPr>
              <a:xfrm>
                <a:off x="5864466" y="934310"/>
                <a:ext cx="782603" cy="221195"/>
              </a:xfrm>
              <a:prstGeom prst="rect">
                <a:avLst/>
              </a:prstGeom>
              <a:noFill/>
              <a:ln w="762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34284" tIns="34284" rIns="34284" bIns="34284" anchor="ctr" anchorCtr="0">
                <a:noAutofit/>
              </a:bodyPr>
              <a:lstStyle/>
              <a:p>
                <a:endParaRPr sz="197"/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78C19B4-BDC4-3A9B-401C-B920EFF6E03B}"/>
              </a:ext>
            </a:extLst>
          </p:cNvPr>
          <p:cNvGrpSpPr/>
          <p:nvPr/>
        </p:nvGrpSpPr>
        <p:grpSpPr>
          <a:xfrm>
            <a:off x="6339836" y="1914659"/>
            <a:ext cx="2494565" cy="2978270"/>
            <a:chOff x="6339836" y="1914659"/>
            <a:chExt cx="2494565" cy="2978270"/>
          </a:xfrm>
        </p:grpSpPr>
        <p:pic>
          <p:nvPicPr>
            <p:cNvPr id="11" name="Picture 10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6275AF80-240B-FFB2-EDA4-73D0FA7DB2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566" t="15049"/>
            <a:stretch/>
          </p:blipFill>
          <p:spPr>
            <a:xfrm>
              <a:off x="6339836" y="1914659"/>
              <a:ext cx="2494565" cy="2978270"/>
            </a:xfrm>
            <a:prstGeom prst="rect">
              <a:avLst/>
            </a:prstGeom>
          </p:spPr>
        </p:pic>
        <p:sp>
          <p:nvSpPr>
            <p:cNvPr id="19" name="Google Shape;218;p18">
              <a:extLst>
                <a:ext uri="{FF2B5EF4-FFF2-40B4-BE49-F238E27FC236}">
                  <a16:creationId xmlns:a16="http://schemas.microsoft.com/office/drawing/2014/main" id="{F99D1B2B-321F-66D7-3A2B-CB5002CB4B0B}"/>
                </a:ext>
              </a:extLst>
            </p:cNvPr>
            <p:cNvSpPr/>
            <p:nvPr/>
          </p:nvSpPr>
          <p:spPr>
            <a:xfrm>
              <a:off x="7824401" y="4429664"/>
              <a:ext cx="836520" cy="428759"/>
            </a:xfrm>
            <a:prstGeom prst="rect">
              <a:avLst/>
            </a:pr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84" tIns="34284" rIns="34284" bIns="34284" anchor="ctr" anchorCtr="0">
              <a:noAutofit/>
            </a:bodyPr>
            <a:lstStyle/>
            <a:p>
              <a:endParaRPr sz="197"/>
            </a:p>
          </p:txBody>
        </p:sp>
      </p:grpSp>
    </p:spTree>
    <p:extLst>
      <p:ext uri="{BB962C8B-B14F-4D97-AF65-F5344CB8AC3E}">
        <p14:creationId xmlns:p14="http://schemas.microsoft.com/office/powerpoint/2010/main" val="343858650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"/>
          <p:cNvSpPr txBox="1">
            <a:spLocks noGrp="1"/>
          </p:cNvSpPr>
          <p:nvPr>
            <p:ph type="title"/>
          </p:nvPr>
        </p:nvSpPr>
        <p:spPr>
          <a:xfrm>
            <a:off x="52726" y="-152634"/>
            <a:ext cx="9038549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pPr rtl="0">
              <a:spcBef>
                <a:spcPts val="0"/>
              </a:spcBef>
              <a:buClr>
                <a:srgbClr val="000000"/>
              </a:buClr>
              <a:buSzPts val="7800"/>
            </a:pPr>
            <a:r>
              <a:rPr lang="en-US"/>
              <a:t>Design Analyses</a:t>
            </a: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4340051" y="2402836"/>
            <a:ext cx="463898" cy="34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6" name="Google Shape;86;p3"/>
          <p:cNvSpPr/>
          <p:nvPr/>
        </p:nvSpPr>
        <p:spPr>
          <a:xfrm>
            <a:off x="5169271" y="3915470"/>
            <a:ext cx="2617895" cy="323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r>
              <a:rPr lang="en-US" sz="1875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Topology Optimization</a:t>
            </a: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7" name="Google Shape;87;p3"/>
          <p:cNvSpPr/>
          <p:nvPr/>
        </p:nvSpPr>
        <p:spPr>
          <a:xfrm>
            <a:off x="1355176" y="3609617"/>
            <a:ext cx="2099133" cy="61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r>
              <a:rPr lang="en-US" sz="1875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Finite Element Analysis (FEA)</a:t>
            </a: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88" name="Google Shape;88;p3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5459" y="1308051"/>
            <a:ext cx="3297395" cy="202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3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994" y="1381375"/>
            <a:ext cx="3816360" cy="2429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B9E44-6B3F-87FD-600D-096751ED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Topology Optimization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71270-1B21-9C7B-C1F6-E5602ADD464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fld id="{7AA20076-C350-F047-9E51-6A75B8EF08C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A person drawing a design on a napkin&#10;&#10;Description automatically generated">
            <a:extLst>
              <a:ext uri="{FF2B5EF4-FFF2-40B4-BE49-F238E27FC236}">
                <a16:creationId xmlns:a16="http://schemas.microsoft.com/office/drawing/2014/main" id="{22FC192B-204F-34D3-3EAA-3A7793EBF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436" t="11648" r="27799" b="14906"/>
          <a:stretch/>
        </p:blipFill>
        <p:spPr>
          <a:xfrm>
            <a:off x="1006498" y="961574"/>
            <a:ext cx="1618290" cy="1427516"/>
          </a:xfrm>
          <a:prstGeom prst="rect">
            <a:avLst/>
          </a:prstGeom>
        </p:spPr>
      </p:pic>
      <p:pic>
        <p:nvPicPr>
          <p:cNvPr id="10" name="Picture 9" descr="A computer screen shot of a blue square&#10;&#10;Description automatically generated">
            <a:extLst>
              <a:ext uri="{FF2B5EF4-FFF2-40B4-BE49-F238E27FC236}">
                <a16:creationId xmlns:a16="http://schemas.microsoft.com/office/drawing/2014/main" id="{1466A85D-4DDE-5356-E296-9BB7AFA0B2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4" y="2487860"/>
            <a:ext cx="3426378" cy="2047950"/>
          </a:xfrm>
          <a:prstGeom prst="rect">
            <a:avLst/>
          </a:prstGeom>
        </p:spPr>
      </p:pic>
      <p:pic>
        <p:nvPicPr>
          <p:cNvPr id="13" name="Picture 12" descr="A computer screen shot of a blue and yellow design&#10;&#10;Description automatically generated">
            <a:extLst>
              <a:ext uri="{FF2B5EF4-FFF2-40B4-BE49-F238E27FC236}">
                <a16:creationId xmlns:a16="http://schemas.microsoft.com/office/drawing/2014/main" id="{29E55423-741E-83AA-F9F9-9C8DC9039E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5298" y="1037774"/>
            <a:ext cx="5556248" cy="332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80276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52726" y="-152634"/>
            <a:ext cx="9038549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pPr rtl="0">
              <a:spcBef>
                <a:spcPts val="0"/>
              </a:spcBef>
              <a:buClr>
                <a:srgbClr val="000000"/>
              </a:buClr>
              <a:buSzPts val="7800"/>
            </a:pPr>
            <a:r>
              <a:rPr lang="en-US"/>
              <a:t>Production Preparation</a:t>
            </a:r>
            <a:endParaRPr/>
          </a:p>
        </p:txBody>
      </p:sp>
      <p:sp>
        <p:nvSpPr>
          <p:cNvPr id="95" name="Google Shape;95;p4"/>
          <p:cNvSpPr/>
          <p:nvPr/>
        </p:nvSpPr>
        <p:spPr>
          <a:xfrm>
            <a:off x="4340051" y="2402836"/>
            <a:ext cx="463898" cy="342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6" name="Google Shape;96;p4"/>
          <p:cNvSpPr/>
          <p:nvPr/>
        </p:nvSpPr>
        <p:spPr>
          <a:xfrm>
            <a:off x="6048506" y="3965910"/>
            <a:ext cx="2617895" cy="611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r>
              <a:rPr lang="en-US" sz="1875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CAD to XR (AR/VR/MR/Web)</a:t>
            </a: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7" name="Google Shape;97;p4"/>
          <p:cNvSpPr/>
          <p:nvPr/>
        </p:nvSpPr>
        <p:spPr>
          <a:xfrm>
            <a:off x="1253913" y="3821640"/>
            <a:ext cx="2099133" cy="900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ctr">
              <a:buClr>
                <a:srgbClr val="535353"/>
              </a:buClr>
              <a:buSzPts val="5000"/>
            </a:pPr>
            <a:r>
              <a:rPr lang="en-US" sz="1875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Computer Aided Manufacturing (CAM) Simulation</a:t>
            </a:r>
            <a:endParaRPr sz="1875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98" name="Google Shape;98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8099" y="1244938"/>
            <a:ext cx="4294547" cy="241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4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909" y="1162640"/>
            <a:ext cx="4073142" cy="2497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ctr" anchorCtr="0">
            <a:normAutofit/>
          </a:bodyPr>
          <a:lstStyle/>
          <a:p>
            <a:pPr rtl="0">
              <a:spcBef>
                <a:spcPts val="0"/>
              </a:spcBef>
              <a:buClr>
                <a:srgbClr val="000000"/>
              </a:buClr>
              <a:buSzPts val="7800"/>
            </a:pPr>
            <a:r>
              <a:rPr lang="en-US"/>
              <a:t>Solid Modeling</a:t>
            </a:r>
            <a:endParaRPr/>
          </a:p>
        </p:txBody>
      </p:sp>
      <p:sp>
        <p:nvSpPr>
          <p:cNvPr id="105" name="Google Shape;105;p5"/>
          <p:cNvSpPr txBox="1">
            <a:spLocks noGrp="1"/>
          </p:cNvSpPr>
          <p:nvPr>
            <p:ph type="body" idx="1"/>
          </p:nvPr>
        </p:nvSpPr>
        <p:spPr>
          <a:xfrm>
            <a:off x="448652" y="903394"/>
            <a:ext cx="4123348" cy="361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784" tIns="26784" rIns="26784" bIns="26784" anchor="t" anchorCtr="0">
            <a:normAutofit fontScale="85000" lnSpcReduction="20000"/>
          </a:bodyPr>
          <a:lstStyle/>
          <a:p>
            <a:pPr algn="l" rtl="0">
              <a:spcBef>
                <a:spcPts val="0"/>
              </a:spcBef>
              <a:buClr>
                <a:srgbClr val="000000"/>
              </a:buClr>
              <a:buFont typeface="Gill Sans"/>
              <a:buChar char="๏"/>
            </a:pPr>
            <a:r>
              <a:rPr lang="en-US" dirty="0"/>
              <a:t>Defined by:</a:t>
            </a:r>
            <a:endParaRPr dirty="0"/>
          </a:p>
          <a:p>
            <a:pPr lvl="1" algn="l" rtl="0">
              <a:buClr>
                <a:srgbClr val="000000"/>
              </a:buClr>
              <a:buFont typeface="Gill Sans"/>
              <a:buChar char="-"/>
            </a:pPr>
            <a:r>
              <a:rPr lang="en-US" dirty="0"/>
              <a:t>Boundary representation (B-rep)</a:t>
            </a:r>
            <a:endParaRPr dirty="0"/>
          </a:p>
          <a:p>
            <a:pPr lvl="3" algn="l" rtl="0">
              <a:buClr>
                <a:srgbClr val="000000"/>
              </a:buClr>
              <a:buFont typeface="Gill Sans"/>
              <a:buChar char="-"/>
            </a:pPr>
            <a:r>
              <a:rPr lang="en-US" dirty="0"/>
              <a:t>connected surfaces create an inside and outside of the part</a:t>
            </a:r>
            <a:endParaRPr dirty="0"/>
          </a:p>
          <a:p>
            <a:pPr algn="l" rtl="0">
              <a:buClr>
                <a:srgbClr val="000000"/>
              </a:buClr>
              <a:buFont typeface="Gill Sans"/>
              <a:buChar char="๏"/>
            </a:pPr>
            <a:r>
              <a:rPr lang="en-US" dirty="0"/>
              <a:t>Have these properties:</a:t>
            </a:r>
            <a:endParaRPr dirty="0"/>
          </a:p>
          <a:p>
            <a:pPr lvl="1" algn="l" rtl="0">
              <a:buClr>
                <a:srgbClr val="000000"/>
              </a:buClr>
              <a:buFont typeface="Gill Sans"/>
              <a:buChar char="-"/>
            </a:pPr>
            <a:r>
              <a:rPr lang="en-US" dirty="0"/>
              <a:t>Mass</a:t>
            </a:r>
            <a:endParaRPr dirty="0"/>
          </a:p>
          <a:p>
            <a:pPr lvl="1" algn="l" rtl="0">
              <a:buClr>
                <a:srgbClr val="000000"/>
              </a:buClr>
              <a:buFont typeface="Gill Sans"/>
              <a:buChar char="-"/>
            </a:pPr>
            <a:r>
              <a:rPr lang="en-US" dirty="0"/>
              <a:t>Volume </a:t>
            </a:r>
            <a:endParaRPr dirty="0"/>
          </a:p>
          <a:p>
            <a:pPr lvl="1" algn="l" rtl="0">
              <a:buClr>
                <a:srgbClr val="000000"/>
              </a:buClr>
              <a:buFont typeface="Gill Sans"/>
              <a:buChar char="-"/>
            </a:pPr>
            <a:r>
              <a:rPr lang="en-US" dirty="0"/>
              <a:t>Moment of inertia</a:t>
            </a:r>
            <a:endParaRPr dirty="0"/>
          </a:p>
          <a:p>
            <a:pPr indent="-165447" algn="l" rtl="0">
              <a:buClr>
                <a:srgbClr val="000000"/>
              </a:buClr>
              <a:buNone/>
            </a:pPr>
            <a:endParaRPr dirty="0"/>
          </a:p>
        </p:txBody>
      </p:sp>
      <p:pic>
        <p:nvPicPr>
          <p:cNvPr id="106" name="Google Shape;106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124704"/>
            <a:ext cx="3833299" cy="235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 dirty="0"/>
              <a:t>Constraints</a:t>
            </a:r>
          </a:p>
        </p:txBody>
      </p:sp>
      <p:sp>
        <p:nvSpPr>
          <p:cNvPr id="112" name="Google Shape;112;p6"/>
          <p:cNvSpPr txBox="1">
            <a:spLocks noGrp="1"/>
          </p:cNvSpPr>
          <p:nvPr>
            <p:ph type="body" idx="1"/>
          </p:nvPr>
        </p:nvSpPr>
        <p:spPr>
          <a:xfrm>
            <a:off x="448651" y="762802"/>
            <a:ext cx="8246697" cy="3617895"/>
          </a:xfr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r>
              <a:rPr lang="en-US" dirty="0"/>
              <a:t>Defined as a limitation or restriction</a:t>
            </a:r>
          </a:p>
          <a:p>
            <a:r>
              <a:rPr lang="en-US" dirty="0"/>
              <a:t>Apply constraints to any geometry drawn in </a:t>
            </a:r>
            <a:r>
              <a:rPr lang="en-US" dirty="0" err="1"/>
              <a:t>Solidworks</a:t>
            </a:r>
            <a:r>
              <a:rPr lang="en-US" dirty="0"/>
              <a:t> (under the discretion of the user)</a:t>
            </a:r>
          </a:p>
        </p:txBody>
      </p:sp>
      <p:pic>
        <p:nvPicPr>
          <p:cNvPr id="114" name="Google Shape;114;p6"/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5465" y="2269614"/>
            <a:ext cx="2919932" cy="2731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17034" y="2571750"/>
            <a:ext cx="2662213" cy="1970832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6"/>
          <p:cNvSpPr txBox="1"/>
          <p:nvPr/>
        </p:nvSpPr>
        <p:spPr>
          <a:xfrm>
            <a:off x="0" y="3276341"/>
            <a:ext cx="3217034" cy="717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81000" rIns="34284" bIns="81000" anchor="ctr" anchorCtr="0">
            <a:spAutoFit/>
          </a:bodyPr>
          <a:lstStyle/>
          <a:p>
            <a:pPr algn="ctr">
              <a:buClr>
                <a:srgbClr val="292929"/>
              </a:buClr>
              <a:buSzPts val="4800"/>
            </a:pPr>
            <a:r>
              <a:rPr lang="en-US" sz="1800">
                <a:solidFill>
                  <a:srgbClr val="292929"/>
                </a:solidFill>
                <a:latin typeface="Gill Sans"/>
                <a:ea typeface="Gill Sans"/>
                <a:cs typeface="Gill Sans"/>
                <a:sym typeface="Gill Sans"/>
              </a:rPr>
              <a:t>*Constraints in Solidworks look like this.</a:t>
            </a:r>
            <a:endParaRPr sz="197"/>
          </a:p>
        </p:txBody>
      </p:sp>
      <p:cxnSp>
        <p:nvCxnSpPr>
          <p:cNvPr id="117" name="Google Shape;117;p6"/>
          <p:cNvCxnSpPr/>
          <p:nvPr/>
        </p:nvCxnSpPr>
        <p:spPr>
          <a:xfrm>
            <a:off x="2320637" y="3803073"/>
            <a:ext cx="718514" cy="0"/>
          </a:xfrm>
          <a:prstGeom prst="straightConnector1">
            <a:avLst/>
          </a:prstGeom>
          <a:noFill/>
          <a:ln w="76200" cap="flat" cmpd="sng">
            <a:solidFill>
              <a:schemeClr val="accent5"/>
            </a:solidFill>
            <a:prstDash val="solid"/>
            <a:miter lim="400000"/>
            <a:headEnd type="none" w="sm" len="sm"/>
            <a:tailEnd type="triangle" w="med" len="med"/>
          </a:ln>
        </p:spPr>
      </p:cxnSp>
      <p:pic>
        <p:nvPicPr>
          <p:cNvPr id="2" name="Google Shape;114;p6">
            <a:extLst>
              <a:ext uri="{FF2B5EF4-FFF2-40B4-BE49-F238E27FC236}">
                <a16:creationId xmlns:a16="http://schemas.microsoft.com/office/drawing/2014/main" id="{2EFBDB35-4013-4628-0FA2-30B920EAC083}"/>
              </a:ext>
            </a:extLst>
          </p:cNvPr>
          <p:cNvPicPr preferRelativeResize="0"/>
          <p:nvPr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21511" y="2269614"/>
            <a:ext cx="2919932" cy="27310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8750" y="963369"/>
            <a:ext cx="5422862" cy="3790517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7"/>
          <p:cNvSpPr txBox="1">
            <a:spLocks noGrp="1"/>
          </p:cNvSpPr>
          <p:nvPr>
            <p:ph type="title"/>
          </p:nvPr>
        </p:nvSpPr>
        <p:spPr>
          <a:xfrm>
            <a:off x="52726" y="-161171"/>
            <a:ext cx="9038549" cy="1285875"/>
          </a:xfr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r>
              <a:rPr lang="en-US" dirty="0"/>
              <a:t>Implicit Constraints</a:t>
            </a:r>
          </a:p>
        </p:txBody>
      </p:sp>
      <p:sp>
        <p:nvSpPr>
          <p:cNvPr id="125" name="Google Shape;125;p7"/>
          <p:cNvSpPr txBox="1">
            <a:spLocks noGrp="1"/>
          </p:cNvSpPr>
          <p:nvPr>
            <p:ph type="body" idx="1"/>
          </p:nvPr>
        </p:nvSpPr>
        <p:spPr>
          <a:xfrm>
            <a:off x="425451" y="896938"/>
            <a:ext cx="3065462" cy="3617912"/>
          </a:xfr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/>
          </a:bodyPr>
          <a:lstStyle/>
          <a:p>
            <a:r>
              <a:rPr lang="en-US" dirty="0"/>
              <a:t>Geometric relationships implied by the way the profile is drawn and interpreted by SolidWorks</a:t>
            </a:r>
          </a:p>
          <a:p>
            <a:pPr lvl="1"/>
            <a:r>
              <a:rPr lang="en-US" dirty="0"/>
              <a:t>Note: SolidWorks only makes closed profiles, so your profiles must have closure. 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8"/>
          <p:cNvSpPr txBox="1">
            <a:spLocks noGrp="1"/>
          </p:cNvSpPr>
          <p:nvPr>
            <p:ph type="title"/>
          </p:nvPr>
        </p:nvSpPr>
        <p:spPr>
          <a:xfrm>
            <a:off x="52725" y="-70684"/>
            <a:ext cx="9038549" cy="1285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rtl="0">
              <a:spcBef>
                <a:spcPts val="0"/>
              </a:spcBef>
            </a:pPr>
            <a:r>
              <a:rPr lang="en-US" sz="3200" dirty="0"/>
              <a:t>More Implicit Constraints</a:t>
            </a:r>
            <a:endParaRPr sz="3200" dirty="0"/>
          </a:p>
        </p:txBody>
      </p:sp>
      <p:pic>
        <p:nvPicPr>
          <p:cNvPr id="132" name="Google Shape;132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822" y="1267542"/>
            <a:ext cx="8492356" cy="260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EF171AB25A2240AB7E6B665531E8E7" ma:contentTypeVersion="14" ma:contentTypeDescription="Create a new document." ma:contentTypeScope="" ma:versionID="1a5023fdf6055bd9ee783c3ec8eeb819">
  <xsd:schema xmlns:xsd="http://www.w3.org/2001/XMLSchema" xmlns:xs="http://www.w3.org/2001/XMLSchema" xmlns:p="http://schemas.microsoft.com/office/2006/metadata/properties" xmlns:ns2="c3cb4f5c-c7cf-4072-bc62-0567e2364229" xmlns:ns3="a109c017-75d7-4750-a027-1727423ae59e" targetNamespace="http://schemas.microsoft.com/office/2006/metadata/properties" ma:root="true" ma:fieldsID="66d4d8841c0adb85c325b431616d61e1" ns2:_="" ns3:_="">
    <xsd:import namespace="c3cb4f5c-c7cf-4072-bc62-0567e2364229"/>
    <xsd:import namespace="a109c017-75d7-4750-a027-1727423ae5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cb4f5c-c7cf-4072-bc62-0567e23642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13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dde203d1-7cfb-462f-9308-eb621c314a9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09c017-75d7-4750-a027-1727423ae59e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3cb4f5c-c7cf-4072-bc62-0567e236422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DA7B74E-D8DD-46C5-94D9-59497135C118}"/>
</file>

<file path=customXml/itemProps2.xml><?xml version="1.0" encoding="utf-8"?>
<ds:datastoreItem xmlns:ds="http://schemas.openxmlformats.org/officeDocument/2006/customXml" ds:itemID="{654D8F89-2381-41DC-A2B9-51F6995F2BE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1FCE014-1846-49F4-B498-DEBD056DABE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</TotalTime>
  <Words>1533</Words>
  <Application>Microsoft Macintosh PowerPoint</Application>
  <PresentationFormat>On-screen Show (16:9)</PresentationFormat>
  <Paragraphs>146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Gill Sans SemiBold</vt:lpstr>
      <vt:lpstr>Arial</vt:lpstr>
      <vt:lpstr>Gill Sans Light</vt:lpstr>
      <vt:lpstr>Calibri</vt:lpstr>
      <vt:lpstr>Avenir</vt:lpstr>
      <vt:lpstr>Gill Sans</vt:lpstr>
      <vt:lpstr>Symbol</vt:lpstr>
      <vt:lpstr>Aptos</vt:lpstr>
      <vt:lpstr>1_Showroom</vt:lpstr>
      <vt:lpstr>Welcome to SolidWorks</vt:lpstr>
      <vt:lpstr>Computer Aided Design (CAD)</vt:lpstr>
      <vt:lpstr>Design Analyses</vt:lpstr>
      <vt:lpstr>Topology Optimization</vt:lpstr>
      <vt:lpstr>Production Preparation</vt:lpstr>
      <vt:lpstr>Solid Modeling</vt:lpstr>
      <vt:lpstr>Constraints</vt:lpstr>
      <vt:lpstr>Implicit Constraints</vt:lpstr>
      <vt:lpstr>More Implicit Constraints</vt:lpstr>
      <vt:lpstr>Explicit Constraints</vt:lpstr>
      <vt:lpstr>Show and tell</vt:lpstr>
      <vt:lpstr>Levels of Constraint</vt:lpstr>
      <vt:lpstr>Example of an Overconstrained Sketch</vt:lpstr>
      <vt:lpstr>PowerPoint Presentation</vt:lpstr>
      <vt:lpstr>One of the basic steps…Extrusion</vt:lpstr>
      <vt:lpstr>Extruding a primitive shape allows you to make some of these 3D objects…</vt:lpstr>
      <vt:lpstr>Path-based Extrusion</vt:lpstr>
      <vt:lpstr>Revolute Extrusions</vt:lpstr>
      <vt:lpstr>Activity </vt:lpstr>
      <vt:lpstr>Activity</vt:lpstr>
      <vt:lpstr>Activity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SolidWorks</dc:title>
  <dc:creator>Pikul, Emily V</dc:creator>
  <cp:lastModifiedBy>Renner, Alex R [VRAC]</cp:lastModifiedBy>
  <cp:revision>11</cp:revision>
  <dcterms:modified xsi:type="dcterms:W3CDTF">2024-05-20T17:02:01Z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0x010100EFEF171AB25A2240AB7E6B665531E8E7</vt:lpwstr>
  </property>
</Properties>
</file>