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s/comment8.xml" ContentType="application/vnd.openxmlformats-officedocument.presentationml.comments+xml"/>
  <Override PartName="/ppt/comments/comment7.xml" ContentType="application/vnd.openxmlformats-officedocument.presentationml.comments+xml"/>
  <Override PartName="/ppt/comments/comment6.xml" ContentType="application/vnd.openxmlformats-officedocument.presentationml.comments+xml"/>
  <Override PartName="/ppt/comments/comment5.xml" ContentType="application/vnd.openxmlformats-officedocument.presentationml.comments+xml"/>
  <Override PartName="/ppt/comments/comment4.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ppt/metadata" ContentType="application/binary"/>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3"/>
  </p:sldMasterIdLst>
  <p:notesMasterIdLst>
    <p:notesMasterId r:id="rId30"/>
  </p:notesMasterIdLst>
  <p:sldIdLst>
    <p:sldId id="256" r:id="rId4"/>
    <p:sldId id="257" r:id="rId5"/>
    <p:sldId id="261" r:id="rId6"/>
    <p:sldId id="262" r:id="rId7"/>
    <p:sldId id="259" r:id="rId8"/>
    <p:sldId id="258" r:id="rId9"/>
    <p:sldId id="260" r:id="rId10"/>
    <p:sldId id="263" r:id="rId11"/>
    <p:sldId id="265" r:id="rId12"/>
    <p:sldId id="280" r:id="rId13"/>
    <p:sldId id="266" r:id="rId14"/>
    <p:sldId id="267" r:id="rId15"/>
    <p:sldId id="268" r:id="rId16"/>
    <p:sldId id="269" r:id="rId17"/>
    <p:sldId id="270" r:id="rId18"/>
    <p:sldId id="271" r:id="rId19"/>
    <p:sldId id="272" r:id="rId20"/>
    <p:sldId id="274" r:id="rId21"/>
    <p:sldId id="277" r:id="rId22"/>
    <p:sldId id="278" r:id="rId23"/>
    <p:sldId id="282" r:id="rId24"/>
    <p:sldId id="264" r:id="rId25"/>
    <p:sldId id="281" r:id="rId26"/>
    <p:sldId id="283" r:id="rId27"/>
    <p:sldId id="284" r:id="rId28"/>
    <p:sldId id="279" r:id="rId29"/>
  </p:sldIdLst>
  <p:sldSz cx="12192000" cy="6858000"/>
  <p:notesSz cx="6858000" cy="9144000"/>
  <p:embeddedFontLst>
    <p:embeddedFont>
      <p:font typeface="Gill Sans" panose="020B0502020104020203" pitchFamily="34" charset="-79"/>
      <p:regular r:id="rId31"/>
      <p:bold r:id="rId32"/>
    </p:embeddedFont>
    <p:embeddedFont>
      <p:font typeface="Quattrocento Sans" panose="020B050205000002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kihJtwNRCKYHg48rETC1g5MB1z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stacia Macallister" initials="" lastIdx="7" clrIdx="0"/>
  <p:cmAuthor id="1" name="Pikul, Emily V"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073B4-B565-4D59-9CA9-79B7E8DE38CC}" v="3" dt="2023-05-18T21:50:48.840"/>
    <p1510:client id="{5F5A78E3-13E3-4D8E-AE31-CB7699372D3E}" v="4" dt="2023-05-18T21:55:21.406"/>
    <p1510:client id="{C9657810-3009-4056-AFD1-CE525F60A77E}" v="8" dt="2023-05-18T21:54:13.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7"/>
    <p:restoredTop sz="86568"/>
  </p:normalViewPr>
  <p:slideViewPr>
    <p:cSldViewPr snapToGrid="0">
      <p:cViewPr varScale="1">
        <p:scale>
          <a:sx n="184" d="100"/>
          <a:sy n="184" d="100"/>
        </p:scale>
        <p:origin x="184" y="1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customschemas.google.com/relationships/presentationmetadata" Target="meta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McCleary" clId="Web-{C9657810-3009-4056-AFD1-CE525F60A77E}"/>
    <pc:docChg chg="modSld">
      <pc:chgData name="Joel McCleary" userId="" providerId="" clId="Web-{C9657810-3009-4056-AFD1-CE525F60A77E}" dt="2023-05-18T21:54:13.973" v="7" actId="1076"/>
      <pc:docMkLst>
        <pc:docMk/>
      </pc:docMkLst>
      <pc:sldChg chg="modSp">
        <pc:chgData name="Joel McCleary" userId="" providerId="" clId="Web-{C9657810-3009-4056-AFD1-CE525F60A77E}" dt="2023-05-18T21:54:13.973" v="7" actId="1076"/>
        <pc:sldMkLst>
          <pc:docMk/>
          <pc:sldMk cId="0" sldId="266"/>
        </pc:sldMkLst>
        <pc:spChg chg="mod">
          <ac:chgData name="Joel McCleary" userId="" providerId="" clId="Web-{C9657810-3009-4056-AFD1-CE525F60A77E}" dt="2023-05-18T21:53:14.049" v="2" actId="20577"/>
          <ac:spMkLst>
            <pc:docMk/>
            <pc:sldMk cId="0" sldId="266"/>
            <ac:spMk id="128" creationId="{00000000-0000-0000-0000-000000000000}"/>
          </ac:spMkLst>
        </pc:spChg>
        <pc:picChg chg="mod">
          <ac:chgData name="Joel McCleary" userId="" providerId="" clId="Web-{C9657810-3009-4056-AFD1-CE525F60A77E}" dt="2023-05-18T21:54:13.973" v="7" actId="1076"/>
          <ac:picMkLst>
            <pc:docMk/>
            <pc:sldMk cId="0" sldId="266"/>
            <ac:picMk id="130" creationId="{00000000-0000-0000-0000-000000000000}"/>
          </ac:picMkLst>
        </pc:picChg>
      </pc:sldChg>
    </pc:docChg>
  </pc:docChgLst>
  <pc:docChgLst>
    <pc:chgData name="Joel McCleary" userId="LyTKptRvJwLfO4QDNs5tqEqTaOmn/HZ/d6i567BJSwE=" providerId="None" clId="Web-{51B073B4-B565-4D59-9CA9-79B7E8DE38CC}"/>
    <pc:docChg chg="modSld">
      <pc:chgData name="Joel McCleary" userId="LyTKptRvJwLfO4QDNs5tqEqTaOmn/HZ/d6i567BJSwE=" providerId="None" clId="Web-{51B073B4-B565-4D59-9CA9-79B7E8DE38CC}" dt="2023-05-18T21:50:48.840" v="2" actId="1076"/>
      <pc:docMkLst>
        <pc:docMk/>
      </pc:docMkLst>
      <pc:sldChg chg="modSp">
        <pc:chgData name="Joel McCleary" userId="LyTKptRvJwLfO4QDNs5tqEqTaOmn/HZ/d6i567BJSwE=" providerId="None" clId="Web-{51B073B4-B565-4D59-9CA9-79B7E8DE38CC}" dt="2023-05-18T21:50:48.840" v="2" actId="1076"/>
        <pc:sldMkLst>
          <pc:docMk/>
          <pc:sldMk cId="0" sldId="266"/>
        </pc:sldMkLst>
        <pc:spChg chg="mod">
          <ac:chgData name="Joel McCleary" userId="LyTKptRvJwLfO4QDNs5tqEqTaOmn/HZ/d6i567BJSwE=" providerId="None" clId="Web-{51B073B4-B565-4D59-9CA9-79B7E8DE38CC}" dt="2023-05-18T21:50:27.590" v="0" actId="1076"/>
          <ac:spMkLst>
            <pc:docMk/>
            <pc:sldMk cId="0" sldId="266"/>
            <ac:spMk id="127" creationId="{00000000-0000-0000-0000-000000000000}"/>
          </ac:spMkLst>
        </pc:spChg>
        <pc:spChg chg="mod">
          <ac:chgData name="Joel McCleary" userId="LyTKptRvJwLfO4QDNs5tqEqTaOmn/HZ/d6i567BJSwE=" providerId="None" clId="Web-{51B073B4-B565-4D59-9CA9-79B7E8DE38CC}" dt="2023-05-18T21:50:48.840" v="2" actId="1076"/>
          <ac:spMkLst>
            <pc:docMk/>
            <pc:sldMk cId="0" sldId="266"/>
            <ac:spMk id="128" creationId="{00000000-0000-0000-0000-000000000000}"/>
          </ac:spMkLst>
        </pc:spChg>
      </pc:sldChg>
    </pc:docChg>
  </pc:docChgLst>
  <pc:docChgLst>
    <pc:chgData name="Joel McCleary" userId="LyTKptRvJwLfO4QDNs5tqEqTaOmn/HZ/d6i567BJSwE=" providerId="None" clId="Web-{5F5A78E3-13E3-4D8E-AE31-CB7699372D3E}"/>
    <pc:docChg chg="modSld">
      <pc:chgData name="Joel McCleary" userId="LyTKptRvJwLfO4QDNs5tqEqTaOmn/HZ/d6i567BJSwE=" providerId="None" clId="Web-{5F5A78E3-13E3-4D8E-AE31-CB7699372D3E}" dt="2023-05-18T21:55:21.406" v="3" actId="1076"/>
      <pc:docMkLst>
        <pc:docMk/>
      </pc:docMkLst>
      <pc:sldChg chg="modSp">
        <pc:chgData name="Joel McCleary" userId="LyTKptRvJwLfO4QDNs5tqEqTaOmn/HZ/d6i567BJSwE=" providerId="None" clId="Web-{5F5A78E3-13E3-4D8E-AE31-CB7699372D3E}" dt="2023-05-18T21:55:21.406" v="3" actId="1076"/>
        <pc:sldMkLst>
          <pc:docMk/>
          <pc:sldMk cId="0" sldId="266"/>
        </pc:sldMkLst>
        <pc:picChg chg="mod">
          <ac:chgData name="Joel McCleary" userId="LyTKptRvJwLfO4QDNs5tqEqTaOmn/HZ/d6i567BJSwE=" providerId="None" clId="Web-{5F5A78E3-13E3-4D8E-AE31-CB7699372D3E}" dt="2023-05-18T21:55:21.406" v="3" actId="1076"/>
          <ac:picMkLst>
            <pc:docMk/>
            <pc:sldMk cId="0" sldId="266"/>
            <ac:picMk id="130"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6-06-14T14:32:46.849" idx="1">
    <p:pos x="10" y="10"/>
    <p:text>Great place for an activity. I would like to see concept then activity for each thing you introduce. It doesn't have to be complicated just here is a block insert a new work plane on this block....for a challenge insert one at 45 degrees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6-06-14T14:33:11.536" idx="2">
    <p:pos x="10" y="10"/>
    <p:text>Need another do this mini activity.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M"/>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6-06-14T14:59:38.369" idx="3">
    <p:pos x="10" y="10"/>
    <p:text>This seems like review from the first day</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w"/>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5-27T21:30:11.241" idx="1">
    <p:pos x="10" y="10"/>
    <p:text>talk about parts tree...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c"/>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5-27T21:31:10.665" idx="2">
    <p:pos x="10" y="10"/>
    <p:text>show final product pic</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U"/>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6-06-14T15:02:05.179" idx="5">
    <p:pos x="10" y="10"/>
    <p:text>Good, I really like the last few slides. The example try this is great.</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g"/>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16-06-14T15:02:38.634" idx="7">
    <p:pos x="10" y="10"/>
    <p:text>Why are these important? Motivate this for them.</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k"/>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5-27T21:32:32.139" idx="3">
    <p:pos x="10" y="10"/>
    <p:text>not needed</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ZRgnZn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GIVE ME SOME IDEAS ON HOW YOU MIGHT MAKE THIS PART. </a:t>
            </a:r>
            <a:endParaRPr b="1"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0138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***Rather than outlining this whole shape and extruding it, start with the general hexagonal extrusion and cut parts off of it. </a:t>
            </a:r>
            <a:endParaRPr dirty="0"/>
          </a:p>
          <a:p>
            <a:pPr marL="0" lvl="0" indent="0" algn="l" rtl="0">
              <a:spcBef>
                <a:spcPts val="0"/>
              </a:spcBef>
              <a:spcAft>
                <a:spcPts val="0"/>
              </a:spcAft>
              <a:buNone/>
            </a:pPr>
            <a:r>
              <a:rPr lang="en-US" dirty="0"/>
              <a:t>*Like I said, there are many ways to do the exact same thing, but with practice you will find ways to model parts that is quick and efficient because you know what features to model first. </a:t>
            </a:r>
            <a:endParaRPr dirty="0"/>
          </a:p>
        </p:txBody>
      </p:sp>
      <p:sp>
        <p:nvSpPr>
          <p:cNvPr id="125" name="Google Shape;1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***Something to help your modeling: Model a part in as few features as possible….only do what is absolutely necessary…..here’s an example of what I mean.</a:t>
            </a:r>
            <a:endParaRPr dirty="0"/>
          </a:p>
          <a:p>
            <a:pPr marL="0" lvl="0" indent="0" algn="l" rtl="0">
              <a:spcBef>
                <a:spcPts val="0"/>
              </a:spcBef>
              <a:spcAft>
                <a:spcPts val="0"/>
              </a:spcAft>
              <a:buNone/>
            </a:pPr>
            <a:r>
              <a:rPr lang="en-US" dirty="0"/>
              <a:t>***Other note from this slide: Make only one part at a time….example B) shows the transition from one part to two completely separate parts….THIS IS NOT GOOD. </a:t>
            </a:r>
            <a:endParaRPr dirty="0"/>
          </a:p>
          <a:p>
            <a:pPr marL="0" lvl="0" indent="0" algn="l" rtl="0">
              <a:spcBef>
                <a:spcPts val="0"/>
              </a:spcBef>
              <a:spcAft>
                <a:spcPts val="0"/>
              </a:spcAft>
              <a:buNone/>
            </a:pPr>
            <a:r>
              <a:rPr lang="en-US" dirty="0"/>
              <a:t>	-if you want to put two parts together, do so in an assembly, not within one part file. </a:t>
            </a:r>
            <a:endParaRPr dirty="0"/>
          </a:p>
        </p:txBody>
      </p:sp>
      <p:sp>
        <p:nvSpPr>
          <p:cNvPr id="148" name="Google Shape;1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*Rather than seeing the three dimensional final product that needs to be modeled, you will be given </a:t>
            </a:r>
            <a:r>
              <a:rPr lang="en-US" dirty="0" err="1"/>
              <a:t>multiview</a:t>
            </a:r>
            <a:r>
              <a:rPr lang="en-US" dirty="0"/>
              <a:t> drawings from which you need to model the part. </a:t>
            </a:r>
            <a:endParaRPr dirty="0"/>
          </a:p>
          <a:p>
            <a:pPr marL="0" lvl="0" indent="0" algn="l" rtl="0">
              <a:spcBef>
                <a:spcPts val="0"/>
              </a:spcBef>
              <a:spcAft>
                <a:spcPts val="0"/>
              </a:spcAft>
              <a:buNone/>
            </a:pPr>
            <a:endParaRPr dirty="0"/>
          </a:p>
        </p:txBody>
      </p:sp>
      <p:sp>
        <p:nvSpPr>
          <p:cNvPr id="191" name="Google Shape;1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you see a drawing, know that these dimensions relate and are the same.</a:t>
            </a:r>
            <a:endParaRPr dirty="0"/>
          </a:p>
          <a:p>
            <a:pPr marL="0" lvl="0" indent="0" algn="l" rtl="0">
              <a:spcBef>
                <a:spcPts val="0"/>
              </a:spcBef>
              <a:spcAft>
                <a:spcPts val="0"/>
              </a:spcAft>
              <a:buNone/>
            </a:pPr>
            <a:r>
              <a:rPr lang="en-US" dirty="0"/>
              <a:t>**All of the information that you need to model a part should be on that part drawing that you are given…..if a dimension is not directly given to you, that means that you can do the math to figure it our yourself based on the information you are already given. </a:t>
            </a:r>
            <a:endParaRPr dirty="0"/>
          </a:p>
        </p:txBody>
      </p:sp>
      <p:sp>
        <p:nvSpPr>
          <p:cNvPr id="219" name="Google Shape;21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Maya can create surfaces based on a line/edge, but Solidworks CAN’T. </a:t>
            </a:r>
            <a:endParaRPr/>
          </a:p>
          <a:p>
            <a:pPr marL="0" lvl="0" indent="0" algn="l" rtl="0">
              <a:spcBef>
                <a:spcPts val="0"/>
              </a:spcBef>
              <a:spcAft>
                <a:spcPts val="0"/>
              </a:spcAft>
              <a:buNone/>
            </a:pPr>
            <a:r>
              <a:rPr lang="en-US"/>
              <a:t>***The sketches in Solidworks need to be CLOSED in order to make a 3-dimensional feature. </a:t>
            </a:r>
            <a:endParaRPr/>
          </a:p>
        </p:txBody>
      </p:sp>
      <p:sp>
        <p:nvSpPr>
          <p:cNvPr id="46" name="Google Shape;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Take a look at the hole seen on the front view…when looking at the part from the right side, you wouldn’t be able to see the hole, but the dotted projection lines allow the viewer to be able to know that the hole is in fact there. </a:t>
            </a:r>
            <a:endParaRPr dirty="0"/>
          </a:p>
        </p:txBody>
      </p:sp>
      <p:sp>
        <p:nvSpPr>
          <p:cNvPr id="228" name="Google Shape;2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GIVE ME SOME IDEAS ON HOW YOU MIGHT MAKE THIS PART. </a:t>
            </a:r>
            <a:endParaRPr b="1"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15736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GIVE ME SOME IDEAS ON HOW YOU MIGHT MAKE THIS PART. </a:t>
            </a:r>
            <a:endParaRPr b="1"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GIVE ME SOME IDEAS ON HOW YOU MIGHT MAKE THIS PART. </a:t>
            </a:r>
            <a:endParaRPr b="1"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21369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GIVE ME SOME IDEAS ON HOW YOU MIGHT MAKE THIS PART. </a:t>
            </a:r>
            <a:endParaRPr b="1"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651784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GIVE ME SOME IDEAS ON HOW YOU MIGHT MAKE THIS PART. </a:t>
            </a:r>
            <a:endParaRPr b="1"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616557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*add a </a:t>
            </a:r>
            <a:r>
              <a:rPr lang="en-US" dirty="0" err="1"/>
              <a:t>workplane</a:t>
            </a:r>
            <a:r>
              <a:rPr lang="en-US" dirty="0"/>
              <a:t> to any part and you can create geometry off of that plane</a:t>
            </a:r>
            <a:endParaRPr dirty="0"/>
          </a:p>
          <a:p>
            <a:pPr marL="0" lvl="0" indent="0" algn="l" rtl="0">
              <a:spcBef>
                <a:spcPts val="0"/>
              </a:spcBef>
              <a:spcAft>
                <a:spcPts val="0"/>
              </a:spcAft>
              <a:buNone/>
            </a:pPr>
            <a:r>
              <a:rPr lang="en-US" dirty="0"/>
              <a:t>*you have the freedom to choose where the plane is located and its relation to the rest of the part</a:t>
            </a:r>
            <a:endParaRPr dirty="0"/>
          </a:p>
          <a:p>
            <a:pPr marL="228600" lvl="0" indent="-228600" algn="l" rtl="0">
              <a:spcBef>
                <a:spcPts val="0"/>
              </a:spcBef>
              <a:spcAft>
                <a:spcPts val="0"/>
              </a:spcAft>
              <a:buClr>
                <a:schemeClr val="dk1"/>
              </a:buClr>
              <a:buSzPts val="1200"/>
              <a:buFont typeface="Calibri"/>
              <a:buAutoNum type="arabicParenR"/>
            </a:pPr>
            <a:r>
              <a:rPr lang="en-US" b="1" dirty="0"/>
              <a:t>SHOW THEM HOW TO DO WORKPLANES. </a:t>
            </a:r>
            <a:endParaRPr dirty="0"/>
          </a:p>
          <a:p>
            <a:pPr marL="228600" lvl="0" indent="-228600" algn="l" rtl="0">
              <a:spcBef>
                <a:spcPts val="0"/>
              </a:spcBef>
              <a:spcAft>
                <a:spcPts val="0"/>
              </a:spcAft>
              <a:buClr>
                <a:schemeClr val="dk1"/>
              </a:buClr>
              <a:buSzPts val="1200"/>
              <a:buFont typeface="Calibri"/>
              <a:buAutoNum type="arabicParenR"/>
            </a:pPr>
            <a:r>
              <a:rPr lang="en-US" b="1" dirty="0"/>
              <a:t>INSERT A WORKPLANE YOURSELF. </a:t>
            </a:r>
            <a:endParaRPr dirty="0"/>
          </a:p>
          <a:p>
            <a:pPr marL="228600" lvl="0" indent="-228600" algn="l" rtl="0">
              <a:spcBef>
                <a:spcPts val="0"/>
              </a:spcBef>
              <a:spcAft>
                <a:spcPts val="0"/>
              </a:spcAft>
              <a:buClr>
                <a:schemeClr val="dk1"/>
              </a:buClr>
              <a:buSzPts val="1200"/>
              <a:buFont typeface="Calibri"/>
              <a:buAutoNum type="arabicParenR"/>
            </a:pPr>
            <a:r>
              <a:rPr lang="en-US" b="1" dirty="0"/>
              <a:t>TRY ONE AT 45 DEGREES. </a:t>
            </a:r>
            <a:endParaRPr dirty="0"/>
          </a:p>
          <a:p>
            <a:pPr marL="228600" lvl="0" indent="-228600" algn="l" rtl="0">
              <a:spcBef>
                <a:spcPts val="0"/>
              </a:spcBef>
              <a:spcAft>
                <a:spcPts val="0"/>
              </a:spcAft>
              <a:buClr>
                <a:schemeClr val="dk1"/>
              </a:buClr>
              <a:buSzPts val="1200"/>
              <a:buFont typeface="Calibri"/>
              <a:buAutoNum type="arabicParenR"/>
            </a:pPr>
            <a:r>
              <a:rPr lang="en-US" b="1" dirty="0"/>
              <a:t>TRY ONE THAT IS 2 INCHES AWAY FROM THE OBJECT SURFACE.</a:t>
            </a:r>
            <a:endParaRPr b="1" dirty="0"/>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MAKE THIS SHAPE AND MAKE SOME REFERENCE GEOMETRY OFF OF IT AT VARIOUS COORDINATE SYSTEMS. </a:t>
            </a: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arenR"/>
            </a:pPr>
            <a:r>
              <a:rPr lang="en-US" b="1" dirty="0"/>
              <a:t>DO THIS IN SOLIDWORKS. </a:t>
            </a:r>
            <a:endParaRPr dirty="0"/>
          </a:p>
          <a:p>
            <a:pPr marL="228600" lvl="0" indent="-228600" algn="l" rtl="0">
              <a:spcBef>
                <a:spcPts val="0"/>
              </a:spcBef>
              <a:spcAft>
                <a:spcPts val="0"/>
              </a:spcAft>
              <a:buClr>
                <a:schemeClr val="dk1"/>
              </a:buClr>
              <a:buSzPts val="1200"/>
              <a:buFont typeface="Calibri"/>
              <a:buAutoNum type="arabicParenR"/>
            </a:pPr>
            <a:r>
              <a:rPr lang="en-US" b="1" dirty="0"/>
              <a:t>TRY DOING SOMETHING SIMILAR TO THIS IN SOLIDWORKS, CREATING A LOFTED EXTRUSION. </a:t>
            </a:r>
            <a:endParaRPr b="1" dirty="0"/>
          </a:p>
        </p:txBody>
      </p:sp>
      <p:sp>
        <p:nvSpPr>
          <p:cNvPr id="77" name="Google Shape;7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http://www.slideshare.net/Nareek/solid-modelling-cg</a:t>
            </a:r>
            <a:endParaRPr dirty="0"/>
          </a:p>
        </p:txBody>
      </p:sp>
      <p:sp>
        <p:nvSpPr>
          <p:cNvPr id="103" name="Google Shape;1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Model this as an activity </a:t>
            </a:r>
            <a:endParaRPr dirty="0"/>
          </a:p>
        </p:txBody>
      </p:sp>
      <p:sp>
        <p:nvSpPr>
          <p:cNvPr id="118" name="Google Shape;11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amp; Subtitle">
    <p:spTree>
      <p:nvGrpSpPr>
        <p:cNvPr id="1" name=""/>
        <p:cNvGrpSpPr/>
        <p:nvPr/>
      </p:nvGrpSpPr>
      <p:grpSpPr>
        <a:xfrm>
          <a:off x="0" y="0"/>
          <a:ext cx="0" cy="0"/>
          <a:chOff x="0" y="0"/>
          <a:chExt cx="0" cy="0"/>
        </a:xfrm>
      </p:grpSpPr>
      <p:sp>
        <p:nvSpPr>
          <p:cNvPr id="9" name="Shape 9"/>
          <p:cNvSpPr>
            <a:spLocks noGrp="1"/>
          </p:cNvSpPr>
          <p:nvPr>
            <p:ph type="title"/>
          </p:nvPr>
        </p:nvSpPr>
        <p:spPr>
          <a:xfrm>
            <a:off x="1774031" y="1437680"/>
            <a:ext cx="8643938" cy="1444325"/>
          </a:xfrm>
          <a:prstGeom prst="rect">
            <a:avLst/>
          </a:prstGeom>
        </p:spPr>
        <p:txBody>
          <a:bodyPr anchor="b"/>
          <a:lstStyle>
            <a:lvl1pPr>
              <a:defRPr sz="4400"/>
            </a:lvl1pPr>
          </a:lstStyle>
          <a:p>
            <a:pPr lvl="0">
              <a:defRPr sz="1800"/>
            </a:pPr>
            <a:r>
              <a:rPr sz="4400"/>
              <a:t>Title Text</a:t>
            </a:r>
          </a:p>
        </p:txBody>
      </p:sp>
      <p:sp>
        <p:nvSpPr>
          <p:cNvPr id="10" name="Shape 10"/>
          <p:cNvSpPr>
            <a:spLocks noGrp="1"/>
          </p:cNvSpPr>
          <p:nvPr>
            <p:ph type="body" idx="1"/>
          </p:nvPr>
        </p:nvSpPr>
        <p:spPr>
          <a:xfrm>
            <a:off x="1774031" y="3705820"/>
            <a:ext cx="8643938" cy="2249881"/>
          </a:xfrm>
          <a:prstGeom prst="rect">
            <a:avLst/>
          </a:prstGeom>
        </p:spPr>
        <p:txBody>
          <a:bodyPr/>
          <a:lstStyle>
            <a:lvl1pPr marL="0" indent="0" algn="ctr">
              <a:lnSpc>
                <a:spcPct val="100000"/>
              </a:lnSpc>
              <a:spcBef>
                <a:spcPts val="0"/>
              </a:spcBef>
              <a:buSzTx/>
              <a:buNone/>
              <a:defRPr sz="2500"/>
            </a:lvl1pPr>
            <a:lvl2pPr marL="0" indent="114300" algn="ctr">
              <a:lnSpc>
                <a:spcPct val="100000"/>
              </a:lnSpc>
              <a:spcBef>
                <a:spcPts val="0"/>
              </a:spcBef>
              <a:buSzTx/>
              <a:buNone/>
              <a:defRPr sz="2500"/>
            </a:lvl2pPr>
            <a:lvl3pPr marL="0" indent="228600" algn="ctr">
              <a:lnSpc>
                <a:spcPct val="100000"/>
              </a:lnSpc>
              <a:spcBef>
                <a:spcPts val="0"/>
              </a:spcBef>
              <a:buSzTx/>
              <a:buNone/>
              <a:defRPr sz="2500"/>
            </a:lvl3pPr>
            <a:lvl4pPr marL="0" indent="342900" algn="ctr">
              <a:lnSpc>
                <a:spcPct val="100000"/>
              </a:lnSpc>
              <a:spcBef>
                <a:spcPts val="0"/>
              </a:spcBef>
              <a:buSzTx/>
              <a:buNone/>
              <a:defRPr sz="2500"/>
            </a:lvl4pPr>
            <a:lvl5pPr marL="0" indent="457200" algn="ctr">
              <a:lnSpc>
                <a:spcPct val="100000"/>
              </a:lnSpc>
              <a:spcBef>
                <a:spcPts val="0"/>
              </a:spcBef>
              <a:buSzTx/>
              <a:buNone/>
              <a:defRPr sz="2500"/>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4505643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pPr>
            <a:r>
              <a:rPr sz="3900"/>
              <a:t>Title Text</a:t>
            </a:r>
          </a:p>
        </p:txBody>
      </p:sp>
      <p:sp>
        <p:nvSpPr>
          <p:cNvPr id="13" name="Shape 13"/>
          <p:cNvSpPr>
            <a:spLocks noGrp="1"/>
          </p:cNvSpPr>
          <p:nvPr>
            <p:ph type="body" idx="1"/>
          </p:nvPr>
        </p:nvSpPr>
        <p:spPr>
          <a:prstGeom prst="rect">
            <a:avLst/>
          </a:prstGeom>
        </p:spPr>
        <p:txBody>
          <a:bodyPr/>
          <a:lstStyle>
            <a:lvl2pPr marL="622576" indent="-362226">
              <a:buChar char="-"/>
              <a:defRPr sz="2500"/>
            </a:lvl2pPr>
            <a:lvl3pPr marL="803689" indent="-282989">
              <a:buChar char="-"/>
              <a:defRPr sz="2500"/>
            </a:lvl3pPr>
            <a:lvl4pPr marL="1064039" indent="-282989">
              <a:buChar char="-"/>
              <a:defRPr sz="2500"/>
            </a:lvl4pPr>
            <a:lvl5pPr marL="1324389" indent="-282989">
              <a:buChar char="-"/>
              <a:defRPr sz="2500"/>
            </a:lvl5pPr>
          </a:lstStyle>
          <a:p>
            <a:pPr lvl="0">
              <a:defRPr sz="1800"/>
            </a:pPr>
            <a:r>
              <a:rPr sz="32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2" name="Footer Placeholder 1">
            <a:extLst>
              <a:ext uri="{FF2B5EF4-FFF2-40B4-BE49-F238E27FC236}">
                <a16:creationId xmlns:a16="http://schemas.microsoft.com/office/drawing/2014/main" id="{03683157-AE3E-2CDB-B2AC-C2A16BECDA38}"/>
              </a:ext>
            </a:extLst>
          </p:cNvPr>
          <p:cNvSpPr>
            <a:spLocks noGrp="1"/>
          </p:cNvSpPr>
          <p:nvPr>
            <p:ph type="ftr" sz="quarter" idx="10"/>
          </p:nvPr>
        </p:nvSpPr>
        <p:spPr/>
        <p:txBody>
          <a:bodyPr/>
          <a:lstStyle>
            <a:lvl1pPr>
              <a:defRPr sz="1200"/>
            </a:lvl1pPr>
          </a:lstStyle>
          <a:p>
            <a:fld id="{7AA20076-C350-F047-9E51-6A75B8EF08C6}" type="slidenum">
              <a:rPr lang="en-US" smtClean="0"/>
              <a:pPr/>
              <a:t>‹#›</a:t>
            </a:fld>
            <a:endParaRPr lang="en-US" dirty="0"/>
          </a:p>
        </p:txBody>
      </p:sp>
    </p:spTree>
    <p:extLst>
      <p:ext uri="{BB962C8B-B14F-4D97-AF65-F5344CB8AC3E}">
        <p14:creationId xmlns:p14="http://schemas.microsoft.com/office/powerpoint/2010/main" val="21934021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mp; Subtitle" type="title" preserve="1">
  <p:cSld name="1_Title &amp; Subtitle">
    <p:spTree>
      <p:nvGrpSpPr>
        <p:cNvPr id="1" name="Shape 12"/>
        <p:cNvGrpSpPr/>
        <p:nvPr/>
      </p:nvGrpSpPr>
      <p:grpSpPr>
        <a:xfrm>
          <a:off x="0" y="0"/>
          <a:ext cx="0" cy="0"/>
          <a:chOff x="0" y="0"/>
          <a:chExt cx="0" cy="0"/>
        </a:xfrm>
      </p:grpSpPr>
      <p:sp>
        <p:nvSpPr>
          <p:cNvPr id="14" name="Google Shape;14;p20"/>
          <p:cNvSpPr txBox="1">
            <a:spLocks noGrp="1"/>
          </p:cNvSpPr>
          <p:nvPr>
            <p:ph type="title"/>
          </p:nvPr>
        </p:nvSpPr>
        <p:spPr>
          <a:xfrm>
            <a:off x="1774031" y="1437680"/>
            <a:ext cx="8643938" cy="1444325"/>
          </a:xfrm>
          <a:prstGeom prst="rect">
            <a:avLst/>
          </a:prstGeom>
          <a:noFill/>
          <a:ln>
            <a:noFill/>
          </a:ln>
        </p:spPr>
        <p:txBody>
          <a:bodyPr spcFirstLastPara="1" wrap="square" lIns="71425" tIns="71425" rIns="71425" bIns="71425" anchor="b" anchorCtr="0">
            <a:normAutofit/>
          </a:bodyPr>
          <a:lstStyle>
            <a:lvl1pPr lvl="0" algn="ctr">
              <a:lnSpc>
                <a:spcPct val="120000"/>
              </a:lnSpc>
              <a:spcBef>
                <a:spcPts val="2300"/>
              </a:spcBef>
              <a:spcAft>
                <a:spcPts val="0"/>
              </a:spcAft>
              <a:buClr>
                <a:srgbClr val="000000"/>
              </a:buClr>
              <a:buSzPts val="8800"/>
              <a:buFont typeface="Gill Sans"/>
              <a:buNone/>
              <a:defRPr sz="4400"/>
            </a:lvl1pPr>
            <a:lvl2pPr lvl="1" algn="ctr">
              <a:lnSpc>
                <a:spcPct val="120000"/>
              </a:lnSpc>
              <a:spcBef>
                <a:spcPts val="2300"/>
              </a:spcBef>
              <a:spcAft>
                <a:spcPts val="0"/>
              </a:spcAft>
              <a:buClr>
                <a:srgbClr val="000000"/>
              </a:buClr>
              <a:buSzPts val="1800"/>
              <a:buNone/>
              <a:defRPr/>
            </a:lvl2pPr>
            <a:lvl3pPr lvl="2" algn="ctr">
              <a:lnSpc>
                <a:spcPct val="120000"/>
              </a:lnSpc>
              <a:spcBef>
                <a:spcPts val="2300"/>
              </a:spcBef>
              <a:spcAft>
                <a:spcPts val="0"/>
              </a:spcAft>
              <a:buClr>
                <a:srgbClr val="000000"/>
              </a:buClr>
              <a:buSzPts val="1800"/>
              <a:buNone/>
              <a:defRPr/>
            </a:lvl3pPr>
            <a:lvl4pPr lvl="3" algn="ctr">
              <a:lnSpc>
                <a:spcPct val="120000"/>
              </a:lnSpc>
              <a:spcBef>
                <a:spcPts val="2300"/>
              </a:spcBef>
              <a:spcAft>
                <a:spcPts val="0"/>
              </a:spcAft>
              <a:buClr>
                <a:srgbClr val="000000"/>
              </a:buClr>
              <a:buSzPts val="1800"/>
              <a:buNone/>
              <a:defRPr/>
            </a:lvl4pPr>
            <a:lvl5pPr lvl="4" algn="ctr">
              <a:lnSpc>
                <a:spcPct val="120000"/>
              </a:lnSpc>
              <a:spcBef>
                <a:spcPts val="2300"/>
              </a:spcBef>
              <a:spcAft>
                <a:spcPts val="0"/>
              </a:spcAft>
              <a:buClr>
                <a:srgbClr val="000000"/>
              </a:buClr>
              <a:buSzPts val="1800"/>
              <a:buNone/>
              <a:defRPr/>
            </a:lvl5pPr>
            <a:lvl6pPr lvl="5" algn="ctr">
              <a:lnSpc>
                <a:spcPct val="120000"/>
              </a:lnSpc>
              <a:spcBef>
                <a:spcPts val="2300"/>
              </a:spcBef>
              <a:spcAft>
                <a:spcPts val="0"/>
              </a:spcAft>
              <a:buClr>
                <a:srgbClr val="000000"/>
              </a:buClr>
              <a:buSzPts val="1800"/>
              <a:buNone/>
              <a:defRPr/>
            </a:lvl6pPr>
            <a:lvl7pPr lvl="6" algn="ctr">
              <a:lnSpc>
                <a:spcPct val="120000"/>
              </a:lnSpc>
              <a:spcBef>
                <a:spcPts val="2300"/>
              </a:spcBef>
              <a:spcAft>
                <a:spcPts val="0"/>
              </a:spcAft>
              <a:buClr>
                <a:srgbClr val="000000"/>
              </a:buClr>
              <a:buSzPts val="1800"/>
              <a:buNone/>
              <a:defRPr/>
            </a:lvl7pPr>
            <a:lvl8pPr lvl="7" algn="ctr">
              <a:lnSpc>
                <a:spcPct val="120000"/>
              </a:lnSpc>
              <a:spcBef>
                <a:spcPts val="2300"/>
              </a:spcBef>
              <a:spcAft>
                <a:spcPts val="0"/>
              </a:spcAft>
              <a:buClr>
                <a:srgbClr val="000000"/>
              </a:buClr>
              <a:buSzPts val="1800"/>
              <a:buNone/>
              <a:defRPr/>
            </a:lvl8pPr>
            <a:lvl9pPr lvl="8" algn="ctr">
              <a:lnSpc>
                <a:spcPct val="120000"/>
              </a:lnSpc>
              <a:spcBef>
                <a:spcPts val="230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1774031" y="3705820"/>
            <a:ext cx="8643938" cy="2249881"/>
          </a:xfrm>
          <a:prstGeom prst="rect">
            <a:avLst/>
          </a:prstGeom>
          <a:noFill/>
          <a:ln>
            <a:noFill/>
          </a:ln>
        </p:spPr>
        <p:txBody>
          <a:bodyPr spcFirstLastPara="1" wrap="square" lIns="71425" tIns="71425" rIns="71425" bIns="71425" anchor="t" anchorCtr="0">
            <a:normAutofit/>
          </a:bodyPr>
          <a:lstStyle>
            <a:lvl1pPr marL="228600" lvl="0" indent="-114300" algn="ctr">
              <a:lnSpc>
                <a:spcPct val="100000"/>
              </a:lnSpc>
              <a:spcBef>
                <a:spcPts val="0"/>
              </a:spcBef>
              <a:spcAft>
                <a:spcPts val="0"/>
              </a:spcAft>
              <a:buClr>
                <a:srgbClr val="000000"/>
              </a:buClr>
              <a:buSzPts val="5000"/>
              <a:buFont typeface="Gill Sans"/>
              <a:buNone/>
              <a:defRPr sz="2500"/>
            </a:lvl1pPr>
            <a:lvl2pPr marL="457200" lvl="1" indent="-114300" algn="ctr">
              <a:lnSpc>
                <a:spcPct val="100000"/>
              </a:lnSpc>
              <a:spcBef>
                <a:spcPts val="0"/>
              </a:spcBef>
              <a:spcAft>
                <a:spcPts val="0"/>
              </a:spcAft>
              <a:buClr>
                <a:srgbClr val="000000"/>
              </a:buClr>
              <a:buSzPts val="1800"/>
              <a:buNone/>
              <a:defRPr/>
            </a:lvl2pPr>
            <a:lvl3pPr marL="685800" lvl="2" indent="-114300" algn="ctr">
              <a:lnSpc>
                <a:spcPct val="100000"/>
              </a:lnSpc>
              <a:spcBef>
                <a:spcPts val="0"/>
              </a:spcBef>
              <a:spcAft>
                <a:spcPts val="0"/>
              </a:spcAft>
              <a:buClr>
                <a:srgbClr val="000000"/>
              </a:buClr>
              <a:buSzPts val="1800"/>
              <a:buNone/>
              <a:defRPr/>
            </a:lvl3pPr>
            <a:lvl4pPr marL="914400" lvl="3" indent="-114300" algn="ctr">
              <a:lnSpc>
                <a:spcPct val="100000"/>
              </a:lnSpc>
              <a:spcBef>
                <a:spcPts val="0"/>
              </a:spcBef>
              <a:spcAft>
                <a:spcPts val="0"/>
              </a:spcAft>
              <a:buClr>
                <a:srgbClr val="000000"/>
              </a:buClr>
              <a:buSzPts val="1800"/>
              <a:buNone/>
              <a:defRPr/>
            </a:lvl4pPr>
            <a:lvl5pPr marL="1143000" lvl="4" indent="-114300" algn="ctr">
              <a:lnSpc>
                <a:spcPct val="100000"/>
              </a:lnSpc>
              <a:spcBef>
                <a:spcPts val="0"/>
              </a:spcBef>
              <a:spcAft>
                <a:spcPts val="0"/>
              </a:spcAft>
              <a:buClr>
                <a:srgbClr val="000000"/>
              </a:buClr>
              <a:buSzPts val="1800"/>
              <a:buNone/>
              <a:defRPr/>
            </a:lvl5pPr>
            <a:lvl6pPr marL="1371600" lvl="5" indent="-161163" algn="l">
              <a:lnSpc>
                <a:spcPct val="120000"/>
              </a:lnSpc>
              <a:spcBef>
                <a:spcPts val="2300"/>
              </a:spcBef>
              <a:spcAft>
                <a:spcPts val="0"/>
              </a:spcAft>
              <a:buClr>
                <a:srgbClr val="000000"/>
              </a:buClr>
              <a:buSzPts val="1476"/>
              <a:buChar char="•"/>
              <a:defRPr/>
            </a:lvl6pPr>
            <a:lvl7pPr marL="1600200" lvl="6" indent="-161163" algn="l">
              <a:lnSpc>
                <a:spcPct val="120000"/>
              </a:lnSpc>
              <a:spcBef>
                <a:spcPts val="2300"/>
              </a:spcBef>
              <a:spcAft>
                <a:spcPts val="0"/>
              </a:spcAft>
              <a:buClr>
                <a:srgbClr val="000000"/>
              </a:buClr>
              <a:buSzPts val="1476"/>
              <a:buChar char="•"/>
              <a:defRPr/>
            </a:lvl7pPr>
            <a:lvl8pPr marL="1828800" lvl="7" indent="-161163" algn="l">
              <a:lnSpc>
                <a:spcPct val="120000"/>
              </a:lnSpc>
              <a:spcBef>
                <a:spcPts val="2300"/>
              </a:spcBef>
              <a:spcAft>
                <a:spcPts val="0"/>
              </a:spcAft>
              <a:buClr>
                <a:srgbClr val="000000"/>
              </a:buClr>
              <a:buSzPts val="1476"/>
              <a:buChar char="•"/>
              <a:defRPr/>
            </a:lvl8pPr>
            <a:lvl9pPr marL="2057400" lvl="8" indent="-161163" algn="l">
              <a:lnSpc>
                <a:spcPct val="120000"/>
              </a:lnSpc>
              <a:spcBef>
                <a:spcPts val="2300"/>
              </a:spcBef>
              <a:spcAft>
                <a:spcPts val="0"/>
              </a:spcAft>
              <a:buClr>
                <a:srgbClr val="000000"/>
              </a:buClr>
              <a:buSzPts val="1476"/>
              <a:buChar char="•"/>
              <a:defRPr/>
            </a:lvl9pPr>
          </a:lstStyle>
          <a:p>
            <a:endParaRPr/>
          </a:p>
        </p:txBody>
      </p:sp>
      <p:sp>
        <p:nvSpPr>
          <p:cNvPr id="16" name="Google Shape;16;p20"/>
          <p:cNvSpPr txBox="1">
            <a:spLocks noGrp="1"/>
          </p:cNvSpPr>
          <p:nvPr>
            <p:ph type="sldNum" idx="12"/>
          </p:nvPr>
        </p:nvSpPr>
        <p:spPr>
          <a:xfrm>
            <a:off x="5976441" y="6518672"/>
            <a:ext cx="230188" cy="698243"/>
          </a:xfrm>
          <a:prstGeom prst="rect">
            <a:avLst/>
          </a:prstGeom>
          <a:noFill/>
          <a:ln>
            <a:noFill/>
          </a:ln>
        </p:spPr>
        <p:txBody>
          <a:bodyPr spcFirstLastPara="1" wrap="square" lIns="71425" tIns="71425" rIns="71425" bIns="71425" anchor="t" anchorCtr="0">
            <a:spAutoFit/>
          </a:bodyPr>
          <a:lstStyle>
            <a:lvl1pPr marL="0" lvl="0" indent="0" algn="ctr">
              <a:lnSpc>
                <a:spcPct val="100000"/>
              </a:lnSpc>
              <a:spcBef>
                <a:spcPts val="0"/>
              </a:spcBef>
              <a:spcAft>
                <a:spcPts val="0"/>
              </a:spcAft>
              <a:buClr>
                <a:srgbClr val="535353"/>
              </a:buClr>
              <a:buSzPts val="2400"/>
              <a:buFont typeface="Gill Sans"/>
              <a:buNone/>
              <a:defRPr sz="1200"/>
            </a:lvl1pPr>
            <a:lvl2pPr marL="0" lvl="1" indent="0" algn="ctr">
              <a:lnSpc>
                <a:spcPct val="100000"/>
              </a:lnSpc>
              <a:spcBef>
                <a:spcPts val="0"/>
              </a:spcBef>
              <a:spcAft>
                <a:spcPts val="0"/>
              </a:spcAft>
              <a:buClr>
                <a:srgbClr val="535353"/>
              </a:buClr>
              <a:buSzPts val="2400"/>
              <a:buFont typeface="Gill Sans"/>
              <a:buNone/>
              <a:defRPr sz="1200"/>
            </a:lvl2pPr>
            <a:lvl3pPr marL="0" lvl="2" indent="0" algn="ctr">
              <a:lnSpc>
                <a:spcPct val="100000"/>
              </a:lnSpc>
              <a:spcBef>
                <a:spcPts val="0"/>
              </a:spcBef>
              <a:spcAft>
                <a:spcPts val="0"/>
              </a:spcAft>
              <a:buClr>
                <a:srgbClr val="535353"/>
              </a:buClr>
              <a:buSzPts val="2400"/>
              <a:buFont typeface="Gill Sans"/>
              <a:buNone/>
              <a:defRPr sz="1200"/>
            </a:lvl3pPr>
            <a:lvl4pPr marL="0" lvl="3" indent="0" algn="ctr">
              <a:lnSpc>
                <a:spcPct val="100000"/>
              </a:lnSpc>
              <a:spcBef>
                <a:spcPts val="0"/>
              </a:spcBef>
              <a:spcAft>
                <a:spcPts val="0"/>
              </a:spcAft>
              <a:buClr>
                <a:srgbClr val="535353"/>
              </a:buClr>
              <a:buSzPts val="2400"/>
              <a:buFont typeface="Gill Sans"/>
              <a:buNone/>
              <a:defRPr sz="1200"/>
            </a:lvl4pPr>
            <a:lvl5pPr marL="0" lvl="4" indent="0" algn="ctr">
              <a:lnSpc>
                <a:spcPct val="100000"/>
              </a:lnSpc>
              <a:spcBef>
                <a:spcPts val="0"/>
              </a:spcBef>
              <a:spcAft>
                <a:spcPts val="0"/>
              </a:spcAft>
              <a:buClr>
                <a:srgbClr val="535353"/>
              </a:buClr>
              <a:buSzPts val="2400"/>
              <a:buFont typeface="Gill Sans"/>
              <a:buNone/>
              <a:defRPr sz="1200"/>
            </a:lvl5pPr>
            <a:lvl6pPr marL="0" lvl="5" indent="0" algn="ctr">
              <a:lnSpc>
                <a:spcPct val="100000"/>
              </a:lnSpc>
              <a:spcBef>
                <a:spcPts val="0"/>
              </a:spcBef>
              <a:spcAft>
                <a:spcPts val="0"/>
              </a:spcAft>
              <a:buClr>
                <a:srgbClr val="535353"/>
              </a:buClr>
              <a:buSzPts val="2400"/>
              <a:buFont typeface="Gill Sans"/>
              <a:buNone/>
              <a:defRPr sz="1200"/>
            </a:lvl6pPr>
            <a:lvl7pPr marL="0" lvl="6" indent="0" algn="ctr">
              <a:lnSpc>
                <a:spcPct val="100000"/>
              </a:lnSpc>
              <a:spcBef>
                <a:spcPts val="0"/>
              </a:spcBef>
              <a:spcAft>
                <a:spcPts val="0"/>
              </a:spcAft>
              <a:buClr>
                <a:srgbClr val="535353"/>
              </a:buClr>
              <a:buSzPts val="2400"/>
              <a:buFont typeface="Gill Sans"/>
              <a:buNone/>
              <a:defRPr sz="1200"/>
            </a:lvl7pPr>
            <a:lvl8pPr marL="0" lvl="7" indent="0" algn="ctr">
              <a:lnSpc>
                <a:spcPct val="100000"/>
              </a:lnSpc>
              <a:spcBef>
                <a:spcPts val="0"/>
              </a:spcBef>
              <a:spcAft>
                <a:spcPts val="0"/>
              </a:spcAft>
              <a:buClr>
                <a:srgbClr val="535353"/>
              </a:buClr>
              <a:buSzPts val="2400"/>
              <a:buFont typeface="Gill Sans"/>
              <a:buNone/>
              <a:defRPr sz="1200"/>
            </a:lvl8pPr>
            <a:lvl9pPr marL="0" lvl="8" indent="0" algn="ctr">
              <a:lnSpc>
                <a:spcPct val="100000"/>
              </a:lnSpc>
              <a:spcBef>
                <a:spcPts val="0"/>
              </a:spcBef>
              <a:spcAft>
                <a:spcPts val="0"/>
              </a:spcAft>
              <a:buClr>
                <a:srgbClr val="535353"/>
              </a:buClr>
              <a:buSzPts val="2400"/>
              <a:buFont typeface="Gill Sans"/>
              <a:buNone/>
              <a:defRPr sz="12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3001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70301" y="-214896"/>
            <a:ext cx="12051399" cy="171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900"/>
              <a:t>Title Text</a:t>
            </a:r>
          </a:p>
        </p:txBody>
      </p:sp>
      <p:sp>
        <p:nvSpPr>
          <p:cNvPr id="4" name="Shape 4"/>
          <p:cNvSpPr>
            <a:spLocks noGrp="1"/>
          </p:cNvSpPr>
          <p:nvPr>
            <p:ph type="body" idx="1"/>
          </p:nvPr>
        </p:nvSpPr>
        <p:spPr>
          <a:xfrm>
            <a:off x="598203" y="1461912"/>
            <a:ext cx="10995596" cy="48238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2pPr marL="1245152" indent="-724452">
              <a:buChar char="-"/>
              <a:defRPr sz="5000"/>
            </a:lvl2pPr>
            <a:lvl3pPr marL="1607378" indent="-565978">
              <a:buChar char="-"/>
              <a:defRPr sz="5000"/>
            </a:lvl3pPr>
            <a:lvl4pPr marL="2128078" indent="-565978">
              <a:buChar char="-"/>
              <a:defRPr sz="5000"/>
            </a:lvl4pPr>
            <a:lvl5pPr marL="2648778" indent="-565978">
              <a:buChar char="-"/>
              <a:defRPr sz="5000"/>
            </a:lvl5pPr>
          </a:lstStyle>
          <a:p>
            <a:pPr lvl="0">
              <a:defRPr sz="1800"/>
            </a:pPr>
            <a:r>
              <a:rPr sz="3200" dirty="0"/>
              <a:t>Body Level One</a:t>
            </a:r>
          </a:p>
          <a:p>
            <a:pPr lvl="1">
              <a:defRPr sz="1800"/>
            </a:pPr>
            <a:r>
              <a:rPr sz="2500" dirty="0"/>
              <a:t>Body Level Two</a:t>
            </a:r>
          </a:p>
          <a:p>
            <a:pPr lvl="2">
              <a:defRPr sz="1800"/>
            </a:pPr>
            <a:r>
              <a:rPr sz="2500" dirty="0"/>
              <a:t>Body Level Three</a:t>
            </a:r>
          </a:p>
          <a:p>
            <a:pPr lvl="3">
              <a:defRPr sz="1800"/>
            </a:pPr>
            <a:r>
              <a:rPr sz="2500" dirty="0"/>
              <a:t>Body Level Four</a:t>
            </a:r>
          </a:p>
          <a:p>
            <a:pPr lvl="4">
              <a:defRPr sz="1800"/>
            </a:pPr>
            <a:r>
              <a:rPr sz="2500" dirty="0"/>
              <a:t>Body Level Five</a:t>
            </a:r>
          </a:p>
        </p:txBody>
      </p:sp>
      <p:pic>
        <p:nvPicPr>
          <p:cNvPr id="8" name="Picture 7" descr="Text&#10;&#10;Description automatically generated with low confidence">
            <a:extLst>
              <a:ext uri="{FF2B5EF4-FFF2-40B4-BE49-F238E27FC236}">
                <a16:creationId xmlns:a16="http://schemas.microsoft.com/office/drawing/2014/main" id="{7E14EE59-F738-CD09-85CC-A43F51134F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244969"/>
            <a:ext cx="3465871" cy="740373"/>
          </a:xfrm>
          <a:prstGeom prst="rect">
            <a:avLst/>
          </a:prstGeom>
        </p:spPr>
      </p:pic>
      <p:sp>
        <p:nvSpPr>
          <p:cNvPr id="2" name="Footer Placeholder 1">
            <a:extLst>
              <a:ext uri="{FF2B5EF4-FFF2-40B4-BE49-F238E27FC236}">
                <a16:creationId xmlns:a16="http://schemas.microsoft.com/office/drawing/2014/main" id="{064E5DC7-B105-8449-BA5D-5CD912BD6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aseline="0">
                <a:solidFill>
                  <a:srgbClr val="000000"/>
                </a:solidFill>
              </a:defRPr>
            </a:lvl1pPr>
          </a:lstStyle>
          <a:p>
            <a:fld id="{D8F6699A-7D2A-A446-B60A-523EF45D6DD0}" type="slidenum">
              <a:rPr lang="en-US" smtClean="0"/>
              <a:pPr/>
              <a:t>‹#›</a:t>
            </a:fld>
            <a:endParaRPr lang="en-US" dirty="0"/>
          </a:p>
        </p:txBody>
      </p:sp>
    </p:spTree>
    <p:extLst>
      <p:ext uri="{BB962C8B-B14F-4D97-AF65-F5344CB8AC3E}">
        <p14:creationId xmlns:p14="http://schemas.microsoft.com/office/powerpoint/2010/main" val="35399815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ransition spd="med"/>
  <p:hf hdr="0" dt="0"/>
  <p:txStyles>
    <p:titleStyle>
      <a:lvl1pPr algn="ctr" defTabSz="292100">
        <a:lnSpc>
          <a:spcPct val="120000"/>
        </a:lnSpc>
        <a:spcBef>
          <a:spcPts val="2300"/>
        </a:spcBef>
        <a:defRPr sz="3900">
          <a:latin typeface="Gill Sans SemiBold"/>
          <a:ea typeface="Gill Sans SemiBold"/>
          <a:cs typeface="Gill Sans SemiBold"/>
          <a:sym typeface="Gill Sans SemiBold"/>
        </a:defRPr>
      </a:lvl1pPr>
      <a:lvl2pPr indent="114300" algn="ctr" defTabSz="292100">
        <a:lnSpc>
          <a:spcPct val="120000"/>
        </a:lnSpc>
        <a:spcBef>
          <a:spcPts val="2300"/>
        </a:spcBef>
        <a:defRPr sz="3900">
          <a:latin typeface="Gill Sans SemiBold"/>
          <a:ea typeface="Gill Sans SemiBold"/>
          <a:cs typeface="Gill Sans SemiBold"/>
          <a:sym typeface="Gill Sans SemiBold"/>
        </a:defRPr>
      </a:lvl2pPr>
      <a:lvl3pPr indent="228600" algn="ctr" defTabSz="292100">
        <a:lnSpc>
          <a:spcPct val="120000"/>
        </a:lnSpc>
        <a:spcBef>
          <a:spcPts val="2300"/>
        </a:spcBef>
        <a:defRPr sz="3900">
          <a:latin typeface="Gill Sans SemiBold"/>
          <a:ea typeface="Gill Sans SemiBold"/>
          <a:cs typeface="Gill Sans SemiBold"/>
          <a:sym typeface="Gill Sans SemiBold"/>
        </a:defRPr>
      </a:lvl3pPr>
      <a:lvl4pPr indent="342900" algn="ctr" defTabSz="292100">
        <a:lnSpc>
          <a:spcPct val="120000"/>
        </a:lnSpc>
        <a:spcBef>
          <a:spcPts val="2300"/>
        </a:spcBef>
        <a:defRPr sz="3900">
          <a:latin typeface="Gill Sans SemiBold"/>
          <a:ea typeface="Gill Sans SemiBold"/>
          <a:cs typeface="Gill Sans SemiBold"/>
          <a:sym typeface="Gill Sans SemiBold"/>
        </a:defRPr>
      </a:lvl4pPr>
      <a:lvl5pPr indent="457200" algn="ctr" defTabSz="292100">
        <a:lnSpc>
          <a:spcPct val="120000"/>
        </a:lnSpc>
        <a:spcBef>
          <a:spcPts val="2300"/>
        </a:spcBef>
        <a:defRPr sz="3900">
          <a:latin typeface="Gill Sans SemiBold"/>
          <a:ea typeface="Gill Sans SemiBold"/>
          <a:cs typeface="Gill Sans SemiBold"/>
          <a:sym typeface="Gill Sans SemiBold"/>
        </a:defRPr>
      </a:lvl5pPr>
      <a:lvl6pPr indent="571500" algn="ctr" defTabSz="292100">
        <a:lnSpc>
          <a:spcPct val="120000"/>
        </a:lnSpc>
        <a:spcBef>
          <a:spcPts val="2300"/>
        </a:spcBef>
        <a:defRPr sz="3900">
          <a:latin typeface="Gill Sans SemiBold"/>
          <a:ea typeface="Gill Sans SemiBold"/>
          <a:cs typeface="Gill Sans SemiBold"/>
          <a:sym typeface="Gill Sans SemiBold"/>
        </a:defRPr>
      </a:lvl6pPr>
      <a:lvl7pPr indent="685800" algn="ctr" defTabSz="292100">
        <a:lnSpc>
          <a:spcPct val="120000"/>
        </a:lnSpc>
        <a:spcBef>
          <a:spcPts val="2300"/>
        </a:spcBef>
        <a:defRPr sz="3900">
          <a:latin typeface="Gill Sans SemiBold"/>
          <a:ea typeface="Gill Sans SemiBold"/>
          <a:cs typeface="Gill Sans SemiBold"/>
          <a:sym typeface="Gill Sans SemiBold"/>
        </a:defRPr>
      </a:lvl7pPr>
      <a:lvl8pPr indent="800100" algn="ctr" defTabSz="292100">
        <a:lnSpc>
          <a:spcPct val="120000"/>
        </a:lnSpc>
        <a:spcBef>
          <a:spcPts val="2300"/>
        </a:spcBef>
        <a:defRPr sz="3900">
          <a:latin typeface="Gill Sans SemiBold"/>
          <a:ea typeface="Gill Sans SemiBold"/>
          <a:cs typeface="Gill Sans SemiBold"/>
          <a:sym typeface="Gill Sans SemiBold"/>
        </a:defRPr>
      </a:lvl8pPr>
      <a:lvl9pPr indent="914400" algn="ctr" defTabSz="292100">
        <a:lnSpc>
          <a:spcPct val="120000"/>
        </a:lnSpc>
        <a:spcBef>
          <a:spcPts val="2300"/>
        </a:spcBef>
        <a:defRPr sz="3900">
          <a:latin typeface="Gill Sans SemiBold"/>
          <a:ea typeface="Gill Sans SemiBold"/>
          <a:cs typeface="Gill Sans SemiBold"/>
          <a:sym typeface="Gill Sans SemiBold"/>
        </a:defRPr>
      </a:lvl9pPr>
    </p:titleStyle>
    <p:bodyStyle>
      <a:lvl1pPr marL="362226" indent="-362226" defTabSz="292100">
        <a:lnSpc>
          <a:spcPct val="120000"/>
        </a:lnSpc>
        <a:spcBef>
          <a:spcPts val="2300"/>
        </a:spcBef>
        <a:buSzPct val="82000"/>
        <a:buChar char="๏"/>
        <a:defRPr sz="3200">
          <a:latin typeface="+mn-lt"/>
          <a:ea typeface="+mn-ea"/>
          <a:cs typeface="+mn-cs"/>
          <a:sym typeface="Gill Sans Light"/>
        </a:defRPr>
      </a:lvl1pPr>
      <a:lvl2pPr marL="622576" indent="-362226" defTabSz="292100">
        <a:lnSpc>
          <a:spcPct val="120000"/>
        </a:lnSpc>
        <a:spcBef>
          <a:spcPts val="2300"/>
        </a:spcBef>
        <a:buSzPct val="82000"/>
        <a:buChar char="๏"/>
        <a:defRPr sz="3200">
          <a:latin typeface="+mn-lt"/>
          <a:ea typeface="+mn-ea"/>
          <a:cs typeface="+mn-cs"/>
          <a:sym typeface="Gill Sans Light"/>
        </a:defRPr>
      </a:lvl2pPr>
      <a:lvl3pPr marL="882926" indent="-362226" defTabSz="292100">
        <a:lnSpc>
          <a:spcPct val="120000"/>
        </a:lnSpc>
        <a:spcBef>
          <a:spcPts val="2300"/>
        </a:spcBef>
        <a:buSzPct val="82000"/>
        <a:buChar char="๏"/>
        <a:defRPr sz="3200">
          <a:latin typeface="+mn-lt"/>
          <a:ea typeface="+mn-ea"/>
          <a:cs typeface="+mn-cs"/>
          <a:sym typeface="Gill Sans Light"/>
        </a:defRPr>
      </a:lvl3pPr>
      <a:lvl4pPr marL="1143276" indent="-362226" defTabSz="292100">
        <a:lnSpc>
          <a:spcPct val="120000"/>
        </a:lnSpc>
        <a:spcBef>
          <a:spcPts val="2300"/>
        </a:spcBef>
        <a:buSzPct val="82000"/>
        <a:buChar char="๏"/>
        <a:defRPr sz="3200">
          <a:latin typeface="+mn-lt"/>
          <a:ea typeface="+mn-ea"/>
          <a:cs typeface="+mn-cs"/>
          <a:sym typeface="Gill Sans Light"/>
        </a:defRPr>
      </a:lvl4pPr>
      <a:lvl5pPr marL="1403626" indent="-362226" defTabSz="292100">
        <a:lnSpc>
          <a:spcPct val="120000"/>
        </a:lnSpc>
        <a:spcBef>
          <a:spcPts val="2300"/>
        </a:spcBef>
        <a:buSzPct val="82000"/>
        <a:buChar char="๏"/>
        <a:defRPr sz="3200">
          <a:latin typeface="+mn-lt"/>
          <a:ea typeface="+mn-ea"/>
          <a:cs typeface="+mn-cs"/>
          <a:sym typeface="Gill Sans Light"/>
        </a:defRPr>
      </a:lvl5pPr>
      <a:lvl6pPr marL="1663976" indent="-362226" defTabSz="292100">
        <a:lnSpc>
          <a:spcPct val="120000"/>
        </a:lnSpc>
        <a:spcBef>
          <a:spcPts val="2300"/>
        </a:spcBef>
        <a:buSzPct val="82000"/>
        <a:buChar char="•"/>
        <a:defRPr sz="3200">
          <a:latin typeface="+mn-lt"/>
          <a:ea typeface="+mn-ea"/>
          <a:cs typeface="+mn-cs"/>
          <a:sym typeface="Gill Sans Light"/>
        </a:defRPr>
      </a:lvl6pPr>
      <a:lvl7pPr marL="1924326" indent="-362226" defTabSz="292100">
        <a:lnSpc>
          <a:spcPct val="120000"/>
        </a:lnSpc>
        <a:spcBef>
          <a:spcPts val="2300"/>
        </a:spcBef>
        <a:buSzPct val="82000"/>
        <a:buChar char="•"/>
        <a:defRPr sz="3200">
          <a:latin typeface="+mn-lt"/>
          <a:ea typeface="+mn-ea"/>
          <a:cs typeface="+mn-cs"/>
          <a:sym typeface="Gill Sans Light"/>
        </a:defRPr>
      </a:lvl7pPr>
      <a:lvl8pPr marL="2184676" indent="-362226" defTabSz="292100">
        <a:lnSpc>
          <a:spcPct val="120000"/>
        </a:lnSpc>
        <a:spcBef>
          <a:spcPts val="2300"/>
        </a:spcBef>
        <a:buSzPct val="82000"/>
        <a:buChar char="•"/>
        <a:defRPr sz="3200">
          <a:latin typeface="+mn-lt"/>
          <a:ea typeface="+mn-ea"/>
          <a:cs typeface="+mn-cs"/>
          <a:sym typeface="Gill Sans Light"/>
        </a:defRPr>
      </a:lvl8pPr>
      <a:lvl9pPr marL="2445026" indent="-362226" defTabSz="292100">
        <a:lnSpc>
          <a:spcPct val="120000"/>
        </a:lnSpc>
        <a:spcBef>
          <a:spcPts val="2300"/>
        </a:spcBef>
        <a:buSzPct val="82000"/>
        <a:buChar char="•"/>
        <a:defRPr sz="3200">
          <a:latin typeface="+mn-lt"/>
          <a:ea typeface="+mn-ea"/>
          <a:cs typeface="+mn-cs"/>
          <a:sym typeface="Gill Sans Light"/>
        </a:defRPr>
      </a:lvl9pPr>
    </p:bodyStyle>
    <p:otherStyle>
      <a:lvl1pPr algn="ctr" defTabSz="292100">
        <a:defRPr sz="1200">
          <a:solidFill>
            <a:schemeClr val="tx1"/>
          </a:solidFill>
          <a:latin typeface="+mn-lt"/>
          <a:ea typeface="+mn-ea"/>
          <a:cs typeface="+mn-cs"/>
          <a:sym typeface="Gill Sans Light"/>
        </a:defRPr>
      </a:lvl1pPr>
      <a:lvl2pPr indent="114300" algn="ctr" defTabSz="292100">
        <a:defRPr sz="1200">
          <a:solidFill>
            <a:schemeClr val="tx1"/>
          </a:solidFill>
          <a:latin typeface="+mn-lt"/>
          <a:ea typeface="+mn-ea"/>
          <a:cs typeface="+mn-cs"/>
          <a:sym typeface="Gill Sans Light"/>
        </a:defRPr>
      </a:lvl2pPr>
      <a:lvl3pPr indent="228600" algn="ctr" defTabSz="292100">
        <a:defRPr sz="1200">
          <a:solidFill>
            <a:schemeClr val="tx1"/>
          </a:solidFill>
          <a:latin typeface="+mn-lt"/>
          <a:ea typeface="+mn-ea"/>
          <a:cs typeface="+mn-cs"/>
          <a:sym typeface="Gill Sans Light"/>
        </a:defRPr>
      </a:lvl3pPr>
      <a:lvl4pPr indent="342900" algn="ctr" defTabSz="292100">
        <a:defRPr sz="1200">
          <a:solidFill>
            <a:schemeClr val="tx1"/>
          </a:solidFill>
          <a:latin typeface="+mn-lt"/>
          <a:ea typeface="+mn-ea"/>
          <a:cs typeface="+mn-cs"/>
          <a:sym typeface="Gill Sans Light"/>
        </a:defRPr>
      </a:lvl4pPr>
      <a:lvl5pPr indent="457200" algn="ctr" defTabSz="292100">
        <a:defRPr sz="1200">
          <a:solidFill>
            <a:schemeClr val="tx1"/>
          </a:solidFill>
          <a:latin typeface="+mn-lt"/>
          <a:ea typeface="+mn-ea"/>
          <a:cs typeface="+mn-cs"/>
          <a:sym typeface="Gill Sans Light"/>
        </a:defRPr>
      </a:lvl5pPr>
      <a:lvl6pPr indent="571500" algn="ctr" defTabSz="292100">
        <a:defRPr sz="1200">
          <a:solidFill>
            <a:schemeClr val="tx1"/>
          </a:solidFill>
          <a:latin typeface="+mn-lt"/>
          <a:ea typeface="+mn-ea"/>
          <a:cs typeface="+mn-cs"/>
          <a:sym typeface="Gill Sans Light"/>
        </a:defRPr>
      </a:lvl6pPr>
      <a:lvl7pPr indent="685800" algn="ctr" defTabSz="292100">
        <a:defRPr sz="1200">
          <a:solidFill>
            <a:schemeClr val="tx1"/>
          </a:solidFill>
          <a:latin typeface="+mn-lt"/>
          <a:ea typeface="+mn-ea"/>
          <a:cs typeface="+mn-cs"/>
          <a:sym typeface="Gill Sans Light"/>
        </a:defRPr>
      </a:lvl7pPr>
      <a:lvl8pPr indent="800100" algn="ctr" defTabSz="292100">
        <a:defRPr sz="1200">
          <a:solidFill>
            <a:schemeClr val="tx1"/>
          </a:solidFill>
          <a:latin typeface="+mn-lt"/>
          <a:ea typeface="+mn-ea"/>
          <a:cs typeface="+mn-cs"/>
          <a:sym typeface="Gill Sans Light"/>
        </a:defRPr>
      </a:lvl8pPr>
      <a:lvl9pPr indent="914400" algn="ctr" defTabSz="292100">
        <a:defRPr sz="1200">
          <a:solidFill>
            <a:schemeClr val="tx1"/>
          </a:solidFill>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1" name="Google Shape;41;p1"/>
          <p:cNvSpPr txBox="1">
            <a:spLocks noGrp="1"/>
          </p:cNvSpPr>
          <p:nvPr>
            <p:ph type="title"/>
          </p:nvPr>
        </p:nvSpPr>
        <p:spPr>
          <a:xfrm>
            <a:off x="1438030" y="255162"/>
            <a:ext cx="9144000" cy="977778"/>
          </a:xfrm>
          <a:prstGeom prst="rect">
            <a:avLst/>
          </a:prstGeom>
          <a:noFill/>
          <a:ln>
            <a:noFill/>
          </a:ln>
        </p:spPr>
        <p:txBody>
          <a:bodyPr spcFirstLastPara="1" wrap="square" lIns="0" tIns="0" rIns="0" bIns="0" anchor="b" anchorCtr="0">
            <a:normAutofit/>
          </a:bodyPr>
          <a:lstStyle/>
          <a:p>
            <a:pPr marL="0" lvl="0" indent="0" algn="ctr" rtl="0">
              <a:lnSpc>
                <a:spcPct val="120000"/>
              </a:lnSpc>
              <a:spcBef>
                <a:spcPts val="0"/>
              </a:spcBef>
              <a:spcAft>
                <a:spcPts val="0"/>
              </a:spcAft>
              <a:buNone/>
            </a:pPr>
            <a:r>
              <a:rPr lang="en-US" dirty="0"/>
              <a:t>Advanced Modeling in </a:t>
            </a:r>
            <a:r>
              <a:rPr lang="en-US" dirty="0" err="1"/>
              <a:t>Solidworks</a:t>
            </a:r>
            <a:endParaRPr dirty="0"/>
          </a:p>
        </p:txBody>
      </p:sp>
      <p:sp>
        <p:nvSpPr>
          <p:cNvPr id="42" name="Google Shape;42;p1"/>
          <p:cNvSpPr txBox="1">
            <a:spLocks noGrp="1"/>
          </p:cNvSpPr>
          <p:nvPr>
            <p:ph type="body" idx="1"/>
          </p:nvPr>
        </p:nvSpPr>
        <p:spPr>
          <a:xfrm>
            <a:off x="1438030" y="1484923"/>
            <a:ext cx="9144000" cy="4210538"/>
          </a:xfrm>
          <a:prstGeom prst="rect">
            <a:avLst/>
          </a:prstGeom>
          <a:noFill/>
          <a:ln>
            <a:noFill/>
          </a:ln>
        </p:spPr>
        <p:txBody>
          <a:bodyPr spcFirstLastPara="1" wrap="square" lIns="0" tIns="0" rIns="0" bIns="0" anchor="t" anchorCtr="0">
            <a:normAutofit/>
          </a:bodyPr>
          <a:lstStyle/>
          <a:p>
            <a:pPr marL="0" lvl="0" indent="0" algn="ctr" rtl="0">
              <a:lnSpc>
                <a:spcPct val="120000"/>
              </a:lnSpc>
              <a:spcBef>
                <a:spcPts val="0"/>
              </a:spcBef>
              <a:spcAft>
                <a:spcPts val="0"/>
              </a:spcAft>
              <a:buSzPts val="1312"/>
              <a:buFont typeface="Gill Sans"/>
              <a:buNone/>
            </a:pPr>
            <a:endParaRPr sz="1600" dirty="0"/>
          </a:p>
          <a:p>
            <a:pPr marL="0" lvl="0" indent="0" algn="ctr" rtl="0">
              <a:lnSpc>
                <a:spcPct val="120000"/>
              </a:lnSpc>
              <a:spcBef>
                <a:spcPts val="2266"/>
              </a:spcBef>
              <a:spcAft>
                <a:spcPts val="0"/>
              </a:spcAft>
              <a:buSzPts val="1939"/>
              <a:buFont typeface="Gill Sans"/>
              <a:buNone/>
            </a:pPr>
            <a:endParaRPr dirty="0"/>
          </a:p>
          <a:p>
            <a:pPr marL="0" lvl="0" indent="0" algn="ctr" rtl="0">
              <a:lnSpc>
                <a:spcPct val="120000"/>
              </a:lnSpc>
              <a:spcBef>
                <a:spcPts val="2266"/>
              </a:spcBef>
              <a:spcAft>
                <a:spcPts val="0"/>
              </a:spcAft>
              <a:buSzPts val="1939"/>
              <a:buFont typeface="Gill Sans"/>
              <a:buNone/>
            </a:pPr>
            <a:endParaRPr dirty="0"/>
          </a:p>
          <a:p>
            <a:pPr marL="0" lvl="0" indent="0" algn="ctr" rtl="0">
              <a:lnSpc>
                <a:spcPct val="120000"/>
              </a:lnSpc>
              <a:spcBef>
                <a:spcPts val="2266"/>
              </a:spcBef>
              <a:spcAft>
                <a:spcPts val="0"/>
              </a:spcAft>
              <a:buSzPts val="1939"/>
              <a:buFont typeface="Gill Sans"/>
              <a:buNone/>
            </a:pPr>
            <a:endParaRPr dirty="0"/>
          </a:p>
        </p:txBody>
      </p:sp>
      <p:pic>
        <p:nvPicPr>
          <p:cNvPr id="5" name="Picture 4" descr="A colorful objects and objects falling&#10;&#10;Description automatically generated with medium confidence">
            <a:extLst>
              <a:ext uri="{FF2B5EF4-FFF2-40B4-BE49-F238E27FC236}">
                <a16:creationId xmlns:a16="http://schemas.microsoft.com/office/drawing/2014/main" id="{7E58E4E0-E7C2-3C6A-E5A4-A3D7D6B8FBC7}"/>
              </a:ext>
            </a:extLst>
          </p:cNvPr>
          <p:cNvPicPr>
            <a:picLocks noChangeAspect="1"/>
          </p:cNvPicPr>
          <p:nvPr/>
        </p:nvPicPr>
        <p:blipFill>
          <a:blip r:embed="rId3"/>
          <a:stretch>
            <a:fillRect/>
          </a:stretch>
        </p:blipFill>
        <p:spPr>
          <a:xfrm>
            <a:off x="2958446" y="1232940"/>
            <a:ext cx="6103167" cy="52905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noFill/>
          <a:ln>
            <a:noFill/>
          </a:ln>
        </p:spPr>
        <p:txBody>
          <a:bodyPr spcFirstLastPara="1" wrap="square" lIns="0" tIns="0" rIns="0" bIns="0" anchor="ctr" anchorCtr="0">
            <a:normAutofit fontScale="90000"/>
          </a:bodyPr>
          <a:lstStyle/>
          <a:p>
            <a:pPr lvl="0"/>
            <a:r>
              <a:rPr lang="en-US" dirty="0"/>
              <a:t>What are the fundamental 3D geometries of these parts? </a:t>
            </a:r>
          </a:p>
        </p:txBody>
      </p:sp>
      <p:pic>
        <p:nvPicPr>
          <p:cNvPr id="7" name="Picture 6" descr="A black tube with a blue stripe&#10;&#10;Description automatically generated">
            <a:extLst>
              <a:ext uri="{FF2B5EF4-FFF2-40B4-BE49-F238E27FC236}">
                <a16:creationId xmlns:a16="http://schemas.microsoft.com/office/drawing/2014/main" id="{DE88B042-A050-3F24-8546-452C2923FDA9}"/>
              </a:ext>
            </a:extLst>
          </p:cNvPr>
          <p:cNvPicPr>
            <a:picLocks noChangeAspect="1"/>
          </p:cNvPicPr>
          <p:nvPr/>
        </p:nvPicPr>
        <p:blipFill>
          <a:blip r:embed="rId3"/>
          <a:stretch>
            <a:fillRect/>
          </a:stretch>
        </p:blipFill>
        <p:spPr>
          <a:xfrm>
            <a:off x="1242431" y="3789218"/>
            <a:ext cx="4879182" cy="2517219"/>
          </a:xfrm>
          <a:prstGeom prst="rect">
            <a:avLst/>
          </a:prstGeom>
        </p:spPr>
      </p:pic>
      <p:pic>
        <p:nvPicPr>
          <p:cNvPr id="5" name="Picture 4" descr="A yellow circle with holes&#10;&#10;Description automatically generated">
            <a:extLst>
              <a:ext uri="{FF2B5EF4-FFF2-40B4-BE49-F238E27FC236}">
                <a16:creationId xmlns:a16="http://schemas.microsoft.com/office/drawing/2014/main" id="{F39C0B04-688A-3549-292C-21BF80236ABC}"/>
              </a:ext>
            </a:extLst>
          </p:cNvPr>
          <p:cNvPicPr>
            <a:picLocks noChangeAspect="1"/>
          </p:cNvPicPr>
          <p:nvPr/>
        </p:nvPicPr>
        <p:blipFill>
          <a:blip r:embed="rId4"/>
          <a:stretch>
            <a:fillRect/>
          </a:stretch>
        </p:blipFill>
        <p:spPr>
          <a:xfrm>
            <a:off x="7952509" y="1166567"/>
            <a:ext cx="2865849" cy="2527363"/>
          </a:xfrm>
          <a:prstGeom prst="rect">
            <a:avLst/>
          </a:prstGeom>
        </p:spPr>
      </p:pic>
      <p:pic>
        <p:nvPicPr>
          <p:cNvPr id="3" name="Picture 2" descr="A computer screen shot of a tool&#10;&#10;Description automatically generated">
            <a:extLst>
              <a:ext uri="{FF2B5EF4-FFF2-40B4-BE49-F238E27FC236}">
                <a16:creationId xmlns:a16="http://schemas.microsoft.com/office/drawing/2014/main" id="{83BC125E-1E02-4B52-2540-09CDF90FEE2E}"/>
              </a:ext>
            </a:extLst>
          </p:cNvPr>
          <p:cNvPicPr>
            <a:picLocks noChangeAspect="1"/>
          </p:cNvPicPr>
          <p:nvPr/>
        </p:nvPicPr>
        <p:blipFill rotWithShape="1">
          <a:blip r:embed="rId5"/>
          <a:srcRect l="25936" t="22179" r="21568" b="7137"/>
          <a:stretch/>
        </p:blipFill>
        <p:spPr>
          <a:xfrm>
            <a:off x="844739" y="1354715"/>
            <a:ext cx="3394753" cy="2484106"/>
          </a:xfrm>
          <a:prstGeom prst="rect">
            <a:avLst/>
          </a:prstGeom>
        </p:spPr>
      </p:pic>
      <p:pic>
        <p:nvPicPr>
          <p:cNvPr id="9" name="Picture 8" descr="A close up of a grey box&#10;&#10;Description automatically generated">
            <a:extLst>
              <a:ext uri="{FF2B5EF4-FFF2-40B4-BE49-F238E27FC236}">
                <a16:creationId xmlns:a16="http://schemas.microsoft.com/office/drawing/2014/main" id="{5F12D726-9809-D544-EC44-750C5808D34F}"/>
              </a:ext>
            </a:extLst>
          </p:cNvPr>
          <p:cNvPicPr>
            <a:picLocks noChangeAspect="1"/>
          </p:cNvPicPr>
          <p:nvPr/>
        </p:nvPicPr>
        <p:blipFill>
          <a:blip r:embed="rId6"/>
          <a:stretch>
            <a:fillRect/>
          </a:stretch>
        </p:blipFill>
        <p:spPr>
          <a:xfrm>
            <a:off x="6643254" y="4185170"/>
            <a:ext cx="4648200" cy="1725314"/>
          </a:xfrm>
          <a:prstGeom prst="rect">
            <a:avLst/>
          </a:prstGeom>
        </p:spPr>
      </p:pic>
    </p:spTree>
    <p:extLst>
      <p:ext uri="{BB962C8B-B14F-4D97-AF65-F5344CB8AC3E}">
        <p14:creationId xmlns:p14="http://schemas.microsoft.com/office/powerpoint/2010/main" val="33416553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1"/>
          <p:cNvSpPr txBox="1">
            <a:spLocks noGrp="1"/>
          </p:cNvSpPr>
          <p:nvPr>
            <p:ph type="title"/>
          </p:nvPr>
        </p:nvSpPr>
        <p:spPr>
          <a:xfrm>
            <a:off x="70301" y="-311658"/>
            <a:ext cx="12051399" cy="1714501"/>
          </a:xfrm>
          <a:noFill/>
          <a:ln>
            <a:noFill/>
          </a:ln>
        </p:spPr>
        <p:txBody>
          <a:bodyPr spcFirstLastPara="1" wrap="square" lIns="0" tIns="0" rIns="0" bIns="0" anchor="ctr" anchorCtr="0">
            <a:normAutofit/>
          </a:bodyPr>
          <a:lstStyle/>
          <a:p>
            <a:pPr lvl="0"/>
            <a:r>
              <a:rPr lang="en-US"/>
              <a:t>Feature Definition</a:t>
            </a:r>
          </a:p>
        </p:txBody>
      </p:sp>
      <p:sp>
        <p:nvSpPr>
          <p:cNvPr id="128" name="Google Shape;128;p11"/>
          <p:cNvSpPr txBox="1">
            <a:spLocks noGrp="1"/>
          </p:cNvSpPr>
          <p:nvPr>
            <p:ph type="body" idx="1"/>
          </p:nvPr>
        </p:nvSpPr>
        <p:spPr>
          <a:xfrm>
            <a:off x="548894" y="783528"/>
            <a:ext cx="10995596" cy="4823860"/>
          </a:xfrm>
          <a:noFill/>
          <a:ln>
            <a:noFill/>
          </a:ln>
        </p:spPr>
        <p:txBody>
          <a:bodyPr spcFirstLastPara="1" wrap="square" lIns="0" tIns="0" rIns="0" bIns="0" anchor="t" anchorCtr="0">
            <a:normAutofit/>
          </a:bodyPr>
          <a:lstStyle/>
          <a:p>
            <a:pPr marL="361950" lvl="0" indent="-361950">
              <a:lnSpc>
                <a:spcPct val="100000"/>
              </a:lnSpc>
            </a:pPr>
            <a:r>
              <a:rPr lang="en-US" sz="2800" dirty="0"/>
              <a:t>The order in which a part’s features are added to it is important!</a:t>
            </a:r>
            <a:endParaRPr lang="en-US" sz="2800" dirty="0">
              <a:solidFill>
                <a:srgbClr val="000000"/>
              </a:solidFill>
              <a:latin typeface="Gill Sans Light"/>
            </a:endParaRPr>
          </a:p>
          <a:p>
            <a:pPr marL="361950" lvl="0" indent="-361950">
              <a:lnSpc>
                <a:spcPct val="100000"/>
              </a:lnSpc>
            </a:pPr>
            <a:r>
              <a:rPr lang="en-US" sz="2800" dirty="0"/>
              <a:t>Look for major features first.</a:t>
            </a:r>
          </a:p>
        </p:txBody>
      </p:sp>
      <p:sp>
        <p:nvSpPr>
          <p:cNvPr id="129" name="Google Shape;129;p11"/>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11</a:t>
            </a:fld>
            <a:endParaRPr sz="887">
              <a:solidFill>
                <a:srgbClr val="000000"/>
              </a:solidFill>
            </a:endParaRPr>
          </a:p>
        </p:txBody>
      </p:sp>
      <p:pic>
        <p:nvPicPr>
          <p:cNvPr id="130" name="Google Shape;130;p11"/>
          <p:cNvPicPr preferRelativeResize="0"/>
          <p:nvPr/>
        </p:nvPicPr>
        <p:blipFill rotWithShape="1">
          <a:blip r:embed="rId3">
            <a:alphaModFix/>
          </a:blip>
          <a:srcRect/>
          <a:stretch/>
        </p:blipFill>
        <p:spPr>
          <a:xfrm>
            <a:off x="3059919" y="2145257"/>
            <a:ext cx="6072158" cy="4096496"/>
          </a:xfrm>
          <a:prstGeom prst="rect">
            <a:avLst/>
          </a:prstGeom>
          <a:noFill/>
          <a:ln>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title"/>
          </p:nvPr>
        </p:nvSpPr>
        <p:spPr>
          <a:noFill/>
          <a:ln>
            <a:noFill/>
          </a:ln>
        </p:spPr>
        <p:txBody>
          <a:bodyPr spcFirstLastPara="1" wrap="square" lIns="0" tIns="0" rIns="0" bIns="0" anchor="ctr" anchorCtr="0">
            <a:normAutofit/>
          </a:bodyPr>
          <a:lstStyle/>
          <a:p>
            <a:pPr lvl="0"/>
            <a:r>
              <a:rPr lang="en-US" dirty="0"/>
              <a:t>How would you model this part? </a:t>
            </a:r>
          </a:p>
        </p:txBody>
      </p:sp>
      <p:sp>
        <p:nvSpPr>
          <p:cNvPr id="137" name="Google Shape;137;p12"/>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12</a:t>
            </a:fld>
            <a:endParaRPr sz="887">
              <a:solidFill>
                <a:srgbClr val="000000"/>
              </a:solidFill>
            </a:endParaRPr>
          </a:p>
        </p:txBody>
      </p:sp>
      <p:pic>
        <p:nvPicPr>
          <p:cNvPr id="136" name="Google Shape;136;p12"/>
          <p:cNvPicPr preferRelativeResize="0"/>
          <p:nvPr/>
        </p:nvPicPr>
        <p:blipFill rotWithShape="1">
          <a:blip r:embed="rId3">
            <a:alphaModFix/>
          </a:blip>
          <a:srcRect/>
          <a:stretch/>
        </p:blipFill>
        <p:spPr>
          <a:xfrm>
            <a:off x="4158086" y="1444121"/>
            <a:ext cx="3875827" cy="4616826"/>
          </a:xfrm>
          <a:prstGeom prst="rect">
            <a:avLst/>
          </a:prstGeom>
          <a:noFill/>
          <a:ln>
            <a:noFill/>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3"/>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13</a:t>
            </a:fld>
            <a:endParaRPr sz="887">
              <a:solidFill>
                <a:srgbClr val="000000"/>
              </a:solidFill>
            </a:endParaRPr>
          </a:p>
        </p:txBody>
      </p:sp>
      <p:pic>
        <p:nvPicPr>
          <p:cNvPr id="143" name="Google Shape;143;p13"/>
          <p:cNvPicPr preferRelativeResize="0"/>
          <p:nvPr/>
        </p:nvPicPr>
        <p:blipFill rotWithShape="1">
          <a:blip r:embed="rId3">
            <a:alphaModFix/>
          </a:blip>
          <a:srcRect/>
          <a:stretch/>
        </p:blipFill>
        <p:spPr>
          <a:xfrm>
            <a:off x="2073830" y="127000"/>
            <a:ext cx="8044340" cy="6172900"/>
          </a:xfrm>
          <a:prstGeom prst="rect">
            <a:avLst/>
          </a:prstGeom>
          <a:noFill/>
          <a:ln>
            <a:no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title"/>
          </p:nvPr>
        </p:nvSpPr>
        <p:spPr>
          <a:noFill/>
          <a:ln>
            <a:noFill/>
          </a:ln>
        </p:spPr>
        <p:txBody>
          <a:bodyPr spcFirstLastPara="1" wrap="square" lIns="0" tIns="0" rIns="0" bIns="0" anchor="ctr" anchorCtr="0">
            <a:normAutofit/>
          </a:bodyPr>
          <a:lstStyle/>
          <a:p>
            <a:pPr lvl="0"/>
            <a:r>
              <a:rPr lang="en-US"/>
              <a:t>Feature Definition- How not to do it</a:t>
            </a:r>
          </a:p>
        </p:txBody>
      </p:sp>
      <p:sp>
        <p:nvSpPr>
          <p:cNvPr id="151" name="Google Shape;151;p14"/>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14</a:t>
            </a:fld>
            <a:endParaRPr sz="887">
              <a:solidFill>
                <a:srgbClr val="000000"/>
              </a:solidFill>
            </a:endParaRPr>
          </a:p>
        </p:txBody>
      </p:sp>
      <p:pic>
        <p:nvPicPr>
          <p:cNvPr id="152" name="Google Shape;152;p14"/>
          <p:cNvPicPr preferRelativeResize="0"/>
          <p:nvPr/>
        </p:nvPicPr>
        <p:blipFill rotWithShape="1">
          <a:blip r:embed="rId3">
            <a:alphaModFix/>
          </a:blip>
          <a:srcRect/>
          <a:stretch/>
        </p:blipFill>
        <p:spPr>
          <a:xfrm>
            <a:off x="1362139" y="1545020"/>
            <a:ext cx="6483071" cy="4296785"/>
          </a:xfrm>
          <a:prstGeom prst="rect">
            <a:avLst/>
          </a:prstGeom>
          <a:noFill/>
          <a:ln>
            <a:noFill/>
          </a:ln>
        </p:spPr>
      </p:pic>
      <p:cxnSp>
        <p:nvCxnSpPr>
          <p:cNvPr id="153" name="Google Shape;153;p14"/>
          <p:cNvCxnSpPr/>
          <p:nvPr/>
        </p:nvCxnSpPr>
        <p:spPr>
          <a:xfrm rot="10800000">
            <a:off x="8624768" y="2253585"/>
            <a:ext cx="923730" cy="0"/>
          </a:xfrm>
          <a:prstGeom prst="straightConnector1">
            <a:avLst/>
          </a:prstGeom>
          <a:noFill/>
          <a:ln w="76200" cap="flat" cmpd="sng">
            <a:solidFill>
              <a:srgbClr val="C00000"/>
            </a:solidFill>
            <a:prstDash val="solid"/>
            <a:miter lim="400000"/>
            <a:headEnd type="none" w="sm" len="sm"/>
            <a:tailEnd type="triangle" w="med" len="med"/>
          </a:ln>
        </p:spPr>
      </p:cxnSp>
      <p:cxnSp>
        <p:nvCxnSpPr>
          <p:cNvPr id="154" name="Google Shape;154;p14"/>
          <p:cNvCxnSpPr/>
          <p:nvPr/>
        </p:nvCxnSpPr>
        <p:spPr>
          <a:xfrm rot="10800000">
            <a:off x="8561706" y="4670184"/>
            <a:ext cx="923730" cy="0"/>
          </a:xfrm>
          <a:prstGeom prst="straightConnector1">
            <a:avLst/>
          </a:prstGeom>
          <a:noFill/>
          <a:ln w="76200" cap="flat" cmpd="sng">
            <a:solidFill>
              <a:srgbClr val="C00000"/>
            </a:solidFill>
            <a:prstDash val="solid"/>
            <a:miter lim="400000"/>
            <a:headEnd type="none" w="sm" len="sm"/>
            <a:tailEnd type="triangle" w="med" len="med"/>
          </a:ln>
        </p:spPr>
      </p:cxnSp>
      <p:sp>
        <p:nvSpPr>
          <p:cNvPr id="155" name="Google Shape;155;p14"/>
          <p:cNvSpPr txBox="1"/>
          <p:nvPr/>
        </p:nvSpPr>
        <p:spPr>
          <a:xfrm>
            <a:off x="9204355" y="1713643"/>
            <a:ext cx="2446308" cy="1079884"/>
          </a:xfrm>
          <a:prstGeom prst="rect">
            <a:avLst/>
          </a:prstGeom>
          <a:noFill/>
          <a:ln>
            <a:noFill/>
          </a:ln>
        </p:spPr>
        <p:txBody>
          <a:bodyPr spcFirstLastPara="1" wrap="square" lIns="91425" tIns="108000" rIns="91425" bIns="108000" anchor="ctr" anchorCtr="0">
            <a:spAutoFit/>
          </a:bodyPr>
          <a:lstStyle/>
          <a:p>
            <a:pPr marL="0" marR="0" lvl="0" indent="0" algn="ctr" rtl="0">
              <a:spcBef>
                <a:spcPts val="0"/>
              </a:spcBef>
              <a:spcAft>
                <a:spcPts val="0"/>
              </a:spcAft>
              <a:buNone/>
            </a:pPr>
            <a:r>
              <a:rPr lang="en-US" sz="2800" b="0" i="0" u="none" strike="noStrike" cap="none" dirty="0">
                <a:solidFill>
                  <a:schemeClr val="dk1"/>
                </a:solidFill>
                <a:latin typeface="Quattrocento Sans"/>
                <a:ea typeface="Quattrocento Sans"/>
                <a:cs typeface="Quattrocento Sans"/>
                <a:sym typeface="Quattrocento Sans"/>
              </a:rPr>
              <a:t>Too many steps!</a:t>
            </a:r>
            <a:endParaRPr sz="2800" b="0" i="0" u="none" strike="noStrike" cap="none" dirty="0">
              <a:solidFill>
                <a:schemeClr val="dk1"/>
              </a:solidFill>
              <a:latin typeface="Quattrocento Sans"/>
              <a:ea typeface="Quattrocento Sans"/>
              <a:cs typeface="Quattrocento Sans"/>
              <a:sym typeface="Quattrocento Sans"/>
            </a:endParaRPr>
          </a:p>
        </p:txBody>
      </p:sp>
      <p:sp>
        <p:nvSpPr>
          <p:cNvPr id="156" name="Google Shape;156;p14"/>
          <p:cNvSpPr txBox="1"/>
          <p:nvPr/>
        </p:nvSpPr>
        <p:spPr>
          <a:xfrm>
            <a:off x="9638266" y="3693412"/>
            <a:ext cx="1868492" cy="1941658"/>
          </a:xfrm>
          <a:prstGeom prst="rect">
            <a:avLst/>
          </a:prstGeom>
          <a:noFill/>
          <a:ln>
            <a:noFill/>
          </a:ln>
        </p:spPr>
        <p:txBody>
          <a:bodyPr spcFirstLastPara="1" wrap="square" lIns="91425" tIns="108000" rIns="91425" bIns="108000" anchor="ctr" anchorCtr="0">
            <a:spAutoFit/>
          </a:bodyPr>
          <a:lstStyle/>
          <a:p>
            <a:pPr marL="0" marR="0" lvl="0" indent="0" algn="ctr" rtl="0">
              <a:spcBef>
                <a:spcPts val="0"/>
              </a:spcBef>
              <a:spcAft>
                <a:spcPts val="0"/>
              </a:spcAft>
              <a:buNone/>
            </a:pPr>
            <a:r>
              <a:rPr lang="en-US" sz="2800" b="0" i="0" u="none" strike="noStrike" cap="none">
                <a:solidFill>
                  <a:schemeClr val="dk1"/>
                </a:solidFill>
                <a:latin typeface="Quattrocento Sans"/>
                <a:ea typeface="Quattrocento Sans"/>
                <a:cs typeface="Quattrocento Sans"/>
                <a:sym typeface="Quattrocento Sans"/>
              </a:rPr>
              <a:t>Don’t make two parts from one!</a:t>
            </a:r>
            <a:endParaRPr sz="28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noFill/>
          <a:ln>
            <a:noFill/>
          </a:ln>
        </p:spPr>
        <p:txBody>
          <a:bodyPr spcFirstLastPara="1" wrap="square" lIns="0" tIns="0" rIns="0" bIns="0" anchor="ctr" anchorCtr="0">
            <a:normAutofit/>
          </a:bodyPr>
          <a:lstStyle/>
          <a:p>
            <a:pPr lvl="0"/>
            <a:r>
              <a:rPr lang="en-US"/>
              <a:t>Try this…</a:t>
            </a:r>
          </a:p>
        </p:txBody>
      </p:sp>
      <p:sp>
        <p:nvSpPr>
          <p:cNvPr id="163" name="Google Shape;163;p15"/>
          <p:cNvSpPr txBox="1">
            <a:spLocks noGrp="1"/>
          </p:cNvSpPr>
          <p:nvPr>
            <p:ph type="body" idx="1"/>
          </p:nvPr>
        </p:nvSpPr>
        <p:spPr>
          <a:noFill/>
          <a:ln>
            <a:noFill/>
          </a:ln>
        </p:spPr>
        <p:txBody>
          <a:bodyPr spcFirstLastPara="1" wrap="square" lIns="0" tIns="0" rIns="0" bIns="0" anchor="t" anchorCtr="0">
            <a:normAutofit/>
          </a:bodyPr>
          <a:lstStyle/>
          <a:p>
            <a:pPr lvl="0"/>
            <a:r>
              <a:rPr lang="en-US"/>
              <a:t>Model this hollowed out, angled, box with a hole in it.</a:t>
            </a:r>
          </a:p>
        </p:txBody>
      </p:sp>
      <p:sp>
        <p:nvSpPr>
          <p:cNvPr id="164" name="Google Shape;164;p15"/>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15</a:t>
            </a:fld>
            <a:endParaRPr sz="887">
              <a:solidFill>
                <a:srgbClr val="000000"/>
              </a:solidFill>
            </a:endParaRPr>
          </a:p>
        </p:txBody>
      </p:sp>
      <p:pic>
        <p:nvPicPr>
          <p:cNvPr id="165" name="Google Shape;165;p15"/>
          <p:cNvPicPr preferRelativeResize="0"/>
          <p:nvPr/>
        </p:nvPicPr>
        <p:blipFill rotWithShape="1">
          <a:blip r:embed="rId3">
            <a:alphaModFix/>
          </a:blip>
          <a:srcRect/>
          <a:stretch/>
        </p:blipFill>
        <p:spPr>
          <a:xfrm>
            <a:off x="4090894" y="2444850"/>
            <a:ext cx="3667651" cy="3917365"/>
          </a:xfrm>
          <a:prstGeom prst="rect">
            <a:avLst/>
          </a:prstGeom>
          <a:noFill/>
          <a:ln>
            <a:noFill/>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lvl="0" indent="0" algn="ctr" rtl="0">
              <a:lnSpc>
                <a:spcPct val="120000"/>
              </a:lnSpc>
              <a:spcBef>
                <a:spcPts val="0"/>
              </a:spcBef>
              <a:spcAft>
                <a:spcPts val="0"/>
              </a:spcAft>
              <a:buNone/>
            </a:pPr>
            <a:r>
              <a:rPr lang="en-US"/>
              <a:t>It looks something like…</a:t>
            </a:r>
            <a:endParaRPr/>
          </a:p>
        </p:txBody>
      </p:sp>
      <p:sp>
        <p:nvSpPr>
          <p:cNvPr id="172" name="Google Shape;172;p16"/>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16</a:t>
            </a:fld>
            <a:endParaRPr sz="887">
              <a:solidFill>
                <a:srgbClr val="000000"/>
              </a:solidFill>
            </a:endParaRPr>
          </a:p>
        </p:txBody>
      </p:sp>
      <p:pic>
        <p:nvPicPr>
          <p:cNvPr id="171" name="Google Shape;171;p16"/>
          <p:cNvPicPr preferRelativeResize="0"/>
          <p:nvPr/>
        </p:nvPicPr>
        <p:blipFill rotWithShape="1">
          <a:blip r:embed="rId3">
            <a:alphaModFix/>
          </a:blip>
          <a:srcRect b="57887"/>
          <a:stretch/>
        </p:blipFill>
        <p:spPr>
          <a:xfrm>
            <a:off x="1206110" y="1958108"/>
            <a:ext cx="9719004" cy="2927929"/>
          </a:xfrm>
          <a:prstGeom prst="rect">
            <a:avLst/>
          </a:prstGeom>
          <a:noFill/>
          <a:ln>
            <a:noFill/>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7"/>
          <p:cNvSpPr txBox="1">
            <a:spLocks noGrp="1"/>
          </p:cNvSpPr>
          <p:nvPr>
            <p:ph type="title"/>
          </p:nvPr>
        </p:nvSpPr>
        <p:spPr>
          <a:xfrm>
            <a:off x="1729546" y="211889"/>
            <a:ext cx="8643938" cy="1444325"/>
          </a:xfrm>
          <a:prstGeom prst="rect">
            <a:avLst/>
          </a:prstGeom>
          <a:noFill/>
          <a:ln>
            <a:noFill/>
          </a:ln>
        </p:spPr>
        <p:txBody>
          <a:bodyPr spcFirstLastPara="1" wrap="square" lIns="0" tIns="0" rIns="0" bIns="0" anchor="ctr" anchorCtr="0">
            <a:normAutofit/>
          </a:bodyPr>
          <a:lstStyle/>
          <a:p>
            <a:pPr marL="0" lvl="0" indent="0" algn="ctr" rtl="0">
              <a:lnSpc>
                <a:spcPct val="120000"/>
              </a:lnSpc>
              <a:spcBef>
                <a:spcPts val="0"/>
              </a:spcBef>
              <a:spcAft>
                <a:spcPts val="0"/>
              </a:spcAft>
              <a:buNone/>
            </a:pPr>
            <a:r>
              <a:rPr lang="en-US" dirty="0"/>
              <a:t>Break Time…get up and move!</a:t>
            </a:r>
            <a:endParaRPr dirty="0"/>
          </a:p>
        </p:txBody>
      </p:sp>
      <p:sp>
        <p:nvSpPr>
          <p:cNvPr id="178" name="Google Shape;178;p17"/>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17</a:t>
            </a:fld>
            <a:endParaRPr sz="887">
              <a:solidFill>
                <a:srgbClr val="000000"/>
              </a:solidFill>
            </a:endParaRPr>
          </a:p>
        </p:txBody>
      </p:sp>
      <p:pic>
        <p:nvPicPr>
          <p:cNvPr id="179" name="Google Shape;179;p17" descr="http://4.bp.blogspot.com/-wA6PiH-9T0g/T1TqaVrA6bI/AAAAAAAABHY/xtGAuPkQX4E/s1600/taking-a-break.gif"/>
          <p:cNvPicPr preferRelativeResize="0"/>
          <p:nvPr/>
        </p:nvPicPr>
        <p:blipFill rotWithShape="1">
          <a:blip r:embed="rId3">
            <a:alphaModFix/>
          </a:blip>
          <a:srcRect/>
          <a:stretch/>
        </p:blipFill>
        <p:spPr>
          <a:xfrm>
            <a:off x="3198314" y="1656214"/>
            <a:ext cx="5561734" cy="4325793"/>
          </a:xfrm>
          <a:prstGeom prst="rect">
            <a:avLst/>
          </a:prstGeom>
          <a:noFill/>
          <a:ln>
            <a:noFill/>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a:spLocks noGrp="1"/>
          </p:cNvSpPr>
          <p:nvPr>
            <p:ph type="title"/>
          </p:nvPr>
        </p:nvSpPr>
        <p:spPr>
          <a:noFill/>
          <a:ln>
            <a:noFill/>
          </a:ln>
        </p:spPr>
        <p:txBody>
          <a:bodyPr spcFirstLastPara="1" wrap="square" lIns="0" tIns="0" rIns="0" bIns="0" anchor="ctr" anchorCtr="0">
            <a:normAutofit/>
          </a:bodyPr>
          <a:lstStyle/>
          <a:p>
            <a:pPr lvl="0"/>
            <a:r>
              <a:rPr lang="en-US"/>
              <a:t>Multiview Drawings</a:t>
            </a:r>
          </a:p>
        </p:txBody>
      </p:sp>
      <p:sp>
        <p:nvSpPr>
          <p:cNvPr id="194" name="Google Shape;194;p19"/>
          <p:cNvSpPr txBox="1">
            <a:spLocks noGrp="1"/>
          </p:cNvSpPr>
          <p:nvPr>
            <p:ph type="body" idx="1"/>
          </p:nvPr>
        </p:nvSpPr>
        <p:spPr>
          <a:xfrm>
            <a:off x="598202" y="1461912"/>
            <a:ext cx="5014321" cy="4823860"/>
          </a:xfrm>
          <a:noFill/>
          <a:ln>
            <a:noFill/>
          </a:ln>
        </p:spPr>
        <p:txBody>
          <a:bodyPr spcFirstLastPara="1" wrap="square" lIns="0" tIns="0" rIns="0" bIns="0" anchor="t" anchorCtr="0">
            <a:normAutofit/>
          </a:bodyPr>
          <a:lstStyle/>
          <a:p>
            <a:pPr lvl="0"/>
            <a:r>
              <a:rPr lang="en-US" dirty="0"/>
              <a:t>2-Dimensional </a:t>
            </a:r>
          </a:p>
          <a:p>
            <a:pPr lvl="0"/>
            <a:r>
              <a:rPr lang="en-US" dirty="0"/>
              <a:t>Generally, three parallel projections (principle) are used.</a:t>
            </a:r>
          </a:p>
        </p:txBody>
      </p:sp>
      <p:sp>
        <p:nvSpPr>
          <p:cNvPr id="195" name="Google Shape;195;p19"/>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18</a:t>
            </a:fld>
            <a:endParaRPr sz="887">
              <a:solidFill>
                <a:srgbClr val="000000"/>
              </a:solidFill>
            </a:endParaRPr>
          </a:p>
        </p:txBody>
      </p:sp>
      <p:pic>
        <p:nvPicPr>
          <p:cNvPr id="196" name="Google Shape;196;p19"/>
          <p:cNvPicPr preferRelativeResize="0"/>
          <p:nvPr/>
        </p:nvPicPr>
        <p:blipFill rotWithShape="1">
          <a:blip r:embed="rId3">
            <a:alphaModFix/>
          </a:blip>
          <a:srcRect/>
          <a:stretch/>
        </p:blipFill>
        <p:spPr>
          <a:xfrm>
            <a:off x="5904589" y="1202764"/>
            <a:ext cx="5439862" cy="5083008"/>
          </a:xfrm>
          <a:prstGeom prst="rect">
            <a:avLst/>
          </a:prstGeom>
          <a:noFill/>
          <a:ln>
            <a:noFill/>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noFill/>
          <a:ln>
            <a:noFill/>
          </a:ln>
        </p:spPr>
        <p:txBody>
          <a:bodyPr spcFirstLastPara="1" wrap="square" lIns="0" tIns="0" rIns="0" bIns="0" anchor="ctr" anchorCtr="0">
            <a:normAutofit/>
          </a:bodyPr>
          <a:lstStyle/>
          <a:p>
            <a:pPr lvl="0"/>
            <a:r>
              <a:rPr lang="en-US"/>
              <a:t>Adjacent Views</a:t>
            </a:r>
          </a:p>
        </p:txBody>
      </p:sp>
      <p:sp>
        <p:nvSpPr>
          <p:cNvPr id="4" name="Text Placeholder 3">
            <a:extLst>
              <a:ext uri="{FF2B5EF4-FFF2-40B4-BE49-F238E27FC236}">
                <a16:creationId xmlns:a16="http://schemas.microsoft.com/office/drawing/2014/main" id="{49F3092E-9FC6-7B83-6622-9733A2FDE2CF}"/>
              </a:ext>
            </a:extLst>
          </p:cNvPr>
          <p:cNvSpPr>
            <a:spLocks noGrp="1"/>
          </p:cNvSpPr>
          <p:nvPr>
            <p:ph type="body" idx="1"/>
          </p:nvPr>
        </p:nvSpPr>
        <p:spPr>
          <a:xfrm>
            <a:off x="6016121" y="1461912"/>
            <a:ext cx="5577678" cy="4823860"/>
          </a:xfrm>
        </p:spPr>
        <p:txBody>
          <a:bodyPr/>
          <a:lstStyle/>
          <a:p>
            <a:pPr marL="0" marR="0" lvl="0" indent="0" algn="l" rtl="0">
              <a:spcBef>
                <a:spcPts val="0"/>
              </a:spcBef>
              <a:spcAft>
                <a:spcPts val="0"/>
              </a:spcAft>
              <a:buNone/>
            </a:pPr>
            <a:r>
              <a:rPr lang="en-US" sz="3200" b="0" i="0" u="none" strike="noStrike" cap="none" dirty="0">
                <a:solidFill>
                  <a:srgbClr val="000000"/>
                </a:solidFill>
                <a:latin typeface="Quattrocento Sans"/>
                <a:ea typeface="Quattrocento Sans"/>
                <a:cs typeface="Quattrocento Sans"/>
                <a:sym typeface="Quattrocento Sans"/>
              </a:rPr>
              <a:t>Note: all necessary information to model a part is given in its technical drawing. </a:t>
            </a:r>
            <a:endParaRPr lang="en-US" dirty="0"/>
          </a:p>
          <a:p>
            <a:pPr marL="0" marR="0" lvl="0" indent="0" algn="l" rtl="0">
              <a:spcBef>
                <a:spcPts val="0"/>
              </a:spcBef>
              <a:spcAft>
                <a:spcPts val="0"/>
              </a:spcAft>
              <a:buNone/>
            </a:pPr>
            <a:endParaRPr lang="en-US" sz="3200" dirty="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rgbClr val="000000"/>
                </a:solidFill>
                <a:latin typeface="Quattrocento Sans"/>
                <a:ea typeface="Quattrocento Sans"/>
                <a:cs typeface="Quattrocento Sans"/>
                <a:sym typeface="Quattrocento Sans"/>
              </a:rPr>
              <a:t>*Do the math to find the dimension of a feature that is not directly given to you. </a:t>
            </a:r>
          </a:p>
          <a:p>
            <a:endParaRPr lang="en-US" dirty="0"/>
          </a:p>
        </p:txBody>
      </p:sp>
      <p:sp>
        <p:nvSpPr>
          <p:cNvPr id="222" name="Google Shape;222;p22"/>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19</a:t>
            </a:fld>
            <a:endParaRPr sz="887">
              <a:solidFill>
                <a:srgbClr val="000000"/>
              </a:solidFill>
            </a:endParaRPr>
          </a:p>
        </p:txBody>
      </p:sp>
      <p:pic>
        <p:nvPicPr>
          <p:cNvPr id="223" name="Google Shape;223;p22"/>
          <p:cNvPicPr preferRelativeResize="0"/>
          <p:nvPr/>
        </p:nvPicPr>
        <p:blipFill rotWithShape="1">
          <a:blip r:embed="rId3">
            <a:alphaModFix/>
          </a:blip>
          <a:srcRect/>
          <a:stretch/>
        </p:blipFill>
        <p:spPr>
          <a:xfrm>
            <a:off x="598201" y="1203399"/>
            <a:ext cx="4745012" cy="4815100"/>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title"/>
          </p:nvPr>
        </p:nvSpPr>
        <p:spPr>
          <a:noFill/>
          <a:ln>
            <a:noFill/>
          </a:ln>
        </p:spPr>
        <p:txBody>
          <a:bodyPr spcFirstLastPara="1" wrap="square" lIns="0" tIns="0" rIns="0" bIns="0" anchor="ctr" anchorCtr="0">
            <a:normAutofit/>
          </a:bodyPr>
          <a:lstStyle/>
          <a:p>
            <a:pPr lvl="0"/>
            <a:r>
              <a:rPr lang="en-US"/>
              <a:t>Refresher: </a:t>
            </a:r>
          </a:p>
        </p:txBody>
      </p:sp>
      <p:sp>
        <p:nvSpPr>
          <p:cNvPr id="49" name="Google Shape;49;p2"/>
          <p:cNvSpPr txBox="1">
            <a:spLocks noGrp="1"/>
          </p:cNvSpPr>
          <p:nvPr>
            <p:ph type="body" idx="1"/>
          </p:nvPr>
        </p:nvSpPr>
        <p:spPr>
          <a:noFill/>
          <a:ln>
            <a:noFill/>
          </a:ln>
        </p:spPr>
        <p:txBody>
          <a:bodyPr spcFirstLastPara="1" wrap="square" lIns="0" tIns="0" rIns="0" bIns="0" anchor="t" anchorCtr="0">
            <a:normAutofit/>
          </a:bodyPr>
          <a:lstStyle/>
          <a:p>
            <a:pPr lvl="0"/>
            <a:r>
              <a:rPr lang="en-US"/>
              <a:t>Do these sketches create 3D features in Solidworks?</a:t>
            </a:r>
          </a:p>
        </p:txBody>
      </p:sp>
      <p:sp>
        <p:nvSpPr>
          <p:cNvPr id="50" name="Google Shape;50;p2"/>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2</a:t>
            </a:fld>
            <a:endParaRPr sz="887">
              <a:solidFill>
                <a:srgbClr val="000000"/>
              </a:solidFill>
            </a:endParaRPr>
          </a:p>
        </p:txBody>
      </p:sp>
      <p:pic>
        <p:nvPicPr>
          <p:cNvPr id="51" name="Google Shape;51;p2"/>
          <p:cNvPicPr preferRelativeResize="0"/>
          <p:nvPr/>
        </p:nvPicPr>
        <p:blipFill rotWithShape="1">
          <a:blip r:embed="rId3">
            <a:alphaModFix/>
          </a:blip>
          <a:srcRect/>
          <a:stretch/>
        </p:blipFill>
        <p:spPr>
          <a:xfrm>
            <a:off x="1407273" y="2510654"/>
            <a:ext cx="3304686" cy="2648354"/>
          </a:xfrm>
          <a:prstGeom prst="rect">
            <a:avLst/>
          </a:prstGeom>
          <a:noFill/>
          <a:ln>
            <a:noFill/>
          </a:ln>
        </p:spPr>
      </p:pic>
      <p:pic>
        <p:nvPicPr>
          <p:cNvPr id="52" name="Google Shape;52;p2"/>
          <p:cNvPicPr preferRelativeResize="0"/>
          <p:nvPr/>
        </p:nvPicPr>
        <p:blipFill rotWithShape="1">
          <a:blip r:embed="rId4">
            <a:alphaModFix/>
          </a:blip>
          <a:srcRect/>
          <a:stretch/>
        </p:blipFill>
        <p:spPr>
          <a:xfrm>
            <a:off x="6349432" y="2948882"/>
            <a:ext cx="4567005" cy="1771898"/>
          </a:xfrm>
          <a:prstGeom prst="rect">
            <a:avLst/>
          </a:prstGeom>
          <a:noFill/>
          <a:ln>
            <a:noFill/>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noFill/>
          <a:ln>
            <a:noFill/>
          </a:ln>
        </p:spPr>
        <p:txBody>
          <a:bodyPr spcFirstLastPara="1" wrap="square" lIns="0" tIns="0" rIns="0" bIns="0" anchor="ctr" anchorCtr="0">
            <a:normAutofit/>
          </a:bodyPr>
          <a:lstStyle/>
          <a:p>
            <a:pPr lvl="0"/>
            <a:r>
              <a:rPr lang="en-US" dirty="0"/>
              <a:t>Take a closer look…</a:t>
            </a:r>
          </a:p>
        </p:txBody>
      </p:sp>
      <p:sp>
        <p:nvSpPr>
          <p:cNvPr id="231" name="Google Shape;231;p23"/>
          <p:cNvSpPr txBox="1">
            <a:spLocks noGrp="1"/>
          </p:cNvSpPr>
          <p:nvPr>
            <p:ph type="body" idx="1"/>
          </p:nvPr>
        </p:nvSpPr>
        <p:spPr>
          <a:xfrm>
            <a:off x="642345" y="1247501"/>
            <a:ext cx="5562961" cy="4823860"/>
          </a:xfrm>
          <a:noFill/>
          <a:ln>
            <a:noFill/>
          </a:ln>
        </p:spPr>
        <p:txBody>
          <a:bodyPr spcFirstLastPara="1" wrap="square" lIns="0" tIns="0" rIns="0" bIns="0" anchor="t" anchorCtr="0">
            <a:normAutofit lnSpcReduction="10000"/>
          </a:bodyPr>
          <a:lstStyle/>
          <a:p>
            <a:pPr lvl="0"/>
            <a:r>
              <a:rPr lang="en-US" dirty="0"/>
              <a:t>Orthographic Projection Rule 1: Every point or feature in one view must be aligned on a parallel projector in any adjacent view.</a:t>
            </a:r>
          </a:p>
          <a:p>
            <a:pPr lvl="2"/>
            <a:r>
              <a:rPr lang="en-US" dirty="0"/>
              <a:t>Note the projection lines located on the right and top views that represent the hole on the front view. </a:t>
            </a:r>
          </a:p>
          <a:p>
            <a:pPr lvl="0"/>
            <a:endParaRPr lang="en-US" dirty="0"/>
          </a:p>
        </p:txBody>
      </p:sp>
      <p:sp>
        <p:nvSpPr>
          <p:cNvPr id="232" name="Google Shape;232;p23"/>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20</a:t>
            </a:fld>
            <a:endParaRPr sz="887">
              <a:solidFill>
                <a:srgbClr val="000000"/>
              </a:solidFill>
            </a:endParaRPr>
          </a:p>
        </p:txBody>
      </p:sp>
      <p:pic>
        <p:nvPicPr>
          <p:cNvPr id="233" name="Google Shape;233;p23"/>
          <p:cNvPicPr preferRelativeResize="0"/>
          <p:nvPr/>
        </p:nvPicPr>
        <p:blipFill rotWithShape="1">
          <a:blip r:embed="rId3">
            <a:alphaModFix/>
          </a:blip>
          <a:srcRect/>
          <a:stretch/>
        </p:blipFill>
        <p:spPr>
          <a:xfrm>
            <a:off x="6518234" y="1027794"/>
            <a:ext cx="5132429" cy="5531135"/>
          </a:xfrm>
          <a:prstGeom prst="rect">
            <a:avLst/>
          </a:prstGeom>
          <a:noFill/>
          <a:ln>
            <a:noFill/>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noFill/>
          <a:ln>
            <a:noFill/>
          </a:ln>
        </p:spPr>
        <p:txBody>
          <a:bodyPr spcFirstLastPara="1" wrap="square" lIns="0" tIns="0" rIns="0" bIns="0" anchor="ctr" anchorCtr="0">
            <a:normAutofit/>
          </a:bodyPr>
          <a:lstStyle/>
          <a:p>
            <a:pPr lvl="0"/>
            <a:r>
              <a:rPr lang="en-US"/>
              <a:t>What are the fundamental 3D geometries of this part? </a:t>
            </a:r>
          </a:p>
        </p:txBody>
      </p:sp>
      <p:pic>
        <p:nvPicPr>
          <p:cNvPr id="3" name="Picture 2" descr="A green object on a white background&#10;&#10;Description automatically generated">
            <a:extLst>
              <a:ext uri="{FF2B5EF4-FFF2-40B4-BE49-F238E27FC236}">
                <a16:creationId xmlns:a16="http://schemas.microsoft.com/office/drawing/2014/main" id="{1316F9C9-E8DC-5E8C-8064-553B4DCC9FAB}"/>
              </a:ext>
            </a:extLst>
          </p:cNvPr>
          <p:cNvPicPr>
            <a:picLocks noChangeAspect="1"/>
          </p:cNvPicPr>
          <p:nvPr/>
        </p:nvPicPr>
        <p:blipFill rotWithShape="1">
          <a:blip r:embed="rId3"/>
          <a:srcRect l="22995" t="23327" r="26292" b="6809"/>
          <a:stretch/>
        </p:blipFill>
        <p:spPr>
          <a:xfrm>
            <a:off x="70301" y="2209800"/>
            <a:ext cx="3941618" cy="2951018"/>
          </a:xfrm>
          <a:prstGeom prst="rect">
            <a:avLst/>
          </a:prstGeom>
        </p:spPr>
      </p:pic>
      <p:pic>
        <p:nvPicPr>
          <p:cNvPr id="6" name="Picture 5">
            <a:extLst>
              <a:ext uri="{FF2B5EF4-FFF2-40B4-BE49-F238E27FC236}">
                <a16:creationId xmlns:a16="http://schemas.microsoft.com/office/drawing/2014/main" id="{BAB69E32-5E58-DEF9-A9FA-54E6E4E445B0}"/>
              </a:ext>
            </a:extLst>
          </p:cNvPr>
          <p:cNvPicPr>
            <a:picLocks noChangeAspect="1"/>
          </p:cNvPicPr>
          <p:nvPr/>
        </p:nvPicPr>
        <p:blipFill>
          <a:blip r:embed="rId4"/>
          <a:stretch>
            <a:fillRect/>
          </a:stretch>
        </p:blipFill>
        <p:spPr>
          <a:xfrm>
            <a:off x="4159915" y="1052946"/>
            <a:ext cx="7772400" cy="5492373"/>
          </a:xfrm>
          <a:prstGeom prst="rect">
            <a:avLst/>
          </a:prstGeom>
        </p:spPr>
      </p:pic>
    </p:spTree>
    <p:extLst>
      <p:ext uri="{BB962C8B-B14F-4D97-AF65-F5344CB8AC3E}">
        <p14:creationId xmlns:p14="http://schemas.microsoft.com/office/powerpoint/2010/main" val="409155673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noFill/>
          <a:ln>
            <a:noFill/>
          </a:ln>
        </p:spPr>
        <p:txBody>
          <a:bodyPr spcFirstLastPara="1" wrap="square" lIns="0" tIns="0" rIns="0" bIns="0" anchor="ctr" anchorCtr="0">
            <a:normAutofit/>
          </a:bodyPr>
          <a:lstStyle/>
          <a:p>
            <a:pPr lvl="0"/>
            <a:r>
              <a:rPr lang="en-US"/>
              <a:t>What are the fundamental 3D geometries of this part? </a:t>
            </a:r>
          </a:p>
        </p:txBody>
      </p:sp>
      <p:pic>
        <p:nvPicPr>
          <p:cNvPr id="3" name="Picture 2" descr="A blue wheel with a screw&#10;&#10;Description automatically generated">
            <a:extLst>
              <a:ext uri="{FF2B5EF4-FFF2-40B4-BE49-F238E27FC236}">
                <a16:creationId xmlns:a16="http://schemas.microsoft.com/office/drawing/2014/main" id="{F9977A51-2E69-7036-A7EB-2668016C2A47}"/>
              </a:ext>
            </a:extLst>
          </p:cNvPr>
          <p:cNvPicPr>
            <a:picLocks noChangeAspect="1"/>
          </p:cNvPicPr>
          <p:nvPr/>
        </p:nvPicPr>
        <p:blipFill>
          <a:blip r:embed="rId3"/>
          <a:stretch>
            <a:fillRect/>
          </a:stretch>
        </p:blipFill>
        <p:spPr>
          <a:xfrm>
            <a:off x="365847" y="1406864"/>
            <a:ext cx="4953237" cy="4204227"/>
          </a:xfrm>
          <a:prstGeom prst="rect">
            <a:avLst/>
          </a:prstGeom>
        </p:spPr>
      </p:pic>
      <p:pic>
        <p:nvPicPr>
          <p:cNvPr id="5" name="Picture 4">
            <a:extLst>
              <a:ext uri="{FF2B5EF4-FFF2-40B4-BE49-F238E27FC236}">
                <a16:creationId xmlns:a16="http://schemas.microsoft.com/office/drawing/2014/main" id="{B7E82B8A-7CA9-8AE2-33D8-A5E710240D46}"/>
              </a:ext>
            </a:extLst>
          </p:cNvPr>
          <p:cNvPicPr>
            <a:picLocks noChangeAspect="1"/>
          </p:cNvPicPr>
          <p:nvPr/>
        </p:nvPicPr>
        <p:blipFill>
          <a:blip r:embed="rId4"/>
          <a:stretch>
            <a:fillRect/>
          </a:stretch>
        </p:blipFill>
        <p:spPr>
          <a:xfrm>
            <a:off x="5665048" y="1499605"/>
            <a:ext cx="6243600" cy="4412045"/>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noFill/>
          <a:ln>
            <a:noFill/>
          </a:ln>
        </p:spPr>
        <p:txBody>
          <a:bodyPr spcFirstLastPara="1" wrap="square" lIns="0" tIns="0" rIns="0" bIns="0" anchor="ctr" anchorCtr="0">
            <a:normAutofit/>
          </a:bodyPr>
          <a:lstStyle/>
          <a:p>
            <a:pPr lvl="0"/>
            <a:r>
              <a:rPr lang="en-US"/>
              <a:t>What are the fundamental 3D geometries of this part? </a:t>
            </a:r>
          </a:p>
        </p:txBody>
      </p:sp>
      <p:pic>
        <p:nvPicPr>
          <p:cNvPr id="4" name="Picture 3" descr="A yellow object with holes&#10;&#10;Description automatically generated">
            <a:extLst>
              <a:ext uri="{FF2B5EF4-FFF2-40B4-BE49-F238E27FC236}">
                <a16:creationId xmlns:a16="http://schemas.microsoft.com/office/drawing/2014/main" id="{3B0E7672-65E3-2CFF-40E7-04810B2C3BFA}"/>
              </a:ext>
            </a:extLst>
          </p:cNvPr>
          <p:cNvPicPr>
            <a:picLocks noChangeAspect="1"/>
          </p:cNvPicPr>
          <p:nvPr/>
        </p:nvPicPr>
        <p:blipFill>
          <a:blip r:embed="rId3"/>
          <a:stretch>
            <a:fillRect/>
          </a:stretch>
        </p:blipFill>
        <p:spPr>
          <a:xfrm>
            <a:off x="333610" y="2053786"/>
            <a:ext cx="3680761" cy="3397977"/>
          </a:xfrm>
          <a:prstGeom prst="rect">
            <a:avLst/>
          </a:prstGeom>
        </p:spPr>
      </p:pic>
      <p:pic>
        <p:nvPicPr>
          <p:cNvPr id="7" name="Picture 6">
            <a:extLst>
              <a:ext uri="{FF2B5EF4-FFF2-40B4-BE49-F238E27FC236}">
                <a16:creationId xmlns:a16="http://schemas.microsoft.com/office/drawing/2014/main" id="{39796402-B8D3-FCBB-FBA2-57A0A211F43C}"/>
              </a:ext>
            </a:extLst>
          </p:cNvPr>
          <p:cNvPicPr>
            <a:picLocks noChangeAspect="1"/>
          </p:cNvPicPr>
          <p:nvPr/>
        </p:nvPicPr>
        <p:blipFill>
          <a:blip r:embed="rId4"/>
          <a:stretch>
            <a:fillRect/>
          </a:stretch>
        </p:blipFill>
        <p:spPr>
          <a:xfrm>
            <a:off x="4277679" y="1129146"/>
            <a:ext cx="7772400" cy="5492373"/>
          </a:xfrm>
          <a:prstGeom prst="rect">
            <a:avLst/>
          </a:prstGeom>
        </p:spPr>
      </p:pic>
    </p:spTree>
    <p:extLst>
      <p:ext uri="{BB962C8B-B14F-4D97-AF65-F5344CB8AC3E}">
        <p14:creationId xmlns:p14="http://schemas.microsoft.com/office/powerpoint/2010/main" val="38506348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noFill/>
          <a:ln>
            <a:noFill/>
          </a:ln>
        </p:spPr>
        <p:txBody>
          <a:bodyPr spcFirstLastPara="1" wrap="square" lIns="0" tIns="0" rIns="0" bIns="0" anchor="ctr" anchorCtr="0">
            <a:normAutofit/>
          </a:bodyPr>
          <a:lstStyle/>
          <a:p>
            <a:pPr lvl="0"/>
            <a:r>
              <a:rPr lang="en-US"/>
              <a:t>What are the fundamental 3D geometries of this part? </a:t>
            </a:r>
          </a:p>
        </p:txBody>
      </p:sp>
      <p:pic>
        <p:nvPicPr>
          <p:cNvPr id="3" name="Picture 2" descr="A blue object with a ball on it&#10;&#10;Description automatically generated">
            <a:extLst>
              <a:ext uri="{FF2B5EF4-FFF2-40B4-BE49-F238E27FC236}">
                <a16:creationId xmlns:a16="http://schemas.microsoft.com/office/drawing/2014/main" id="{16B9993D-1FF3-FF73-1B1D-D81B6120CDD6}"/>
              </a:ext>
            </a:extLst>
          </p:cNvPr>
          <p:cNvPicPr>
            <a:picLocks noChangeAspect="1"/>
          </p:cNvPicPr>
          <p:nvPr/>
        </p:nvPicPr>
        <p:blipFill>
          <a:blip r:embed="rId3"/>
          <a:stretch>
            <a:fillRect/>
          </a:stretch>
        </p:blipFill>
        <p:spPr>
          <a:xfrm>
            <a:off x="184206" y="1357747"/>
            <a:ext cx="3754813" cy="4461164"/>
          </a:xfrm>
          <a:prstGeom prst="rect">
            <a:avLst/>
          </a:prstGeom>
        </p:spPr>
      </p:pic>
      <p:pic>
        <p:nvPicPr>
          <p:cNvPr id="6" name="Picture 5">
            <a:extLst>
              <a:ext uri="{FF2B5EF4-FFF2-40B4-BE49-F238E27FC236}">
                <a16:creationId xmlns:a16="http://schemas.microsoft.com/office/drawing/2014/main" id="{5F7823DA-73DB-6416-84E7-B35E40AC013C}"/>
              </a:ext>
            </a:extLst>
          </p:cNvPr>
          <p:cNvPicPr>
            <a:picLocks noChangeAspect="1"/>
          </p:cNvPicPr>
          <p:nvPr/>
        </p:nvPicPr>
        <p:blipFill>
          <a:blip r:embed="rId4"/>
          <a:stretch>
            <a:fillRect/>
          </a:stretch>
        </p:blipFill>
        <p:spPr>
          <a:xfrm>
            <a:off x="4235394" y="1073727"/>
            <a:ext cx="7772400" cy="5492373"/>
          </a:xfrm>
          <a:prstGeom prst="rect">
            <a:avLst/>
          </a:prstGeom>
        </p:spPr>
      </p:pic>
    </p:spTree>
    <p:extLst>
      <p:ext uri="{BB962C8B-B14F-4D97-AF65-F5344CB8AC3E}">
        <p14:creationId xmlns:p14="http://schemas.microsoft.com/office/powerpoint/2010/main" val="110081493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noFill/>
          <a:ln>
            <a:noFill/>
          </a:ln>
        </p:spPr>
        <p:txBody>
          <a:bodyPr spcFirstLastPara="1" wrap="square" lIns="0" tIns="0" rIns="0" bIns="0" anchor="ctr" anchorCtr="0">
            <a:normAutofit/>
          </a:bodyPr>
          <a:lstStyle/>
          <a:p>
            <a:pPr lvl="0"/>
            <a:r>
              <a:rPr lang="en-US"/>
              <a:t>What are the fundamental 3D geometries of this part? </a:t>
            </a:r>
          </a:p>
        </p:txBody>
      </p:sp>
      <p:pic>
        <p:nvPicPr>
          <p:cNvPr id="3" name="Picture 2" descr="A red object with a hole&#10;&#10;Description automatically generated">
            <a:extLst>
              <a:ext uri="{FF2B5EF4-FFF2-40B4-BE49-F238E27FC236}">
                <a16:creationId xmlns:a16="http://schemas.microsoft.com/office/drawing/2014/main" id="{A7E77A50-950A-6263-1187-3D1FF3C3AF73}"/>
              </a:ext>
            </a:extLst>
          </p:cNvPr>
          <p:cNvPicPr>
            <a:picLocks noChangeAspect="1"/>
          </p:cNvPicPr>
          <p:nvPr/>
        </p:nvPicPr>
        <p:blipFill>
          <a:blip r:embed="rId3"/>
          <a:stretch>
            <a:fillRect/>
          </a:stretch>
        </p:blipFill>
        <p:spPr>
          <a:xfrm>
            <a:off x="245311" y="2133600"/>
            <a:ext cx="3946937" cy="2535382"/>
          </a:xfrm>
          <a:prstGeom prst="rect">
            <a:avLst/>
          </a:prstGeom>
        </p:spPr>
      </p:pic>
      <p:pic>
        <p:nvPicPr>
          <p:cNvPr id="6" name="Picture 5">
            <a:extLst>
              <a:ext uri="{FF2B5EF4-FFF2-40B4-BE49-F238E27FC236}">
                <a16:creationId xmlns:a16="http://schemas.microsoft.com/office/drawing/2014/main" id="{91B3E412-B64B-88F2-0F99-5446B19ABFD0}"/>
              </a:ext>
            </a:extLst>
          </p:cNvPr>
          <p:cNvPicPr>
            <a:picLocks noChangeAspect="1"/>
          </p:cNvPicPr>
          <p:nvPr/>
        </p:nvPicPr>
        <p:blipFill>
          <a:blip r:embed="rId4"/>
          <a:stretch>
            <a:fillRect/>
          </a:stretch>
        </p:blipFill>
        <p:spPr>
          <a:xfrm>
            <a:off x="4419600" y="1052945"/>
            <a:ext cx="7772400" cy="5492373"/>
          </a:xfrm>
          <a:prstGeom prst="rect">
            <a:avLst/>
          </a:prstGeom>
        </p:spPr>
      </p:pic>
    </p:spTree>
    <p:extLst>
      <p:ext uri="{BB962C8B-B14F-4D97-AF65-F5344CB8AC3E}">
        <p14:creationId xmlns:p14="http://schemas.microsoft.com/office/powerpoint/2010/main" val="32876641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noFill/>
          <a:ln>
            <a:noFill/>
          </a:ln>
        </p:spPr>
        <p:txBody>
          <a:bodyPr spcFirstLastPara="1" wrap="square" lIns="0" tIns="0" rIns="0" bIns="0" anchor="ctr" anchorCtr="0">
            <a:normAutofit/>
          </a:bodyPr>
          <a:lstStyle/>
          <a:p>
            <a:pPr lvl="0"/>
            <a:r>
              <a:rPr lang="en-US"/>
              <a:t>Activity</a:t>
            </a:r>
          </a:p>
        </p:txBody>
      </p:sp>
      <p:sp>
        <p:nvSpPr>
          <p:cNvPr id="240" name="Google Shape;240;p24"/>
          <p:cNvSpPr txBox="1">
            <a:spLocks noGrp="1"/>
          </p:cNvSpPr>
          <p:nvPr>
            <p:ph type="body" idx="1"/>
          </p:nvPr>
        </p:nvSpPr>
        <p:spPr>
          <a:noFill/>
          <a:ln>
            <a:noFill/>
          </a:ln>
        </p:spPr>
        <p:txBody>
          <a:bodyPr spcFirstLastPara="1" wrap="square" lIns="0" tIns="0" rIns="0" bIns="0" anchor="t" anchorCtr="0">
            <a:normAutofit fontScale="92500" lnSpcReduction="10000"/>
          </a:bodyPr>
          <a:lstStyle/>
          <a:p>
            <a:r>
              <a:rPr lang="en-US" dirty="0"/>
              <a:t>Only provided PDFs of the drawing files</a:t>
            </a:r>
          </a:p>
          <a:p>
            <a:pPr lvl="0"/>
            <a:r>
              <a:rPr lang="en-US" dirty="0"/>
              <a:t>Use what you’ve learned about decomposing parts into primitive shapes and technical drawings</a:t>
            </a:r>
          </a:p>
          <a:p>
            <a:pPr lvl="0"/>
            <a:r>
              <a:rPr lang="en-US" dirty="0"/>
              <a:t>Model the (1) </a:t>
            </a:r>
            <a:r>
              <a:rPr lang="en-US" b="1" dirty="0"/>
              <a:t>Base</a:t>
            </a:r>
            <a:r>
              <a:rPr lang="en-US" dirty="0"/>
              <a:t>, (2) </a:t>
            </a:r>
            <a:r>
              <a:rPr lang="en-US" b="1" dirty="0"/>
              <a:t>Casing</a:t>
            </a:r>
            <a:r>
              <a:rPr lang="en-US" dirty="0"/>
              <a:t>, (3) </a:t>
            </a:r>
            <a:r>
              <a:rPr lang="en-US" b="1" dirty="0"/>
              <a:t>Head</a:t>
            </a:r>
            <a:r>
              <a:rPr lang="en-US" dirty="0"/>
              <a:t>, (4) </a:t>
            </a:r>
            <a:r>
              <a:rPr lang="en-US" b="1" dirty="0"/>
              <a:t>Grip</a:t>
            </a:r>
            <a:r>
              <a:rPr lang="en-US" dirty="0"/>
              <a:t>, (5) </a:t>
            </a:r>
            <a:r>
              <a:rPr lang="en-US" b="1" dirty="0"/>
              <a:t>Jaw</a:t>
            </a:r>
            <a:r>
              <a:rPr lang="en-US" dirty="0"/>
              <a:t>, (6) </a:t>
            </a:r>
            <a:r>
              <a:rPr lang="en-US" b="1" dirty="0"/>
              <a:t>Shaft</a:t>
            </a:r>
            <a:r>
              <a:rPr lang="en-US" dirty="0"/>
              <a:t>, (7) </a:t>
            </a:r>
            <a:r>
              <a:rPr lang="en-US" b="1" dirty="0"/>
              <a:t>Plate</a:t>
            </a:r>
            <a:r>
              <a:rPr lang="en-US" dirty="0"/>
              <a:t>, (8) </a:t>
            </a:r>
            <a:r>
              <a:rPr lang="en-US" b="1" dirty="0"/>
              <a:t>Pin</a:t>
            </a:r>
            <a:r>
              <a:rPr lang="en-US" dirty="0"/>
              <a:t> (all measurements are in inches)</a:t>
            </a:r>
          </a:p>
          <a:p>
            <a:pPr lvl="0"/>
            <a:r>
              <a:rPr lang="en-US" dirty="0"/>
              <a:t>Note: Think about the part’s main features and how to best model them. In what order should you model these features? </a:t>
            </a:r>
          </a:p>
        </p:txBody>
      </p:sp>
      <p:sp>
        <p:nvSpPr>
          <p:cNvPr id="241" name="Google Shape;241;p24"/>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26</a:t>
            </a:fld>
            <a:endParaRPr sz="887">
              <a:solidFill>
                <a:srgbClr val="000000"/>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noFill/>
          <a:ln>
            <a:noFill/>
          </a:ln>
        </p:spPr>
        <p:txBody>
          <a:bodyPr spcFirstLastPara="1" wrap="square" lIns="0" tIns="0" rIns="0" bIns="0" anchor="ctr" anchorCtr="0">
            <a:normAutofit/>
          </a:bodyPr>
          <a:lstStyle/>
          <a:p>
            <a:pPr lvl="0"/>
            <a:r>
              <a:rPr lang="en-US" dirty="0"/>
              <a:t>Helpful SolidWorks tools</a:t>
            </a:r>
          </a:p>
        </p:txBody>
      </p:sp>
      <p:sp>
        <p:nvSpPr>
          <p:cNvPr id="87" name="Google Shape;87;p6"/>
          <p:cNvSpPr txBox="1">
            <a:spLocks noGrp="1"/>
          </p:cNvSpPr>
          <p:nvPr>
            <p:ph type="body" idx="1"/>
          </p:nvPr>
        </p:nvSpPr>
        <p:spPr>
          <a:xfrm>
            <a:off x="598203" y="1461912"/>
            <a:ext cx="8760208" cy="4823860"/>
          </a:xfrm>
          <a:noFill/>
          <a:ln>
            <a:noFill/>
          </a:ln>
        </p:spPr>
        <p:txBody>
          <a:bodyPr spcFirstLastPara="1" wrap="square" lIns="0" tIns="0" rIns="0" bIns="0" anchor="t" anchorCtr="0">
            <a:normAutofit fontScale="85000" lnSpcReduction="10000"/>
          </a:bodyPr>
          <a:lstStyle/>
          <a:p>
            <a:pPr lvl="0"/>
            <a:r>
              <a:rPr lang="en-US" dirty="0"/>
              <a:t>Normal To is your friend when sketching</a:t>
            </a:r>
          </a:p>
          <a:p>
            <a:pPr lvl="0"/>
            <a:r>
              <a:rPr lang="en-US" dirty="0"/>
              <a:t>Reference Geometry&gt;Axis</a:t>
            </a:r>
          </a:p>
          <a:p>
            <a:pPr lvl="0"/>
            <a:r>
              <a:rPr lang="en-US" dirty="0"/>
              <a:t>Linear Pattern&gt;Linear Pattern or Circular Pattern </a:t>
            </a:r>
          </a:p>
          <a:p>
            <a:pPr lvl="0"/>
            <a:r>
              <a:rPr lang="en-US" dirty="0"/>
              <a:t>Hold down the center button of your mouse to rotate your part</a:t>
            </a:r>
          </a:p>
          <a:p>
            <a:pPr lvl="0"/>
            <a:r>
              <a:rPr lang="en-US" dirty="0"/>
              <a:t>Press Space Bar on keyboard to get this</a:t>
            </a:r>
          </a:p>
          <a:p>
            <a:pPr lvl="4"/>
            <a:r>
              <a:rPr lang="en-US" dirty="0"/>
              <a:t>Allows you to easily orient the part being modeled</a:t>
            </a:r>
          </a:p>
        </p:txBody>
      </p:sp>
      <p:sp>
        <p:nvSpPr>
          <p:cNvPr id="88" name="Google Shape;88;p6"/>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3</a:t>
            </a:fld>
            <a:endParaRPr sz="887">
              <a:solidFill>
                <a:srgbClr val="000000"/>
              </a:solidFill>
            </a:endParaRPr>
          </a:p>
        </p:txBody>
      </p:sp>
      <p:cxnSp>
        <p:nvCxnSpPr>
          <p:cNvPr id="89" name="Google Shape;89;p6"/>
          <p:cNvCxnSpPr/>
          <p:nvPr/>
        </p:nvCxnSpPr>
        <p:spPr>
          <a:xfrm>
            <a:off x="8218708" y="1810010"/>
            <a:ext cx="701964" cy="0"/>
          </a:xfrm>
          <a:prstGeom prst="straightConnector1">
            <a:avLst/>
          </a:prstGeom>
          <a:noFill/>
          <a:ln w="76200" cap="flat" cmpd="sng">
            <a:solidFill>
              <a:srgbClr val="C00000"/>
            </a:solidFill>
            <a:prstDash val="solid"/>
            <a:miter lim="400000"/>
            <a:headEnd type="none" w="sm" len="sm"/>
            <a:tailEnd type="triangle" w="med" len="med"/>
          </a:ln>
        </p:spPr>
      </p:cxnSp>
      <p:pic>
        <p:nvPicPr>
          <p:cNvPr id="90" name="Google Shape;90;p6"/>
          <p:cNvPicPr preferRelativeResize="0"/>
          <p:nvPr/>
        </p:nvPicPr>
        <p:blipFill rotWithShape="1">
          <a:blip r:embed="rId3">
            <a:alphaModFix/>
          </a:blip>
          <a:srcRect l="3555" t="4478" r="3135" b="3176"/>
          <a:stretch/>
        </p:blipFill>
        <p:spPr>
          <a:xfrm>
            <a:off x="9033442" y="1278305"/>
            <a:ext cx="2702050" cy="2696775"/>
          </a:xfrm>
          <a:prstGeom prst="rect">
            <a:avLst/>
          </a:prstGeom>
          <a:noFill/>
          <a:ln>
            <a:no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noFill/>
          <a:ln>
            <a:noFill/>
          </a:ln>
        </p:spPr>
        <p:txBody>
          <a:bodyPr spcFirstLastPara="1" wrap="square" lIns="0" tIns="0" rIns="0" bIns="0" anchor="ctr" anchorCtr="0">
            <a:normAutofit/>
          </a:bodyPr>
          <a:lstStyle/>
          <a:p>
            <a:pPr lvl="0"/>
            <a:r>
              <a:rPr lang="en-US"/>
              <a:t>Constraint-based Modeling</a:t>
            </a:r>
          </a:p>
        </p:txBody>
      </p:sp>
      <p:sp>
        <p:nvSpPr>
          <p:cNvPr id="97" name="Google Shape;97;p7"/>
          <p:cNvSpPr txBox="1">
            <a:spLocks noGrp="1"/>
          </p:cNvSpPr>
          <p:nvPr>
            <p:ph type="body" idx="1"/>
          </p:nvPr>
        </p:nvSpPr>
        <p:spPr>
          <a:xfrm>
            <a:off x="598203" y="1461912"/>
            <a:ext cx="8438591" cy="4823860"/>
          </a:xfrm>
          <a:noFill/>
          <a:ln>
            <a:noFill/>
          </a:ln>
        </p:spPr>
        <p:txBody>
          <a:bodyPr spcFirstLastPara="1" wrap="square" lIns="0" tIns="0" rIns="0" bIns="0" anchor="t" anchorCtr="0">
            <a:normAutofit/>
          </a:bodyPr>
          <a:lstStyle/>
          <a:p>
            <a:pPr lvl="0"/>
            <a:r>
              <a:rPr lang="en-US" dirty="0"/>
              <a:t>Collection of features</a:t>
            </a:r>
          </a:p>
          <a:p>
            <a:pPr lvl="1"/>
            <a:r>
              <a:rPr lang="en-US" dirty="0"/>
              <a:t>Ex: Extrude, Extruded cut, Revolve, Fillet/Round, Chamfer, Sweep, Loft, etc. </a:t>
            </a:r>
          </a:p>
          <a:p>
            <a:pPr lvl="0"/>
            <a:r>
              <a:rPr lang="en-US" dirty="0"/>
              <a:t>Parts Tree</a:t>
            </a:r>
          </a:p>
          <a:p>
            <a:pPr lvl="1"/>
            <a:r>
              <a:rPr lang="en-US" dirty="0"/>
              <a:t>Pay attention to the parent/child relationship between a feature and it’s sketch</a:t>
            </a:r>
          </a:p>
        </p:txBody>
      </p:sp>
      <p:cxnSp>
        <p:nvCxnSpPr>
          <p:cNvPr id="98" name="Google Shape;98;p7"/>
          <p:cNvCxnSpPr/>
          <p:nvPr/>
        </p:nvCxnSpPr>
        <p:spPr>
          <a:xfrm>
            <a:off x="7408249" y="3653482"/>
            <a:ext cx="1427584" cy="0"/>
          </a:xfrm>
          <a:prstGeom prst="straightConnector1">
            <a:avLst/>
          </a:prstGeom>
          <a:noFill/>
          <a:ln w="76200" cap="flat" cmpd="sng">
            <a:solidFill>
              <a:srgbClr val="FF0000"/>
            </a:solidFill>
            <a:prstDash val="solid"/>
            <a:miter lim="400000"/>
            <a:headEnd type="none" w="sm" len="sm"/>
            <a:tailEnd type="triangle" w="med" len="med"/>
          </a:ln>
        </p:spPr>
      </p:cxnSp>
      <p:pic>
        <p:nvPicPr>
          <p:cNvPr id="99" name="Google Shape;99;p7"/>
          <p:cNvPicPr preferRelativeResize="0"/>
          <p:nvPr/>
        </p:nvPicPr>
        <p:blipFill>
          <a:blip r:embed="rId3">
            <a:alphaModFix/>
          </a:blip>
          <a:stretch>
            <a:fillRect/>
          </a:stretch>
        </p:blipFill>
        <p:spPr>
          <a:xfrm>
            <a:off x="9087702" y="1557584"/>
            <a:ext cx="2373525" cy="3988725"/>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noFill/>
          <a:ln>
            <a:noFill/>
          </a:ln>
        </p:spPr>
        <p:txBody>
          <a:bodyPr spcFirstLastPara="1" wrap="square" lIns="0" tIns="0" rIns="0" bIns="0" anchor="ctr" anchorCtr="0">
            <a:normAutofit/>
          </a:bodyPr>
          <a:lstStyle/>
          <a:p>
            <a:pPr lvl="0"/>
            <a:r>
              <a:rPr lang="en-US" dirty="0"/>
              <a:t>Sketch Planes</a:t>
            </a:r>
          </a:p>
        </p:txBody>
      </p:sp>
      <p:sp>
        <p:nvSpPr>
          <p:cNvPr id="67" name="Google Shape;67;p4"/>
          <p:cNvSpPr txBox="1">
            <a:spLocks noGrp="1"/>
          </p:cNvSpPr>
          <p:nvPr>
            <p:ph type="body" idx="1"/>
          </p:nvPr>
        </p:nvSpPr>
        <p:spPr>
          <a:xfrm>
            <a:off x="598202" y="925885"/>
            <a:ext cx="10995596" cy="4823860"/>
          </a:xfrm>
          <a:noFill/>
          <a:ln>
            <a:noFill/>
          </a:ln>
        </p:spPr>
        <p:txBody>
          <a:bodyPr spcFirstLastPara="1" wrap="square" lIns="0" tIns="0" rIns="0" bIns="0" anchor="t" anchorCtr="0">
            <a:normAutofit/>
          </a:bodyPr>
          <a:lstStyle/>
          <a:p>
            <a:pPr lvl="0"/>
            <a:r>
              <a:rPr lang="en-US" dirty="0"/>
              <a:t>Canvas for drawing the construction geometry of a part (profile, construction lines, etc.) </a:t>
            </a:r>
          </a:p>
          <a:p>
            <a:pPr lvl="0"/>
            <a:endParaRPr lang="en-US" dirty="0"/>
          </a:p>
        </p:txBody>
      </p:sp>
      <p:sp>
        <p:nvSpPr>
          <p:cNvPr id="68" name="Google Shape;68;p4"/>
          <p:cNvSpPr txBox="1">
            <a:spLocks noGrp="1"/>
          </p:cNvSpPr>
          <p:nvPr>
            <p:ph type="sldNum" idx="4294967295"/>
          </p:nvPr>
        </p:nvSpPr>
        <p:spPr>
          <a:xfrm>
            <a:off x="11650663" y="127000"/>
            <a:ext cx="54133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sz="887">
                <a:solidFill>
                  <a:srgbClr val="000000"/>
                </a:solidFill>
              </a:rPr>
              <a:t>5</a:t>
            </a:fld>
            <a:endParaRPr sz="887">
              <a:solidFill>
                <a:srgbClr val="000000"/>
              </a:solidFill>
            </a:endParaRPr>
          </a:p>
        </p:txBody>
      </p:sp>
      <p:pic>
        <p:nvPicPr>
          <p:cNvPr id="69" name="Google Shape;69;p4"/>
          <p:cNvPicPr preferRelativeResize="0"/>
          <p:nvPr/>
        </p:nvPicPr>
        <p:blipFill rotWithShape="1">
          <a:blip r:embed="rId3">
            <a:alphaModFix/>
          </a:blip>
          <a:srcRect/>
          <a:stretch/>
        </p:blipFill>
        <p:spPr>
          <a:xfrm>
            <a:off x="1488563" y="2398599"/>
            <a:ext cx="2036141" cy="3876078"/>
          </a:xfrm>
          <a:prstGeom prst="rect">
            <a:avLst/>
          </a:prstGeom>
          <a:noFill/>
          <a:ln>
            <a:noFill/>
          </a:ln>
        </p:spPr>
      </p:pic>
      <p:pic>
        <p:nvPicPr>
          <p:cNvPr id="70" name="Google Shape;70;p4"/>
          <p:cNvPicPr preferRelativeResize="0"/>
          <p:nvPr/>
        </p:nvPicPr>
        <p:blipFill rotWithShape="1">
          <a:blip r:embed="rId4">
            <a:alphaModFix/>
          </a:blip>
          <a:srcRect l="-2758" t="9008" r="2758" b="-9008"/>
          <a:stretch/>
        </p:blipFill>
        <p:spPr>
          <a:xfrm>
            <a:off x="3888799" y="3736189"/>
            <a:ext cx="1792379" cy="2743438"/>
          </a:xfrm>
          <a:prstGeom prst="rect">
            <a:avLst/>
          </a:prstGeom>
          <a:noFill/>
          <a:ln>
            <a:noFill/>
          </a:ln>
        </p:spPr>
      </p:pic>
      <p:pic>
        <p:nvPicPr>
          <p:cNvPr id="71" name="Google Shape;71;p4"/>
          <p:cNvPicPr preferRelativeResize="0"/>
          <p:nvPr/>
        </p:nvPicPr>
        <p:blipFill rotWithShape="1">
          <a:blip r:embed="rId5">
            <a:alphaModFix/>
          </a:blip>
          <a:srcRect/>
          <a:stretch/>
        </p:blipFill>
        <p:spPr>
          <a:xfrm>
            <a:off x="6351290" y="3884207"/>
            <a:ext cx="2286198" cy="2200847"/>
          </a:xfrm>
          <a:prstGeom prst="rect">
            <a:avLst/>
          </a:prstGeom>
          <a:noFill/>
          <a:ln>
            <a:noFill/>
          </a:ln>
        </p:spPr>
      </p:pic>
      <p:pic>
        <p:nvPicPr>
          <p:cNvPr id="72" name="Google Shape;72;p4"/>
          <p:cNvPicPr preferRelativeResize="0"/>
          <p:nvPr/>
        </p:nvPicPr>
        <p:blipFill rotWithShape="1">
          <a:blip r:embed="rId6">
            <a:alphaModFix/>
          </a:blip>
          <a:srcRect r="45530"/>
          <a:stretch/>
        </p:blipFill>
        <p:spPr>
          <a:xfrm>
            <a:off x="4965433" y="1759137"/>
            <a:ext cx="3111597" cy="1865538"/>
          </a:xfrm>
          <a:prstGeom prst="rect">
            <a:avLst/>
          </a:prstGeom>
          <a:noFill/>
          <a:ln>
            <a:noFill/>
          </a:ln>
        </p:spPr>
      </p:pic>
      <p:pic>
        <p:nvPicPr>
          <p:cNvPr id="73" name="Google Shape;73;p4"/>
          <p:cNvPicPr preferRelativeResize="0"/>
          <p:nvPr/>
        </p:nvPicPr>
        <p:blipFill rotWithShape="1">
          <a:blip r:embed="rId6">
            <a:alphaModFix/>
          </a:blip>
          <a:srcRect l="72208"/>
          <a:stretch/>
        </p:blipFill>
        <p:spPr>
          <a:xfrm>
            <a:off x="8911059" y="2587262"/>
            <a:ext cx="1792378" cy="2074826"/>
          </a:xfrm>
          <a:prstGeom prst="rect">
            <a:avLst/>
          </a:prstGeom>
          <a:noFill/>
          <a:ln>
            <a:noFill/>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70301" y="-214896"/>
            <a:ext cx="12051399" cy="1714501"/>
          </a:xfrm>
          <a:noFill/>
          <a:ln>
            <a:noFill/>
          </a:ln>
        </p:spPr>
        <p:txBody>
          <a:bodyPr spcFirstLastPara="1" wrap="square" lIns="0" tIns="0" rIns="0" bIns="0" anchor="ctr" anchorCtr="0">
            <a:normAutofit/>
          </a:bodyPr>
          <a:lstStyle/>
          <a:p>
            <a:pPr lvl="0"/>
            <a:r>
              <a:rPr lang="en-US"/>
              <a:t>Coordinate Systems</a:t>
            </a:r>
          </a:p>
        </p:txBody>
      </p:sp>
      <p:sp>
        <p:nvSpPr>
          <p:cNvPr id="12" name="Text Placeholder 11">
            <a:extLst>
              <a:ext uri="{FF2B5EF4-FFF2-40B4-BE49-F238E27FC236}">
                <a16:creationId xmlns:a16="http://schemas.microsoft.com/office/drawing/2014/main" id="{7E27D9AF-96E3-EF31-0A3D-63E4D225AB93}"/>
              </a:ext>
            </a:extLst>
          </p:cNvPr>
          <p:cNvSpPr>
            <a:spLocks noGrp="1"/>
          </p:cNvSpPr>
          <p:nvPr>
            <p:ph type="body" idx="1"/>
          </p:nvPr>
        </p:nvSpPr>
        <p:spPr>
          <a:xfrm>
            <a:off x="7888649" y="1461912"/>
            <a:ext cx="3705150" cy="4823860"/>
          </a:xfrm>
        </p:spPr>
        <p:txBody>
          <a:bodyPr/>
          <a:lstStyle/>
          <a:p>
            <a:pPr algn="l" rtl="0"/>
            <a:r>
              <a:rPr lang="en-US" sz="3200" b="0" i="0" u="none" strike="noStrike" cap="none" dirty="0">
                <a:solidFill>
                  <a:srgbClr val="292929"/>
                </a:solidFill>
                <a:latin typeface="Gill Sans"/>
                <a:ea typeface="Gill Sans"/>
                <a:cs typeface="Gill Sans"/>
                <a:sym typeface="Gill Sans"/>
              </a:rPr>
              <a:t>Local Coordinate Systems make geometry creation easier.</a:t>
            </a:r>
            <a:endParaRPr lang="en-US" dirty="0"/>
          </a:p>
          <a:p>
            <a:pPr algn="l" rtl="0"/>
            <a:r>
              <a:rPr lang="en-US" sz="3200" b="0" i="0" u="none" strike="noStrike" cap="none" dirty="0">
                <a:solidFill>
                  <a:srgbClr val="292929"/>
                </a:solidFill>
                <a:latin typeface="Gill Sans"/>
                <a:ea typeface="Gill Sans"/>
                <a:cs typeface="Gill Sans"/>
                <a:sym typeface="Gill Sans"/>
              </a:rPr>
              <a:t>Origin for LCS can be anywhere on model </a:t>
            </a:r>
            <a:endParaRPr lang="en-US" dirty="0"/>
          </a:p>
          <a:p>
            <a:endParaRPr lang="en-US" dirty="0"/>
          </a:p>
        </p:txBody>
      </p:sp>
      <p:pic>
        <p:nvPicPr>
          <p:cNvPr id="58" name="Google Shape;58;p3"/>
          <p:cNvPicPr preferRelativeResize="0"/>
          <p:nvPr/>
        </p:nvPicPr>
        <p:blipFill rotWithShape="1">
          <a:blip r:embed="rId3">
            <a:alphaModFix/>
          </a:blip>
          <a:srcRect/>
          <a:stretch/>
        </p:blipFill>
        <p:spPr>
          <a:xfrm>
            <a:off x="365557" y="1194948"/>
            <a:ext cx="7227386" cy="4688783"/>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noFill/>
          <a:ln>
            <a:noFill/>
          </a:ln>
        </p:spPr>
        <p:txBody>
          <a:bodyPr spcFirstLastPara="1" wrap="square" lIns="0" tIns="0" rIns="0" bIns="0" anchor="ctr" anchorCtr="0">
            <a:normAutofit/>
          </a:bodyPr>
          <a:lstStyle/>
          <a:p>
            <a:pPr lvl="0"/>
            <a:r>
              <a:rPr lang="en-US"/>
              <a:t>Blend Extrusion</a:t>
            </a:r>
          </a:p>
        </p:txBody>
      </p:sp>
      <p:sp>
        <p:nvSpPr>
          <p:cNvPr id="80" name="Google Shape;80;p5"/>
          <p:cNvSpPr txBox="1">
            <a:spLocks noGrp="1"/>
          </p:cNvSpPr>
          <p:nvPr>
            <p:ph type="body" idx="1"/>
          </p:nvPr>
        </p:nvSpPr>
        <p:spPr>
          <a:noFill/>
          <a:ln>
            <a:noFill/>
          </a:ln>
        </p:spPr>
        <p:txBody>
          <a:bodyPr spcFirstLastPara="1" wrap="square" lIns="0" tIns="0" rIns="0" bIns="0" anchor="t" anchorCtr="0">
            <a:normAutofit/>
          </a:bodyPr>
          <a:lstStyle/>
          <a:p>
            <a:pPr lvl="0"/>
            <a:r>
              <a:rPr lang="en-US"/>
              <a:t>Loft: create a profile on the base plane, define the second plane (with a second profile) to which the initial profile will be extruded to</a:t>
            </a:r>
          </a:p>
        </p:txBody>
      </p:sp>
      <p:pic>
        <p:nvPicPr>
          <p:cNvPr id="81" name="Google Shape;81;p5"/>
          <p:cNvPicPr preferRelativeResize="0"/>
          <p:nvPr/>
        </p:nvPicPr>
        <p:blipFill rotWithShape="1">
          <a:blip r:embed="rId3">
            <a:alphaModFix/>
          </a:blip>
          <a:srcRect t="55831"/>
          <a:stretch/>
        </p:blipFill>
        <p:spPr>
          <a:xfrm>
            <a:off x="4490020" y="3020673"/>
            <a:ext cx="3336423" cy="3507982"/>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noFill/>
          <a:ln>
            <a:noFill/>
          </a:ln>
        </p:spPr>
        <p:txBody>
          <a:bodyPr spcFirstLastPara="1" wrap="square" lIns="0" tIns="0" rIns="0" bIns="0" anchor="ctr" anchorCtr="0">
            <a:normAutofit/>
          </a:bodyPr>
          <a:lstStyle/>
          <a:p>
            <a:pPr lvl="0"/>
            <a:r>
              <a:rPr lang="en-US"/>
              <a:t>Solid Primitives</a:t>
            </a:r>
          </a:p>
        </p:txBody>
      </p:sp>
      <p:sp>
        <p:nvSpPr>
          <p:cNvPr id="106" name="Google Shape;106;p8"/>
          <p:cNvSpPr txBox="1">
            <a:spLocks noGrp="1"/>
          </p:cNvSpPr>
          <p:nvPr>
            <p:ph type="body" idx="1"/>
          </p:nvPr>
        </p:nvSpPr>
        <p:spPr>
          <a:xfrm>
            <a:off x="598202" y="944803"/>
            <a:ext cx="10995596" cy="4823860"/>
          </a:xfrm>
          <a:noFill/>
          <a:ln>
            <a:noFill/>
          </a:ln>
        </p:spPr>
        <p:txBody>
          <a:bodyPr spcFirstLastPara="1" wrap="square" lIns="0" tIns="0" rIns="0" bIns="0" anchor="t" anchorCtr="0">
            <a:normAutofit/>
          </a:bodyPr>
          <a:lstStyle/>
          <a:p>
            <a:pPr lvl="0"/>
            <a:r>
              <a:rPr lang="en-US" dirty="0"/>
              <a:t>Almost every object can be decomposed into its most fundamental, 3-dimensional geometries </a:t>
            </a:r>
          </a:p>
          <a:p>
            <a:pPr lvl="0"/>
            <a:r>
              <a:rPr lang="en-US" dirty="0" err="1"/>
              <a:t>Solidworks</a:t>
            </a:r>
            <a:r>
              <a:rPr lang="en-US" dirty="0"/>
              <a:t> can only create a limited set of 3D objects </a:t>
            </a:r>
          </a:p>
          <a:p>
            <a:pPr lvl="0"/>
            <a:r>
              <a:rPr lang="en-US" dirty="0"/>
              <a:t>Combine these to make a complex object!</a:t>
            </a:r>
          </a:p>
        </p:txBody>
      </p:sp>
      <p:pic>
        <p:nvPicPr>
          <p:cNvPr id="107" name="Google Shape;107;p8"/>
          <p:cNvPicPr preferRelativeResize="0"/>
          <p:nvPr/>
        </p:nvPicPr>
        <p:blipFill rotWithShape="1">
          <a:blip r:embed="rId3">
            <a:alphaModFix/>
          </a:blip>
          <a:srcRect l="7303" t="26233" r="7302" b="9872"/>
          <a:stretch/>
        </p:blipFill>
        <p:spPr>
          <a:xfrm>
            <a:off x="4068344" y="4279881"/>
            <a:ext cx="4055312" cy="2278061"/>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0"/>
          <p:cNvPicPr preferRelativeResize="0"/>
          <p:nvPr/>
        </p:nvPicPr>
        <p:blipFill rotWithShape="1">
          <a:blip r:embed="rId3">
            <a:alphaModFix/>
          </a:blip>
          <a:srcRect/>
          <a:stretch/>
        </p:blipFill>
        <p:spPr>
          <a:xfrm>
            <a:off x="2806335" y="1307657"/>
            <a:ext cx="6579330" cy="4815670"/>
          </a:xfrm>
          <a:prstGeom prst="rect">
            <a:avLst/>
          </a:prstGeom>
          <a:noFill/>
          <a:ln>
            <a:noFill/>
          </a:ln>
        </p:spPr>
      </p:pic>
      <p:sp>
        <p:nvSpPr>
          <p:cNvPr id="121" name="Google Shape;121;p10"/>
          <p:cNvSpPr txBox="1">
            <a:spLocks noGrp="1"/>
          </p:cNvSpPr>
          <p:nvPr>
            <p:ph type="title"/>
          </p:nvPr>
        </p:nvSpPr>
        <p:spPr>
          <a:noFill/>
          <a:ln>
            <a:noFill/>
          </a:ln>
        </p:spPr>
        <p:txBody>
          <a:bodyPr spcFirstLastPara="1" wrap="square" lIns="0" tIns="0" rIns="0" bIns="0" anchor="ctr" anchorCtr="0">
            <a:normAutofit/>
          </a:bodyPr>
          <a:lstStyle/>
          <a:p>
            <a:pPr lvl="0"/>
            <a:r>
              <a:rPr lang="en-US" dirty="0"/>
              <a:t>Make this part…</a:t>
            </a:r>
          </a:p>
        </p:txBody>
      </p:sp>
    </p:spTree>
  </p:cSld>
  <p:clrMapOvr>
    <a:masterClrMapping/>
  </p:clrMapOvr>
  <p:transition spd="med"/>
</p:sld>
</file>

<file path=ppt/theme/theme1.xml><?xml version="1.0" encoding="utf-8"?>
<a:theme xmlns:a="http://schemas.openxmlformats.org/drawingml/2006/main" name="1_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F171AB25A2240AB7E6B665531E8E7" ma:contentTypeVersion="14" ma:contentTypeDescription="Create a new document." ma:contentTypeScope="" ma:versionID="1a5023fdf6055bd9ee783c3ec8eeb819">
  <xsd:schema xmlns:xsd="http://www.w3.org/2001/XMLSchema" xmlns:xs="http://www.w3.org/2001/XMLSchema" xmlns:p="http://schemas.microsoft.com/office/2006/metadata/properties" xmlns:ns2="c3cb4f5c-c7cf-4072-bc62-0567e2364229" xmlns:ns3="a109c017-75d7-4750-a027-1727423ae59e" targetNamespace="http://schemas.microsoft.com/office/2006/metadata/properties" ma:root="true" ma:fieldsID="66d4d8841c0adb85c325b431616d61e1" ns2:_="" ns3:_="">
    <xsd:import namespace="c3cb4f5c-c7cf-4072-bc62-0567e2364229"/>
    <xsd:import namespace="a109c017-75d7-4750-a027-1727423ae5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b4f5c-c7cf-4072-bc62-0567e2364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09c017-75d7-4750-a027-1727423ae59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cb4f5c-c7cf-4072-bc62-0567e23642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1C6E06-830F-43E4-B8F8-713DFDF6477F}"/>
</file>

<file path=customXml/itemProps2.xml><?xml version="1.0" encoding="utf-8"?>
<ds:datastoreItem xmlns:ds="http://schemas.openxmlformats.org/officeDocument/2006/customXml" ds:itemID="{B2376DF5-5FC7-42F9-B86A-CD58DBB3C04A}">
  <ds:schemaRefs>
    <ds:schemaRef ds:uri="http://schemas.microsoft.com/sharepoint/v3/contenttype/forms"/>
  </ds:schemaRefs>
</ds:datastoreItem>
</file>

<file path=customXml/itemProps3.xml><?xml version="1.0" encoding="utf-8"?>
<ds:datastoreItem xmlns:ds="http://schemas.openxmlformats.org/officeDocument/2006/customXml" ds:itemID="{3E655854-5C6A-49F1-B271-263890264A6D}"/>
</file>

<file path=docProps/app.xml><?xml version="1.0" encoding="utf-8"?>
<Properties xmlns="http://schemas.openxmlformats.org/officeDocument/2006/extended-properties" xmlns:vt="http://schemas.openxmlformats.org/officeDocument/2006/docPropsVTypes">
  <Template/>
  <TotalTime>73</TotalTime>
  <Words>1107</Words>
  <Application>Microsoft Macintosh PowerPoint</Application>
  <PresentationFormat>Widescreen</PresentationFormat>
  <Paragraphs>122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Gill Sans Light</vt:lpstr>
      <vt:lpstr>Arial</vt:lpstr>
      <vt:lpstr>Quattrocento Sans</vt:lpstr>
      <vt:lpstr>Calibri</vt:lpstr>
      <vt:lpstr>Gill Sans</vt:lpstr>
      <vt:lpstr>Gill Sans SemiBold</vt:lpstr>
      <vt:lpstr>1_Showroom</vt:lpstr>
      <vt:lpstr>Advanced Modeling in Solidworks</vt:lpstr>
      <vt:lpstr>Refresher: </vt:lpstr>
      <vt:lpstr>Helpful SolidWorks tools</vt:lpstr>
      <vt:lpstr>Constraint-based Modeling</vt:lpstr>
      <vt:lpstr>Sketch Planes</vt:lpstr>
      <vt:lpstr>Coordinate Systems</vt:lpstr>
      <vt:lpstr>Blend Extrusion</vt:lpstr>
      <vt:lpstr>Solid Primitives</vt:lpstr>
      <vt:lpstr>Make this part…</vt:lpstr>
      <vt:lpstr>What are the fundamental 3D geometries of these parts? </vt:lpstr>
      <vt:lpstr>Feature Definition</vt:lpstr>
      <vt:lpstr>How would you model this part? </vt:lpstr>
      <vt:lpstr>PowerPoint Presentation</vt:lpstr>
      <vt:lpstr>Feature Definition- How not to do it</vt:lpstr>
      <vt:lpstr>Try this…</vt:lpstr>
      <vt:lpstr>It looks something like…</vt:lpstr>
      <vt:lpstr>Break Time…get up and move!</vt:lpstr>
      <vt:lpstr>Multiview Drawings</vt:lpstr>
      <vt:lpstr>Adjacent Views</vt:lpstr>
      <vt:lpstr>Take a closer look…</vt:lpstr>
      <vt:lpstr>What are the fundamental 3D geometries of this part? </vt:lpstr>
      <vt:lpstr>What are the fundamental 3D geometries of this part? </vt:lpstr>
      <vt:lpstr>What are the fundamental 3D geometries of this part? </vt:lpstr>
      <vt:lpstr>What are the fundamental 3D geometries of this part? </vt:lpstr>
      <vt:lpstr>What are the fundamental 3D geometries of this part? </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Modeling in Solidworks</dc:title>
  <dc:creator>Bhaskar Bhattacharya</dc:creator>
  <cp:lastModifiedBy>Renner, Alex R [VRAC]</cp:lastModifiedBy>
  <cp:revision>17</cp:revision>
  <dcterms:created xsi:type="dcterms:W3CDTF">2016-05-17T18:44:33Z</dcterms:created>
  <dcterms:modified xsi:type="dcterms:W3CDTF">2024-05-28T17:16:48Z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0x010100EFEF171AB25A2240AB7E6B665531E8E7</vt:lpwstr>
  </property>
</Properties>
</file>