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7" r:id="rId11"/>
    <p:sldId id="268" r:id="rId12"/>
  </p:sldIdLst>
  <p:sldSz cx="12192000" cy="6858000"/>
  <p:notesSz cx="6858000" cy="9144000"/>
  <p:embeddedFontLst>
    <p:embeddedFont>
      <p:font typeface="Gill Sans" panose="020B0502020104020203" pitchFamily="34" charset="-79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1/8D/TWXtCt588/bUWCezDHFSX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17"/>
    <p:restoredTop sz="94682"/>
  </p:normalViewPr>
  <p:slideViewPr>
    <p:cSldViewPr snapToGrid="0">
      <p:cViewPr varScale="1">
        <p:scale>
          <a:sx n="199" d="100"/>
          <a:sy n="199" d="100"/>
        </p:scale>
        <p:origin x="18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3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72BEFF-1EC7-405E-9BA5-BCA6140A33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3E3492-44E3-458D-B17C-399425CB89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82526-8C2A-4A4A-A2FF-2D32CC9DC7E2}" type="datetimeFigureOut">
              <a:rPr lang="en-US" smtClean="0"/>
              <a:t>5/28/24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8EEFC-F147-4C13-9224-935BBB0009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56F2D-B810-485F-80B2-7EC5B90F1AA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F4322-10B7-4327-AF1A-FEDF8A946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54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2" name="Google Shape;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774031" y="1437680"/>
            <a:ext cx="8643938" cy="1444325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 dirty="0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774031" y="3705820"/>
            <a:ext cx="8643938" cy="2249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114300" algn="ctr">
              <a:lnSpc>
                <a:spcPct val="100000"/>
              </a:lnSpc>
              <a:spcBef>
                <a:spcPts val="0"/>
              </a:spcBef>
              <a:buSzTx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342900" algn="ctr">
              <a:lnSpc>
                <a:spcPct val="100000"/>
              </a:lnSpc>
              <a:spcBef>
                <a:spcPts val="0"/>
              </a:spcBef>
              <a:buSzTx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defRPr sz="1800"/>
            </a:pPr>
            <a:r>
              <a:rPr sz="2500" dirty="0"/>
              <a:t>Body Level One</a:t>
            </a:r>
          </a:p>
          <a:p>
            <a:pPr lvl="1">
              <a:defRPr sz="1800"/>
            </a:pPr>
            <a:r>
              <a:rPr sz="2500" dirty="0"/>
              <a:t>Body Level Two</a:t>
            </a:r>
          </a:p>
          <a:p>
            <a:pPr lvl="2">
              <a:defRPr sz="1800"/>
            </a:pPr>
            <a:r>
              <a:rPr sz="2500" dirty="0"/>
              <a:t>Body Level Three</a:t>
            </a:r>
          </a:p>
          <a:p>
            <a:pPr lvl="3">
              <a:defRPr sz="1800"/>
            </a:pPr>
            <a:r>
              <a:rPr sz="2500" dirty="0"/>
              <a:t>Body Level Four</a:t>
            </a:r>
          </a:p>
          <a:p>
            <a:pPr lvl="4">
              <a:defRPr sz="1800"/>
            </a:pPr>
            <a:r>
              <a:rPr sz="2500"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8137330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900" dirty="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2576" indent="-362226">
              <a:buChar char="-"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3689" indent="-282989">
              <a:buChar char="-"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64039" indent="-282989">
              <a:buChar char="-"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24389" indent="-282989">
              <a:buChar char="-"/>
              <a:defRPr sz="25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2500" dirty="0"/>
              <a:t>Body Level Two</a:t>
            </a:r>
          </a:p>
          <a:p>
            <a:pPr lvl="2">
              <a:defRPr sz="1800"/>
            </a:pPr>
            <a:r>
              <a:rPr sz="2500" dirty="0"/>
              <a:t>Body Level Three</a:t>
            </a:r>
          </a:p>
          <a:p>
            <a:pPr lvl="3">
              <a:defRPr sz="1800"/>
            </a:pPr>
            <a:r>
              <a:rPr sz="2500" dirty="0"/>
              <a:t>Body Level Four</a:t>
            </a:r>
          </a:p>
          <a:p>
            <a:pPr lvl="4">
              <a:defRPr sz="1800"/>
            </a:pPr>
            <a:r>
              <a:rPr sz="2500" dirty="0"/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683157-AE3E-2CDB-B2AC-C2A16BECDA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7AA20076-C350-F047-9E51-6A75B8EF0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8812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400"/>
              <a:buNone/>
              <a:defRPr sz="5912"/>
            </a:lvl1pPr>
            <a:lvl2pPr lvl="1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939"/>
              <a:buFont typeface="Gill Sans"/>
              <a:buNone/>
              <a:defRPr sz="2365"/>
            </a:lvl1pPr>
            <a:lvl2pPr lvl="1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616"/>
              <a:buFont typeface="Gill Sans"/>
              <a:buNone/>
              <a:defRPr sz="1970"/>
            </a:lvl2pPr>
            <a:lvl3pPr lvl="2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455"/>
              <a:buFont typeface="Gill Sans"/>
              <a:buNone/>
              <a:defRPr sz="1774"/>
            </a:lvl3pPr>
            <a:lvl4pPr lvl="3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293"/>
              <a:buFont typeface="Gill Sans"/>
              <a:buNone/>
              <a:defRPr sz="1577"/>
            </a:lvl4pPr>
            <a:lvl5pPr lvl="4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293"/>
              <a:buFont typeface="Gill Sans"/>
              <a:buNone/>
              <a:defRPr sz="1577"/>
            </a:lvl5pPr>
            <a:lvl6pPr lvl="5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293"/>
              <a:buFont typeface="Gill Sans"/>
              <a:buNone/>
              <a:defRPr sz="1577"/>
            </a:lvl6pPr>
            <a:lvl7pPr lvl="6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293"/>
              <a:buFont typeface="Gill Sans"/>
              <a:buNone/>
              <a:defRPr sz="1577"/>
            </a:lvl7pPr>
            <a:lvl8pPr lvl="7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293"/>
              <a:buFont typeface="Gill Sans"/>
              <a:buNone/>
              <a:defRPr sz="1577"/>
            </a:lvl8pPr>
            <a:lvl9pPr lvl="8" algn="ctr">
              <a:lnSpc>
                <a:spcPct val="120000"/>
              </a:lnSpc>
              <a:spcBef>
                <a:spcPts val="2266"/>
              </a:spcBef>
              <a:spcAft>
                <a:spcPts val="0"/>
              </a:spcAft>
              <a:buSzPts val="1293"/>
              <a:buFont typeface="Gill Sans"/>
              <a:buNone/>
              <a:defRPr sz="1577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999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0301" y="-214896"/>
            <a:ext cx="1205139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900"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98203" y="1461912"/>
            <a:ext cx="10995596" cy="482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2pPr marL="1245152" indent="-724452">
              <a:buChar char="-"/>
              <a:defRPr sz="5000"/>
            </a:lvl2pPr>
            <a:lvl3pPr marL="1607378" indent="-565978">
              <a:buChar char="-"/>
              <a:defRPr sz="5000"/>
            </a:lvl3pPr>
            <a:lvl4pPr marL="2128078" indent="-565978">
              <a:buChar char="-"/>
              <a:defRPr sz="5000"/>
            </a:lvl4pPr>
            <a:lvl5pPr marL="2648778" indent="-565978">
              <a:buChar char="-"/>
              <a:defRPr sz="5000"/>
            </a:lvl5pPr>
          </a:lstStyle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2500" dirty="0"/>
              <a:t>Body Level Two</a:t>
            </a:r>
          </a:p>
          <a:p>
            <a:pPr lvl="2">
              <a:defRPr sz="1800"/>
            </a:pPr>
            <a:r>
              <a:rPr sz="2500" dirty="0"/>
              <a:t>Body Level Three</a:t>
            </a:r>
          </a:p>
          <a:p>
            <a:pPr lvl="3">
              <a:defRPr sz="1800"/>
            </a:pPr>
            <a:r>
              <a:rPr sz="2500" dirty="0"/>
              <a:t>Body Level Four</a:t>
            </a:r>
          </a:p>
          <a:p>
            <a:pPr lvl="4">
              <a:defRPr sz="1800"/>
            </a:pPr>
            <a:r>
              <a:rPr sz="2500" dirty="0"/>
              <a:t>Body Level Five</a:t>
            </a: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7E14EE59-F738-CD09-85CC-A43F51134F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969"/>
            <a:ext cx="3465871" cy="74037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4E5DC7-B105-8449-BA5D-5CD912BD6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000000"/>
                </a:solidFill>
              </a:defRPr>
            </a:lvl1pPr>
          </a:lstStyle>
          <a:p>
            <a:fld id="{D8F6699A-7D2A-A446-B60A-523EF45D6D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3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</p:sldLayoutIdLst>
  <p:transition spd="med"/>
  <p:hf hdr="0" dt="0"/>
  <p:txStyles>
    <p:titleStyle>
      <a:lvl1pPr algn="ctr" defTabSz="292100">
        <a:lnSpc>
          <a:spcPct val="120000"/>
        </a:lnSpc>
        <a:spcBef>
          <a:spcPts val="2300"/>
        </a:spcBef>
        <a:defRPr sz="3900"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Gill Sans SemiBold"/>
        </a:defRPr>
      </a:lvl1pPr>
      <a:lvl2pPr indent="114300" algn="ctr" defTabSz="292100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2pPr>
      <a:lvl3pPr indent="228600" algn="ctr" defTabSz="292100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3pPr>
      <a:lvl4pPr indent="342900" algn="ctr" defTabSz="292100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4pPr>
      <a:lvl5pPr indent="457200" algn="ctr" defTabSz="292100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5pPr>
      <a:lvl6pPr indent="571500" algn="ctr" defTabSz="292100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6pPr>
      <a:lvl7pPr indent="685800" algn="ctr" defTabSz="292100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7pPr>
      <a:lvl8pPr indent="800100" algn="ctr" defTabSz="292100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8pPr>
      <a:lvl9pPr indent="914400" algn="ctr" defTabSz="292100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9pPr>
    </p:titleStyle>
    <p:bodyStyle>
      <a:lvl1pPr marL="362226" indent="-362226" defTabSz="292100">
        <a:lnSpc>
          <a:spcPct val="120000"/>
        </a:lnSpc>
        <a:spcBef>
          <a:spcPts val="2300"/>
        </a:spcBef>
        <a:buSzPct val="82000"/>
        <a:buChar char="๏"/>
        <a:defRPr sz="3200">
          <a:latin typeface="Arial" panose="020B0604020202020204" pitchFamily="34" charset="0"/>
          <a:ea typeface="+mn-ea"/>
          <a:cs typeface="Arial" panose="020B0604020202020204" pitchFamily="34" charset="0"/>
          <a:sym typeface="Gill Sans Light"/>
        </a:defRPr>
      </a:lvl1pPr>
      <a:lvl2pPr marL="622576" indent="-362226" defTabSz="292100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2pPr>
      <a:lvl3pPr marL="882926" indent="-362226" defTabSz="292100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3pPr>
      <a:lvl4pPr marL="1143276" indent="-362226" defTabSz="292100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4pPr>
      <a:lvl5pPr marL="1403626" indent="-362226" defTabSz="292100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5pPr>
      <a:lvl6pPr marL="1663976" indent="-362226" defTabSz="292100">
        <a:lnSpc>
          <a:spcPct val="120000"/>
        </a:lnSpc>
        <a:spcBef>
          <a:spcPts val="2300"/>
        </a:spcBef>
        <a:buSzPct val="82000"/>
        <a:buChar char="•"/>
        <a:defRPr sz="3200">
          <a:latin typeface="+mn-lt"/>
          <a:ea typeface="+mn-ea"/>
          <a:cs typeface="+mn-cs"/>
          <a:sym typeface="Gill Sans Light"/>
        </a:defRPr>
      </a:lvl6pPr>
      <a:lvl7pPr marL="1924326" indent="-362226" defTabSz="292100">
        <a:lnSpc>
          <a:spcPct val="120000"/>
        </a:lnSpc>
        <a:spcBef>
          <a:spcPts val="2300"/>
        </a:spcBef>
        <a:buSzPct val="82000"/>
        <a:buChar char="•"/>
        <a:defRPr sz="3200">
          <a:latin typeface="+mn-lt"/>
          <a:ea typeface="+mn-ea"/>
          <a:cs typeface="+mn-cs"/>
          <a:sym typeface="Gill Sans Light"/>
        </a:defRPr>
      </a:lvl7pPr>
      <a:lvl8pPr marL="2184676" indent="-362226" defTabSz="292100">
        <a:lnSpc>
          <a:spcPct val="120000"/>
        </a:lnSpc>
        <a:spcBef>
          <a:spcPts val="2300"/>
        </a:spcBef>
        <a:buSzPct val="82000"/>
        <a:buChar char="•"/>
        <a:defRPr sz="3200">
          <a:latin typeface="+mn-lt"/>
          <a:ea typeface="+mn-ea"/>
          <a:cs typeface="+mn-cs"/>
          <a:sym typeface="Gill Sans Light"/>
        </a:defRPr>
      </a:lvl8pPr>
      <a:lvl9pPr marL="2445026" indent="-362226" defTabSz="292100">
        <a:lnSpc>
          <a:spcPct val="120000"/>
        </a:lnSpc>
        <a:spcBef>
          <a:spcPts val="2300"/>
        </a:spcBef>
        <a:buSzPct val="82000"/>
        <a:buChar char="•"/>
        <a:defRPr sz="3200">
          <a:latin typeface="+mn-lt"/>
          <a:ea typeface="+mn-ea"/>
          <a:cs typeface="+mn-cs"/>
          <a:sym typeface="Gill Sans Light"/>
        </a:defRPr>
      </a:lvl9pPr>
    </p:bodyStyle>
    <p:otherStyle>
      <a:lvl1pPr algn="ctr" defTabSz="2921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14300" algn="ctr" defTabSz="2921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228600" algn="ctr" defTabSz="2921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342900" algn="ctr" defTabSz="2921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457200" algn="ctr" defTabSz="2921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571500" algn="ctr" defTabSz="2921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685800" algn="ctr" defTabSz="2921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800100" algn="ctr" defTabSz="2921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914400" algn="ctr" defTabSz="292100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"/>
          <p:cNvSpPr txBox="1">
            <a:spLocks noGrp="1"/>
          </p:cNvSpPr>
          <p:nvPr>
            <p:ph type="ctrTitle"/>
          </p:nvPr>
        </p:nvSpPr>
        <p:spPr>
          <a:xfrm>
            <a:off x="1524000" y="0"/>
            <a:ext cx="9144000" cy="1413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Assembly in SolidWorks</a:t>
            </a:r>
            <a:endParaRPr dirty="0"/>
          </a:p>
        </p:txBody>
      </p:sp>
      <p:pic>
        <p:nvPicPr>
          <p:cNvPr id="3" name="Picture 2" descr="A blue and red machine with a green base&#10;&#10;Description automatically generated">
            <a:extLst>
              <a:ext uri="{FF2B5EF4-FFF2-40B4-BE49-F238E27FC236}">
                <a16:creationId xmlns:a16="http://schemas.microsoft.com/office/drawing/2014/main" id="{89ED5A06-16AB-05E1-87B7-9E0F875DF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146" y="1413534"/>
            <a:ext cx="4339708" cy="4619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en-US"/>
              <a:t>Activity </a:t>
            </a:r>
          </a:p>
        </p:txBody>
      </p:sp>
      <p:sp>
        <p:nvSpPr>
          <p:cNvPr id="129" name="Google Shape;129;p12"/>
          <p:cNvSpPr txBox="1"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en-US"/>
              <a:t>Complete the Lesson 2: Assemblies tutorial </a:t>
            </a:r>
          </a:p>
          <a:p>
            <a:pPr lvl="0"/>
            <a:r>
              <a:rPr lang="en-US"/>
              <a:t>Assemble the Vise</a:t>
            </a:r>
          </a:p>
          <a:p>
            <a:pPr lvl="1"/>
            <a:r>
              <a:rPr lang="en-US"/>
              <a:t>If your parts do not fit correctly, use the parts that are shared with you to make the assembly </a:t>
            </a:r>
          </a:p>
        </p:txBody>
      </p:sp>
      <p:sp>
        <p:nvSpPr>
          <p:cNvPr id="130" name="Google Shape;130;p12"/>
          <p:cNvSpPr txBox="1">
            <a:spLocks noGrp="1"/>
          </p:cNvSpPr>
          <p:nvPr>
            <p:ph type="sldNum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87">
                <a:solidFill>
                  <a:srgbClr val="000000"/>
                </a:solidFill>
              </a:rPr>
              <a:t>10</a:t>
            </a:fld>
            <a:endParaRPr sz="887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en-US"/>
              <a:t>Vice Assembly </a:t>
            </a:r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87">
                <a:solidFill>
                  <a:srgbClr val="000000"/>
                </a:solidFill>
              </a:rPr>
              <a:t>11</a:t>
            </a:fld>
            <a:endParaRPr sz="887">
              <a:solidFill>
                <a:srgbClr val="000000"/>
              </a:solidFill>
            </a:endParaRPr>
          </a:p>
        </p:txBody>
      </p:sp>
      <p:pic>
        <p:nvPicPr>
          <p:cNvPr id="137" name="Google Shape;13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716" y="1292655"/>
            <a:ext cx="7332568" cy="4933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en-US" dirty="0"/>
              <a:t>Design for Manufacturing</a:t>
            </a:r>
          </a:p>
        </p:txBody>
      </p:sp>
      <p:sp>
        <p:nvSpPr>
          <p:cNvPr id="81" name="Google Shape;81;p6"/>
          <p:cNvSpPr txBox="1"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en-US" dirty="0"/>
              <a:t>Tolerances </a:t>
            </a:r>
          </a:p>
          <a:p>
            <a:pPr lvl="0"/>
            <a:r>
              <a:rPr lang="en-US" dirty="0"/>
              <a:t>Manifold vs Non-manifold </a:t>
            </a:r>
          </a:p>
          <a:p>
            <a:pPr lvl="0"/>
            <a:r>
              <a:rPr lang="en-US" dirty="0"/>
              <a:t>Part Influence on Assembly</a:t>
            </a:r>
          </a:p>
          <a:p>
            <a:pPr lvl="0"/>
            <a:r>
              <a:rPr lang="en-US" dirty="0"/>
              <a:t>Assembly Steps </a:t>
            </a:r>
          </a:p>
        </p:txBody>
      </p:sp>
      <p:sp>
        <p:nvSpPr>
          <p:cNvPr id="82" name="Google Shape;82;p6"/>
          <p:cNvSpPr txBox="1">
            <a:spLocks noGrp="1"/>
          </p:cNvSpPr>
          <p:nvPr>
            <p:ph type="sldNum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87">
                <a:solidFill>
                  <a:srgbClr val="000000"/>
                </a:solidFill>
              </a:rPr>
              <a:t>2</a:t>
            </a:fld>
            <a:endParaRPr sz="887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en-US"/>
              <a:t>Geometric Dimensioning and Tolerancing 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1"/>
          </p:nvPr>
        </p:nvSpPr>
        <p:spPr>
          <a:xfrm>
            <a:off x="541447" y="1017070"/>
            <a:ext cx="7428610" cy="5024276"/>
          </a:xfr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lvl="0"/>
            <a:r>
              <a:rPr lang="en-US" dirty="0"/>
              <a:t>Tolerances in a design tell the inspector how much variance or imperfection is allowable before the part must be considered unfit for use.</a:t>
            </a:r>
          </a:p>
          <a:p>
            <a:pPr lvl="0"/>
            <a:r>
              <a:rPr lang="en-US" dirty="0"/>
              <a:t>Tolerance is the difference between the maximum and minimum limits on the dimensions of the part.</a:t>
            </a:r>
          </a:p>
          <a:p>
            <a:pPr lvl="0"/>
            <a:r>
              <a:rPr lang="en-US" dirty="0"/>
              <a:t>Since parts are never perfect, a datum feature is used during inspection, to  substitute for the perfect datum of the drawing.</a:t>
            </a:r>
          </a:p>
          <a:p>
            <a:pPr lvl="0"/>
            <a:r>
              <a:rPr lang="en-US" dirty="0"/>
              <a:t>Datum features are simply referred to as datums</a:t>
            </a:r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87">
                <a:solidFill>
                  <a:srgbClr val="000000"/>
                </a:solidFill>
              </a:rPr>
              <a:t>3</a:t>
            </a:fld>
            <a:endParaRPr sz="887">
              <a:solidFill>
                <a:srgbClr val="000000"/>
              </a:solidFill>
            </a:endParaRPr>
          </a:p>
        </p:txBody>
      </p:sp>
      <p:pic>
        <p:nvPicPr>
          <p:cNvPr id="90" name="Google Shape;90;p7" descr="cmm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0324" y="2354118"/>
            <a:ext cx="3697194" cy="2661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en-US"/>
              <a:t>Plus / Minus Tolerancing</a:t>
            </a:r>
          </a:p>
        </p:txBody>
      </p:sp>
      <p:sp>
        <p:nvSpPr>
          <p:cNvPr id="96" name="Google Shape;96;p8"/>
          <p:cNvSpPr txBox="1">
            <a:spLocks noGrp="1"/>
          </p:cNvSpPr>
          <p:nvPr>
            <p:ph type="body" idx="1"/>
          </p:nvPr>
        </p:nvSpPr>
        <p:spPr>
          <a:xfrm>
            <a:off x="598203" y="1461912"/>
            <a:ext cx="6577347" cy="4823860"/>
          </a:xfr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lvl="0"/>
            <a:r>
              <a:rPr lang="en-US" dirty="0"/>
              <a:t>When the part is produced in a manufacturing process, there will be errors.</a:t>
            </a:r>
          </a:p>
          <a:p>
            <a:pPr lvl="0"/>
            <a:r>
              <a:rPr lang="en-US" dirty="0"/>
              <a:t>Even though most errors are undetectable to our eye, the variations can be picked up using precise measurements such as a CMM.</a:t>
            </a:r>
          </a:p>
          <a:p>
            <a:pPr lvl="0"/>
            <a:endParaRPr lang="en-US" dirty="0"/>
          </a:p>
        </p:txBody>
      </p:sp>
      <p:sp>
        <p:nvSpPr>
          <p:cNvPr id="97" name="Google Shape;97;p8"/>
          <p:cNvSpPr txBox="1">
            <a:spLocks noGrp="1"/>
          </p:cNvSpPr>
          <p:nvPr>
            <p:ph type="sldNum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87">
                <a:solidFill>
                  <a:srgbClr val="000000"/>
                </a:solidFill>
              </a:rPr>
              <a:t>4</a:t>
            </a:fld>
            <a:endParaRPr sz="887">
              <a:solidFill>
                <a:srgbClr val="000000"/>
              </a:solidFill>
            </a:endParaRPr>
          </a:p>
        </p:txBody>
      </p:sp>
      <p:pic>
        <p:nvPicPr>
          <p:cNvPr id="98" name="Google Shape;98;p8" descr="t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5550" y="1249387"/>
            <a:ext cx="4620372" cy="48265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en-US" dirty="0"/>
              <a:t>Manifold vs. Non-Manifold </a:t>
            </a:r>
          </a:p>
        </p:txBody>
      </p:sp>
      <p:sp>
        <p:nvSpPr>
          <p:cNvPr id="104" name="Google Shape;104;p9"/>
          <p:cNvSpPr txBox="1">
            <a:spLocks noGrp="1"/>
          </p:cNvSpPr>
          <p:nvPr>
            <p:ph type="body" idx="1"/>
          </p:nvPr>
        </p:nvSpPr>
        <p:spPr>
          <a:xfrm>
            <a:off x="598202" y="900660"/>
            <a:ext cx="10995596" cy="4823860"/>
          </a:xfr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en-US" dirty="0"/>
              <a:t>Think of it as “Manufacturable” vs “Non-Manufacturable” </a:t>
            </a:r>
          </a:p>
          <a:p>
            <a:pPr lvl="0"/>
            <a:r>
              <a:rPr lang="en-US" dirty="0"/>
              <a:t>Can this part be manufactured? </a:t>
            </a:r>
          </a:p>
        </p:txBody>
      </p:sp>
      <p:sp>
        <p:nvSpPr>
          <p:cNvPr id="105" name="Google Shape;105;p9"/>
          <p:cNvSpPr txBox="1">
            <a:spLocks noGrp="1"/>
          </p:cNvSpPr>
          <p:nvPr>
            <p:ph type="sldNum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87">
                <a:solidFill>
                  <a:srgbClr val="000000"/>
                </a:solidFill>
              </a:rPr>
              <a:t>5</a:t>
            </a:fld>
            <a:endParaRPr sz="887">
              <a:solidFill>
                <a:srgbClr val="000000"/>
              </a:solidFill>
            </a:endParaRPr>
          </a:p>
        </p:txBody>
      </p:sp>
      <p:pic>
        <p:nvPicPr>
          <p:cNvPr id="106" name="Google Shape;106;p9"/>
          <p:cNvPicPr preferRelativeResize="0"/>
          <p:nvPr/>
        </p:nvPicPr>
        <p:blipFill rotWithShape="1">
          <a:blip r:embed="rId3">
            <a:alphaModFix/>
          </a:blip>
          <a:srcRect l="41274" t="21294" r="6957" b="14487"/>
          <a:stretch/>
        </p:blipFill>
        <p:spPr>
          <a:xfrm>
            <a:off x="6807763" y="3024227"/>
            <a:ext cx="2290299" cy="256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57273" y="3024227"/>
            <a:ext cx="1583435" cy="25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773" y="2726100"/>
            <a:ext cx="5963150" cy="34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en-US" dirty="0"/>
              <a:t>Creating an Assembly </a:t>
            </a:r>
          </a:p>
        </p:txBody>
      </p:sp>
      <p:sp>
        <p:nvSpPr>
          <p:cNvPr id="47" name="Google Shape;47;p2"/>
          <p:cNvSpPr txBox="1">
            <a:spLocks noGrp="1"/>
          </p:cNvSpPr>
          <p:nvPr>
            <p:ph type="sldNum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87">
                <a:solidFill>
                  <a:srgbClr val="000000"/>
                </a:solidFill>
              </a:rPr>
              <a:t>6</a:t>
            </a:fld>
            <a:endParaRPr sz="887">
              <a:solidFill>
                <a:srgbClr val="000000"/>
              </a:solidFill>
            </a:endParaRPr>
          </a:p>
        </p:txBody>
      </p:sp>
      <p:pic>
        <p:nvPicPr>
          <p:cNvPr id="48" name="Google Shape;4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187" y="1219075"/>
            <a:ext cx="6619625" cy="51089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"/>
          <p:cNvSpPr/>
          <p:nvPr/>
        </p:nvSpPr>
        <p:spPr>
          <a:xfrm>
            <a:off x="3846169" y="2167218"/>
            <a:ext cx="960000" cy="565500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en-US"/>
              <a:t>Inserting Parts </a:t>
            </a:r>
          </a:p>
        </p:txBody>
      </p:sp>
      <p:sp>
        <p:nvSpPr>
          <p:cNvPr id="55" name="Google Shape;55;p3"/>
          <p:cNvSpPr txBox="1">
            <a:spLocks noGrp="1"/>
          </p:cNvSpPr>
          <p:nvPr>
            <p:ph type="body" idx="1"/>
          </p:nvPr>
        </p:nvSpPr>
        <p:spPr>
          <a:xfrm>
            <a:off x="334400" y="1114074"/>
            <a:ext cx="1986284" cy="4823860"/>
          </a:xfr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en-US" dirty="0"/>
              <a:t>Click “Browse if parts do not show in dialog box</a:t>
            </a:r>
          </a:p>
        </p:txBody>
      </p:sp>
      <p:sp>
        <p:nvSpPr>
          <p:cNvPr id="56" name="Google Shape;56;p3"/>
          <p:cNvSpPr txBox="1">
            <a:spLocks noGrp="1"/>
          </p:cNvSpPr>
          <p:nvPr>
            <p:ph type="sldNum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87">
                <a:solidFill>
                  <a:srgbClr val="000000"/>
                </a:solidFill>
              </a:rPr>
              <a:t>7</a:t>
            </a:fld>
            <a:endParaRPr sz="887">
              <a:solidFill>
                <a:srgbClr val="000000"/>
              </a:solidFill>
            </a:endParaRPr>
          </a:p>
        </p:txBody>
      </p:sp>
      <p:pic>
        <p:nvPicPr>
          <p:cNvPr id="57" name="Google Shape;5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0588" y="1282552"/>
            <a:ext cx="9278530" cy="48724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3"/>
          <p:cNvCxnSpPr/>
          <p:nvPr/>
        </p:nvCxnSpPr>
        <p:spPr>
          <a:xfrm rot="10800000">
            <a:off x="3730847" y="2025536"/>
            <a:ext cx="2740800" cy="2110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en-US" dirty="0"/>
              <a:t>The Assembly Tree</a:t>
            </a:r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400911" y="1192207"/>
            <a:ext cx="3110714" cy="4823860"/>
          </a:xfrm>
          <a:noFill/>
          <a:ln>
            <a:noFill/>
          </a:ln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pPr lvl="0"/>
            <a:r>
              <a:rPr lang="en-US" dirty="0"/>
              <a:t>The design tree stores all information regarding the parts, mates, materials, and history of the assembly </a:t>
            </a:r>
          </a:p>
          <a:p>
            <a:pPr lvl="0"/>
            <a:r>
              <a:rPr lang="en-US" dirty="0"/>
              <a:t>Very useful for manipulating parts </a:t>
            </a:r>
          </a:p>
        </p:txBody>
      </p:sp>
      <p:sp>
        <p:nvSpPr>
          <p:cNvPr id="65" name="Google Shape;65;p4"/>
          <p:cNvSpPr txBox="1">
            <a:spLocks noGrp="1"/>
          </p:cNvSpPr>
          <p:nvPr>
            <p:ph type="sldNum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87">
                <a:solidFill>
                  <a:srgbClr val="000000"/>
                </a:solidFill>
              </a:rPr>
              <a:t>8</a:t>
            </a:fld>
            <a:endParaRPr sz="887">
              <a:solidFill>
                <a:srgbClr val="000000"/>
              </a:solidFill>
            </a:endParaRPr>
          </a:p>
        </p:txBody>
      </p:sp>
      <p:pic>
        <p:nvPicPr>
          <p:cNvPr id="66" name="Google Shape;6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925" y="1575915"/>
            <a:ext cx="8148789" cy="436384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4"/>
          <p:cNvSpPr/>
          <p:nvPr/>
        </p:nvSpPr>
        <p:spPr>
          <a:xfrm>
            <a:off x="3886537" y="2546312"/>
            <a:ext cx="1265634" cy="185542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lvl="0"/>
            <a:r>
              <a:rPr lang="en-US" dirty="0"/>
              <a:t>Move Component </a:t>
            </a:r>
          </a:p>
        </p:txBody>
      </p:sp>
      <p:sp>
        <p:nvSpPr>
          <p:cNvPr id="73" name="Google Shape;73;p5"/>
          <p:cNvSpPr txBox="1">
            <a:spLocks noGrp="1"/>
          </p:cNvSpPr>
          <p:nvPr>
            <p:ph type="sldNum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87">
                <a:solidFill>
                  <a:srgbClr val="000000"/>
                </a:solidFill>
              </a:rPr>
              <a:t>9</a:t>
            </a:fld>
            <a:endParaRPr sz="887">
              <a:solidFill>
                <a:srgbClr val="000000"/>
              </a:solidFill>
            </a:endParaRPr>
          </a:p>
        </p:txBody>
      </p:sp>
      <p:pic>
        <p:nvPicPr>
          <p:cNvPr id="74" name="Google Shape;74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388" y="1311692"/>
            <a:ext cx="8871251" cy="46482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5"/>
          <p:cNvCxnSpPr/>
          <p:nvPr/>
        </p:nvCxnSpPr>
        <p:spPr>
          <a:xfrm rot="10800000">
            <a:off x="4651017" y="2142300"/>
            <a:ext cx="244500" cy="2573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1_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F171AB25A2240AB7E6B665531E8E7" ma:contentTypeVersion="14" ma:contentTypeDescription="Create a new document." ma:contentTypeScope="" ma:versionID="1a5023fdf6055bd9ee783c3ec8eeb819">
  <xsd:schema xmlns:xsd="http://www.w3.org/2001/XMLSchema" xmlns:xs="http://www.w3.org/2001/XMLSchema" xmlns:p="http://schemas.microsoft.com/office/2006/metadata/properties" xmlns:ns2="c3cb4f5c-c7cf-4072-bc62-0567e2364229" xmlns:ns3="a109c017-75d7-4750-a027-1727423ae59e" targetNamespace="http://schemas.microsoft.com/office/2006/metadata/properties" ma:root="true" ma:fieldsID="66d4d8841c0adb85c325b431616d61e1" ns2:_="" ns3:_="">
    <xsd:import namespace="c3cb4f5c-c7cf-4072-bc62-0567e2364229"/>
    <xsd:import namespace="a109c017-75d7-4750-a027-1727423ae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b4f5c-c7cf-4072-bc62-0567e2364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de203d1-7cfb-462f-9308-eb621c314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9c017-75d7-4750-a027-1727423ae59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cb4f5c-c7cf-4072-bc62-0567e23642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AC9A4CF-623D-429E-884D-71AE54F9C445}"/>
</file>

<file path=customXml/itemProps2.xml><?xml version="1.0" encoding="utf-8"?>
<ds:datastoreItem xmlns:ds="http://schemas.openxmlformats.org/officeDocument/2006/customXml" ds:itemID="{027A7632-2D1D-4F9D-B3EB-9C3CD126E6CE}"/>
</file>

<file path=customXml/itemProps3.xml><?xml version="1.0" encoding="utf-8"?>
<ds:datastoreItem xmlns:ds="http://schemas.openxmlformats.org/officeDocument/2006/customXml" ds:itemID="{5B705B57-E85E-4BDE-9363-CA2B0F91F1B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245</Words>
  <Application>Microsoft Macintosh PowerPoint</Application>
  <PresentationFormat>Widescreen</PresentationFormat>
  <Paragraphs>39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Gill Sans Light</vt:lpstr>
      <vt:lpstr>Calibri</vt:lpstr>
      <vt:lpstr>Gill Sans</vt:lpstr>
      <vt:lpstr>Gill Sans SemiBold</vt:lpstr>
      <vt:lpstr>1_Showroom</vt:lpstr>
      <vt:lpstr>Assembly in SolidWorks</vt:lpstr>
      <vt:lpstr>Design for Manufacturing</vt:lpstr>
      <vt:lpstr>Geometric Dimensioning and Tolerancing </vt:lpstr>
      <vt:lpstr>Plus / Minus Tolerancing</vt:lpstr>
      <vt:lpstr>Manifold vs. Non-Manifold </vt:lpstr>
      <vt:lpstr>Creating an Assembly </vt:lpstr>
      <vt:lpstr>Inserting Parts </vt:lpstr>
      <vt:lpstr>The Assembly Tree</vt:lpstr>
      <vt:lpstr>Move Component </vt:lpstr>
      <vt:lpstr>Activity </vt:lpstr>
      <vt:lpstr>Vice Assembly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2023-05-18T19:49:00Z</dcterms:created>
  <dcterms:modified xsi:type="dcterms:W3CDTF">2024-05-28T17:18:13Z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0x010100EFEF171AB25A2240AB7E6B665531E8E7</vt:lpwstr>
  </property>
</Properties>
</file>