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257" r:id="rId6"/>
    <p:sldId id="259" r:id="rId7"/>
    <p:sldId id="261" r:id="rId8"/>
    <p:sldId id="311" r:id="rId9"/>
    <p:sldId id="308" r:id="rId10"/>
    <p:sldId id="307" r:id="rId11"/>
    <p:sldId id="309" r:id="rId12"/>
    <p:sldId id="316" r:id="rId13"/>
    <p:sldId id="310" r:id="rId14"/>
    <p:sldId id="317" r:id="rId15"/>
    <p:sldId id="312" r:id="rId16"/>
    <p:sldId id="315" r:id="rId17"/>
    <p:sldId id="314" r:id="rId18"/>
    <p:sldId id="342" r:id="rId19"/>
    <p:sldId id="332" r:id="rId20"/>
    <p:sldId id="270" r:id="rId21"/>
    <p:sldId id="284" r:id="rId22"/>
    <p:sldId id="350" r:id="rId23"/>
    <p:sldId id="351" r:id="rId24"/>
    <p:sldId id="352" r:id="rId25"/>
    <p:sldId id="285" r:id="rId26"/>
    <p:sldId id="327" r:id="rId27"/>
    <p:sldId id="318" r:id="rId28"/>
    <p:sldId id="289" r:id="rId29"/>
    <p:sldId id="286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6" r:id="rId38"/>
    <p:sldId id="340" r:id="rId39"/>
    <p:sldId id="353" r:id="rId40"/>
    <p:sldId id="298" r:id="rId41"/>
    <p:sldId id="291" r:id="rId42"/>
    <p:sldId id="306" r:id="rId43"/>
    <p:sldId id="303" r:id="rId44"/>
    <p:sldId id="305" r:id="rId45"/>
    <p:sldId id="304" r:id="rId46"/>
    <p:sldId id="349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3"/>
    <p:restoredTop sz="87000"/>
  </p:normalViewPr>
  <p:slideViewPr>
    <p:cSldViewPr snapToGrid="0" snapToObjects="1">
      <p:cViewPr varScale="1">
        <p:scale>
          <a:sx n="95" d="100"/>
          <a:sy n="95" d="100"/>
        </p:scale>
        <p:origin x="686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C22D-035A-6A48-87F8-6BCA0D26743C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1F35A-A2C4-6048-A12A-9490AD837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08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346AD-3D3B-0B46-8A0C-42884C206D74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D9D18-5428-634E-9AA7-DB577E066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2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4D2D9-08A0-3C4B-891B-CB97009B99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89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rearrange - put VRAC slide first</a:t>
            </a:r>
          </a:p>
          <a:p>
            <a:endParaRPr lang="en-US" dirty="0"/>
          </a:p>
          <a:p>
            <a:r>
              <a:rPr lang="en-US" dirty="0"/>
              <a:t>add 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45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(skipped this activity)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(Discussion)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(Discussion)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2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pop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3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1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0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(Discussion)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9D18-5428-634E-9AA7-DB577E0667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2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0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3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3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5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2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Newendorp, HCI - Interdisciplinary Research - 2024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Newendorp, HCI - Interdisciplinary Research - 2024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56B5-B954-BE43-AFE9-7724A3D2FE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black background with red text&#10;&#10;Description automatically generated with low confidence">
            <a:extLst>
              <a:ext uri="{FF2B5EF4-FFF2-40B4-BE49-F238E27FC236}">
                <a16:creationId xmlns:a16="http://schemas.microsoft.com/office/drawing/2014/main" id="{0C7913DD-8A22-17BB-56F5-0784B5C14D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6187" y="4594623"/>
            <a:ext cx="2090105" cy="4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2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ZwABiQBmuL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en.edu/openlearn/money-business/people-organisation-matters/hybrid-working-organisational-development/content-section-2.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gma.com/prototypin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gma.com/prototypin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gma.com/prototypin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ac.iastate.edu/directory/?wpv-classification=facult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rad-college.iastate.edu/academics/programs/apprograms.php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1935"/>
            <a:ext cx="8103973" cy="1472093"/>
          </a:xfrm>
        </p:spPr>
        <p:txBody>
          <a:bodyPr>
            <a:normAutofit/>
          </a:bodyPr>
          <a:lstStyle/>
          <a:p>
            <a:r>
              <a:rPr lang="en-US" dirty="0"/>
              <a:t>Interdisciplinary Research</a:t>
            </a:r>
            <a:br>
              <a:rPr lang="en-US" dirty="0"/>
            </a:br>
            <a:r>
              <a:rPr lang="en-US" sz="2800" dirty="0"/>
              <a:t>   REU Intro to HCI, Lecture 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4028"/>
            <a:ext cx="7190909" cy="11214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Amanda Newendorp, with content from Stephen Gilbert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24AE4-8265-F250-4EFF-F060569A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EC1C-3551-8A4B-B865-D6C64E561CF5}" type="slidenum">
              <a:rPr lang="en-US" smtClean="0"/>
              <a:t>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C67E5-C39D-77DD-DEA9-A7BCF058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4290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F94D-B32F-A236-7DA8-7DA03043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interdisciplinary research (IDR)?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8E7BE-2408-2768-814D-5101F313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031673" cy="339447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</a:rPr>
              <a:t>Interdisciplinary research is a mode of research by </a:t>
            </a:r>
            <a:r>
              <a:rPr lang="en-US" sz="1800" b="1" dirty="0">
                <a:solidFill>
                  <a:srgbClr val="BA120A"/>
                </a:solidFill>
                <a:effectLst/>
              </a:rPr>
              <a:t>teams</a:t>
            </a:r>
            <a:r>
              <a:rPr lang="en-US" sz="1800" dirty="0">
                <a:solidFill>
                  <a:srgbClr val="000000"/>
                </a:solidFill>
                <a:effectLst/>
              </a:rPr>
              <a:t> or individuals that </a:t>
            </a:r>
            <a:r>
              <a:rPr lang="en-US" sz="1800" b="1" dirty="0">
                <a:solidFill>
                  <a:srgbClr val="0B4EB3"/>
                </a:solidFill>
                <a:effectLst/>
              </a:rPr>
              <a:t>integrates</a:t>
            </a:r>
            <a:r>
              <a:rPr lang="en-US" sz="1800" dirty="0">
                <a:solidFill>
                  <a:srgbClr val="000000"/>
                </a:solidFill>
                <a:effectLst/>
              </a:rPr>
              <a:t> information, data, techniques, tools, perspectives, concepts, and/or theories </a:t>
            </a:r>
            <a:r>
              <a:rPr lang="en-US" sz="1800" b="1" dirty="0">
                <a:solidFill>
                  <a:srgbClr val="0B4EB3"/>
                </a:solidFill>
                <a:effectLst/>
              </a:rPr>
              <a:t>from two or more disciplines</a:t>
            </a:r>
            <a:r>
              <a:rPr lang="en-US" sz="1800" dirty="0">
                <a:solidFill>
                  <a:srgbClr val="000000"/>
                </a:solidFill>
                <a:effectLst/>
              </a:rPr>
              <a:t> or bodies of specialized knowledge </a:t>
            </a:r>
            <a:r>
              <a:rPr lang="en-US" sz="1800" b="1" dirty="0">
                <a:solidFill>
                  <a:srgbClr val="107820"/>
                </a:solidFill>
                <a:effectLst/>
              </a:rPr>
              <a:t>to advance fundamental understanding or to solve problems </a:t>
            </a:r>
            <a:r>
              <a:rPr lang="en-US" sz="1800" dirty="0">
                <a:solidFill>
                  <a:srgbClr val="000000"/>
                </a:solidFill>
                <a:effectLst/>
              </a:rPr>
              <a:t>whose solutions are beyond the scope of a single discipline or area of research practice.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0B0B9-C95C-E6FD-7AA7-4ACAA7F4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294F6-37DA-8F96-FC48-1B5D9FA6E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04" y="1200151"/>
            <a:ext cx="2026600" cy="3080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8C23C-D866-F1A6-8639-4F02A6CF5B9D}"/>
              </a:ext>
            </a:extLst>
          </p:cNvPr>
          <p:cNvSpPr txBox="1"/>
          <p:nvPr/>
        </p:nvSpPr>
        <p:spPr>
          <a:xfrm>
            <a:off x="5457004" y="4264572"/>
            <a:ext cx="160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</a:rPr>
              <a:t>NAS, 2004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6F3DC0E-BD67-CA9D-C86C-55237D6B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08BA-BB90-1D46-79E6-5277E89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is IDR important?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96371-DE9C-12D7-3014-4B87327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DE05085-43DE-94BC-1ED3-3915E28E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C921-1283-15F0-DF06-E0A9CA8A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Wicked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A76B-2AAF-E614-2185-F3B4C3B2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935089" cy="339447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https://www.youtube.com/watch?v=ZwABiQBmuLA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C2860-8557-33CD-D8D7-F6121568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8" name="Picture 4" descr="Described image">
            <a:extLst>
              <a:ext uri="{FF2B5EF4-FFF2-40B4-BE49-F238E27FC236}">
                <a16:creationId xmlns:a16="http://schemas.microsoft.com/office/drawing/2014/main" id="{2DB9E2BA-CC96-BC60-EC5B-37D911B9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69" y="0"/>
            <a:ext cx="4638178" cy="455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C4627-3DA0-1EED-9A2F-731F6A766CB9}"/>
              </a:ext>
            </a:extLst>
          </p:cNvPr>
          <p:cNvSpPr txBox="1"/>
          <p:nvPr/>
        </p:nvSpPr>
        <p:spPr>
          <a:xfrm>
            <a:off x="5137013" y="4428709"/>
            <a:ext cx="31672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https://www.open.edu/openlearn/money-business/people-organisation-matters/hybrid-working-organisational-development/content-section-2.2</a:t>
            </a:r>
            <a:r>
              <a:rPr lang="en-US" sz="8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DF99F-6F82-99D2-44F7-ED8D8F37037F}"/>
              </a:ext>
            </a:extLst>
          </p:cNvPr>
          <p:cNvSpPr txBox="1"/>
          <p:nvPr/>
        </p:nvSpPr>
        <p:spPr>
          <a:xfrm>
            <a:off x="459808" y="2597140"/>
            <a:ext cx="95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Poverty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54649-6A1E-CFEA-6ADF-9722FD177236}"/>
              </a:ext>
            </a:extLst>
          </p:cNvPr>
          <p:cNvSpPr txBox="1"/>
          <p:nvPr/>
        </p:nvSpPr>
        <p:spPr>
          <a:xfrm>
            <a:off x="949105" y="3078004"/>
            <a:ext cx="169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Climate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AC5C-6479-8E22-ACA9-EE1195D8BF79}"/>
              </a:ext>
            </a:extLst>
          </p:cNvPr>
          <p:cNvSpPr txBox="1"/>
          <p:nvPr/>
        </p:nvSpPr>
        <p:spPr>
          <a:xfrm>
            <a:off x="2290869" y="2734869"/>
            <a:ext cx="14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Sustainability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8DA7B-ADD3-FCDC-94B9-7EE202B0EDB7}"/>
              </a:ext>
            </a:extLst>
          </p:cNvPr>
          <p:cNvSpPr txBox="1"/>
          <p:nvPr/>
        </p:nvSpPr>
        <p:spPr>
          <a:xfrm>
            <a:off x="2099572" y="3659228"/>
            <a:ext cx="217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Antibiotic resistance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4B6EC-8C5F-F49F-EA18-98A4BF87850E}"/>
              </a:ext>
            </a:extLst>
          </p:cNvPr>
          <p:cNvSpPr txBox="1"/>
          <p:nvPr/>
        </p:nvSpPr>
        <p:spPr>
          <a:xfrm>
            <a:off x="198695" y="3551977"/>
            <a:ext cx="14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Food 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C0DDB-9C16-BD48-C8A1-219841F254DD}"/>
              </a:ext>
            </a:extLst>
          </p:cNvPr>
          <p:cNvSpPr txBox="1"/>
          <p:nvPr/>
        </p:nvSpPr>
        <p:spPr>
          <a:xfrm>
            <a:off x="422665" y="4092666"/>
            <a:ext cx="357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to healthcare and education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942D3B-7C83-CEB2-8099-2402D848B8ED}"/>
              </a:ext>
            </a:extLst>
          </p:cNvPr>
          <p:cNvSpPr txBox="1"/>
          <p:nvPr/>
        </p:nvSpPr>
        <p:spPr>
          <a:xfrm>
            <a:off x="1234876" y="2259591"/>
            <a:ext cx="195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Political instability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096D5-C48E-DA7D-970F-A853E3251CC4}"/>
              </a:ext>
            </a:extLst>
          </p:cNvPr>
          <p:cNvSpPr txBox="1"/>
          <p:nvPr/>
        </p:nvSpPr>
        <p:spPr>
          <a:xfrm>
            <a:off x="2812954" y="3220022"/>
            <a:ext cx="195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Inequality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63C12D5-E818-9DDD-5B79-29AE6B29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3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497B-0664-4611-3D10-7442C41B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CFB9E-09D9-A312-402C-FDD156CC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Your group has been asked to select a team of experts to tackle an emerging concern related to AI ethics.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In your groups, choose one of the two problems on the next slide.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What types of experts might you recruit to work on this problem?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If you could only choose three experts, who would you choose?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28912-0623-E1F3-EC35-40BBB072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67FDB28-7C58-CD60-6280-E6B58808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3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9AE3-067E-C8EA-2E51-4746E67C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D2A70-D962-1B8E-3B57-471773270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In your groups, choose one of the two problems.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What types of experts might you recruit to work on this problem?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If you could only choose three experts, who would you choose?</a:t>
            </a:r>
          </a:p>
          <a:p>
            <a:endParaRPr lang="en-US" sz="1800" dirty="0"/>
          </a:p>
          <a:p>
            <a:r>
              <a:rPr lang="en-US" sz="1800" dirty="0"/>
              <a:t>Problem #1: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The use of AI in autonomous decision-making, such as in self-driving cars and medical diagnostics, raises ethical questions about the accountability and reliability of these systems, especially in critical situations where human lives are at stake.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Problem #2: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There are concerns that biased algorithms perpetuate systematic discrimination against marginalized groups, leading to unfair outcomes in areas such as hiring</a:t>
            </a:r>
            <a:r>
              <a:rPr lang="en-US" sz="1800" dirty="0">
                <a:solidFill>
                  <a:srgbClr val="000000"/>
                </a:solidFill>
              </a:rPr>
              <a:t> and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criminal justice.</a:t>
            </a: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CAB77-9F33-12A2-DBAD-DA8B0013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5733173-FAB6-3BE6-CD62-4238D30C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6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08BA-BB90-1D46-79E6-5277E89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makes IDR difficult?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96371-DE9C-12D7-3014-4B87327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A0200C2-9B27-BD8B-B4D7-F23F24FE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8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Differences in research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173B055-1CFA-0FC9-1A76-BFCD1E5B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82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95CE-69F2-A43F-1E90-E96C4D8A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your research question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15BC1-488D-1329-4AEA-2729ED950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“Why are most U.S. elementary teachers female?”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Which data are more important?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81568-DDC3-A4C1-9047-D47011F2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22EA0-532C-C70E-8463-BB7596BC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16" y="2643424"/>
            <a:ext cx="2673475" cy="1892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75758-71CA-8789-9742-DE7EAD6E9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746" y="2643424"/>
            <a:ext cx="2686297" cy="189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B9F50-7B1B-B600-5214-5CE7CFB4123F}"/>
              </a:ext>
            </a:extLst>
          </p:cNvPr>
          <p:cNvSpPr txBox="1"/>
          <p:nvPr/>
        </p:nvSpPr>
        <p:spPr>
          <a:xfrm>
            <a:off x="5006745" y="4545462"/>
            <a:ext cx="198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Strober,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D639D-93C2-4460-48CB-F56A8C422EF1}"/>
              </a:ext>
            </a:extLst>
          </p:cNvPr>
          <p:cNvSpPr txBox="1"/>
          <p:nvPr/>
        </p:nvSpPr>
        <p:spPr>
          <a:xfrm>
            <a:off x="598842" y="2274092"/>
            <a:ext cx="387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 personal journals from teachers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C9CF2-05C0-3394-D91F-521C30ACF237}"/>
              </a:ext>
            </a:extLst>
          </p:cNvPr>
          <p:cNvSpPr txBox="1"/>
          <p:nvPr/>
        </p:nvSpPr>
        <p:spPr>
          <a:xfrm>
            <a:off x="5006745" y="2312426"/>
            <a:ext cx="267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Statistics on teacher hiring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D5D2E-E712-FF02-7CBC-67E6A79B89B4}"/>
              </a:ext>
            </a:extLst>
          </p:cNvPr>
          <p:cNvSpPr txBox="1"/>
          <p:nvPr/>
        </p:nvSpPr>
        <p:spPr>
          <a:xfrm>
            <a:off x="1409959" y="3285528"/>
            <a:ext cx="61311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Difference in research methods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6E711D1-3DD4-60A5-4E9A-08031C80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/>
              <a:t>Differences in knowledge, skills, and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8A6333C-5CB5-2761-E355-D70C3B1D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1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7EE1-C9BE-BF40-4425-42E71363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fidelity</a:t>
            </a:r>
          </a:p>
        </p:txBody>
      </p:sp>
      <p:pic>
        <p:nvPicPr>
          <p:cNvPr id="7" name="Content Placeholder 6" descr="A screenshot of a website&#10;&#10;Description automatically generated">
            <a:extLst>
              <a:ext uri="{FF2B5EF4-FFF2-40B4-BE49-F238E27FC236}">
                <a16:creationId xmlns:a16="http://schemas.microsoft.com/office/drawing/2014/main" id="{4E00CDD1-81F0-A19C-45AB-B149F7D59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526" y="1219760"/>
            <a:ext cx="3367580" cy="27676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0645-5604-25D1-45EF-A846A8D3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B1959F2F-BB2E-0242-0DFB-5D6F716A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78" y="1157144"/>
            <a:ext cx="3592285" cy="2897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5AF1E-994A-F1B6-A712-1AF496B477C6}"/>
              </a:ext>
            </a:extLst>
          </p:cNvPr>
          <p:cNvSpPr txBox="1"/>
          <p:nvPr/>
        </p:nvSpPr>
        <p:spPr>
          <a:xfrm>
            <a:off x="5959928" y="4364392"/>
            <a:ext cx="2490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https://www.figma.com/prototyping/</a:t>
            </a:r>
            <a:r>
              <a:rPr lang="en-US" sz="1200" dirty="0"/>
              <a:t>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E344B7B-FCAF-3DDA-0AEE-454BDCFC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9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4EAE4-F6B9-A216-64AF-076C6996D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couple scenarios: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92F7E-78BF-2C4C-3AB5-3B3C6449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4F872-675B-DDD9-CADF-4EB77216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4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7EE1-C9BE-BF40-4425-42E71363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fidelity</a:t>
            </a:r>
          </a:p>
        </p:txBody>
      </p:sp>
      <p:pic>
        <p:nvPicPr>
          <p:cNvPr id="7" name="Content Placeholder 6" descr="A screenshot of a website&#10;&#10;Description automatically generated">
            <a:extLst>
              <a:ext uri="{FF2B5EF4-FFF2-40B4-BE49-F238E27FC236}">
                <a16:creationId xmlns:a16="http://schemas.microsoft.com/office/drawing/2014/main" id="{4E00CDD1-81F0-A19C-45AB-B149F7D59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934" y="2571750"/>
            <a:ext cx="2490108" cy="20465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0645-5604-25D1-45EF-A846A8D3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B1959F2F-BB2E-0242-0DFB-5D6F716A1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1" t="8927" r="12598" b="2641"/>
          <a:stretch/>
        </p:blipFill>
        <p:spPr>
          <a:xfrm>
            <a:off x="6354934" y="213451"/>
            <a:ext cx="2490108" cy="2219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5AF1E-994A-F1B6-A712-1AF496B477C6}"/>
              </a:ext>
            </a:extLst>
          </p:cNvPr>
          <p:cNvSpPr txBox="1"/>
          <p:nvPr/>
        </p:nvSpPr>
        <p:spPr>
          <a:xfrm>
            <a:off x="6196692" y="4573940"/>
            <a:ext cx="2490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https://www.figma.com/prototyping/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3B381-9A24-1404-DABF-C2F34F9EB1B6}"/>
              </a:ext>
            </a:extLst>
          </p:cNvPr>
          <p:cNvSpPr txBox="1"/>
          <p:nvPr/>
        </p:nvSpPr>
        <p:spPr>
          <a:xfrm>
            <a:off x="457200" y="1291632"/>
            <a:ext cx="487872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UX designer: “I made a prototype with Figma; now I can have some people click through the interface and give me feedback”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51858-E1EE-66F3-F490-23B6957B7595}"/>
              </a:ext>
            </a:extLst>
          </p:cNvPr>
          <p:cNvSpPr txBox="1"/>
          <p:nvPr/>
        </p:nvSpPr>
        <p:spPr>
          <a:xfrm>
            <a:off x="457200" y="2393314"/>
            <a:ext cx="487872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Non-technical manager: “Whoa. You already built the app? How did we get this far without any testing?”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CF18F-A1B3-B52A-6051-3FE5D79E8BA3}"/>
              </a:ext>
            </a:extLst>
          </p:cNvPr>
          <p:cNvSpPr txBox="1"/>
          <p:nvPr/>
        </p:nvSpPr>
        <p:spPr>
          <a:xfrm>
            <a:off x="457200" y="3480915"/>
            <a:ext cx="48787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Engineer: “Yeah, this looks nice, but I can’t program it to X, Y, or Z because of technical constraints.”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A891A2-2ED0-C1E2-DE4A-278798FA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7EE1-C9BE-BF40-4425-42E71363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fidelity</a:t>
            </a:r>
          </a:p>
        </p:txBody>
      </p:sp>
      <p:pic>
        <p:nvPicPr>
          <p:cNvPr id="7" name="Content Placeholder 6" descr="A screenshot of a website&#10;&#10;Description automatically generated">
            <a:extLst>
              <a:ext uri="{FF2B5EF4-FFF2-40B4-BE49-F238E27FC236}">
                <a16:creationId xmlns:a16="http://schemas.microsoft.com/office/drawing/2014/main" id="{4E00CDD1-81F0-A19C-45AB-B149F7D59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934" y="2571750"/>
            <a:ext cx="2490108" cy="20465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0645-5604-25D1-45EF-A846A8D3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B1959F2F-BB2E-0242-0DFB-5D6F716A1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1" t="8927" r="12598" b="2641"/>
          <a:stretch/>
        </p:blipFill>
        <p:spPr>
          <a:xfrm>
            <a:off x="6354934" y="213451"/>
            <a:ext cx="2490108" cy="2219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5AF1E-994A-F1B6-A712-1AF496B477C6}"/>
              </a:ext>
            </a:extLst>
          </p:cNvPr>
          <p:cNvSpPr txBox="1"/>
          <p:nvPr/>
        </p:nvSpPr>
        <p:spPr>
          <a:xfrm>
            <a:off x="6196692" y="4573940"/>
            <a:ext cx="2490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https://www.figma.com/prototyping/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3B381-9A24-1404-DABF-C2F34F9EB1B6}"/>
              </a:ext>
            </a:extLst>
          </p:cNvPr>
          <p:cNvSpPr txBox="1"/>
          <p:nvPr/>
        </p:nvSpPr>
        <p:spPr>
          <a:xfrm>
            <a:off x="457200" y="1291632"/>
            <a:ext cx="487872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UX designer: “I made a prototype with Figma; now I can have some people click through the interface and give me feedback”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51858-E1EE-66F3-F490-23B6957B7595}"/>
              </a:ext>
            </a:extLst>
          </p:cNvPr>
          <p:cNvSpPr txBox="1"/>
          <p:nvPr/>
        </p:nvSpPr>
        <p:spPr>
          <a:xfrm>
            <a:off x="457200" y="2393314"/>
            <a:ext cx="487872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Non-technical manager: “Whoa. You already built the app? How did we get this far without any testing?”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CF18F-A1B3-B52A-6051-3FE5D79E8BA3}"/>
              </a:ext>
            </a:extLst>
          </p:cNvPr>
          <p:cNvSpPr txBox="1"/>
          <p:nvPr/>
        </p:nvSpPr>
        <p:spPr>
          <a:xfrm>
            <a:off x="457200" y="3480915"/>
            <a:ext cx="48787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Engineer: “Yeah, this looks nice, but I can’t program it to X, Y, or Z because of technical constraints.”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6A1D6-EA09-D29C-5832-0F679FB3498F}"/>
              </a:ext>
            </a:extLst>
          </p:cNvPr>
          <p:cNvSpPr/>
          <p:nvPr/>
        </p:nvSpPr>
        <p:spPr>
          <a:xfrm>
            <a:off x="208344" y="1016254"/>
            <a:ext cx="5578998" cy="341918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9E7C8-DAD0-4AB6-58AF-8E7ED48FC4CC}"/>
              </a:ext>
            </a:extLst>
          </p:cNvPr>
          <p:cNvSpPr txBox="1"/>
          <p:nvPr/>
        </p:nvSpPr>
        <p:spPr>
          <a:xfrm>
            <a:off x="208344" y="1993759"/>
            <a:ext cx="59883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Difference in knowledge, skills, and priorities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0C0D8DD-8CA0-685E-ACA9-A8F7B6AD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7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dirty="0"/>
              <a:t>Differences in language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0E81B9C-60F5-3EE3-C3BD-F0A2C566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0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9137-2E73-875E-4843-40D58823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language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53893-B647-A928-92FD-A947FA37C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552" y="1521422"/>
            <a:ext cx="3071997" cy="18345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99A8D-4E59-9EFC-2B33-75251B65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FB3F3-4036-1D38-EB00-E96A10EE50F4}"/>
              </a:ext>
            </a:extLst>
          </p:cNvPr>
          <p:cNvSpPr txBox="1"/>
          <p:nvPr/>
        </p:nvSpPr>
        <p:spPr>
          <a:xfrm>
            <a:off x="73177" y="2968155"/>
            <a:ext cx="1294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Engineer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A2850-E06A-9B94-C758-FA9AA31E1883}"/>
              </a:ext>
            </a:extLst>
          </p:cNvPr>
          <p:cNvSpPr txBox="1"/>
          <p:nvPr/>
        </p:nvSpPr>
        <p:spPr>
          <a:xfrm>
            <a:off x="7381317" y="2974548"/>
            <a:ext cx="157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Statistician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B541F-29FF-F56F-9A8A-A60CC9CBDFBB}"/>
              </a:ext>
            </a:extLst>
          </p:cNvPr>
          <p:cNvSpPr txBox="1"/>
          <p:nvPr/>
        </p:nvSpPr>
        <p:spPr>
          <a:xfrm>
            <a:off x="726505" y="3729605"/>
            <a:ext cx="741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“Unfortunately, much of the published literature on KF is in the engineering journals…and uses a language, notation, and style that is alien to statisticians.”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65391-3F90-4E57-33A8-F7A6BD9AD946}"/>
              </a:ext>
            </a:extLst>
          </p:cNvPr>
          <p:cNvSpPr txBox="1"/>
          <p:nvPr/>
        </p:nvSpPr>
        <p:spPr>
          <a:xfrm>
            <a:off x="4889060" y="4356446"/>
            <a:ext cx="273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effectLst/>
              </a:rPr>
              <a:t>Meinhold &amp; </a:t>
            </a:r>
            <a:r>
              <a:rPr lang="en-US" sz="1600" i="1" dirty="0" err="1">
                <a:solidFill>
                  <a:srgbClr val="000000"/>
                </a:solidFill>
                <a:effectLst/>
              </a:rPr>
              <a:t>Singpurwalla</a:t>
            </a:r>
            <a:r>
              <a:rPr lang="en-US" sz="1600" i="1" dirty="0">
                <a:solidFill>
                  <a:srgbClr val="000000"/>
                </a:solidFill>
                <a:effectLst/>
              </a:rPr>
              <a:t> (1983)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65FF411-5608-3C42-4BE9-D2FF8C5B9485}"/>
              </a:ext>
            </a:extLst>
          </p:cNvPr>
          <p:cNvSpPr/>
          <p:nvPr/>
        </p:nvSpPr>
        <p:spPr>
          <a:xfrm>
            <a:off x="589935" y="1294777"/>
            <a:ext cx="2237008" cy="646331"/>
          </a:xfrm>
          <a:prstGeom prst="wedgeRoundRectCallout">
            <a:avLst>
              <a:gd name="adj1" fmla="val -40939"/>
              <a:gd name="adj2" fmla="val 11427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It’s a Kalman Filter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EBA893C-B70D-FF41-F371-A92172F44E5D}"/>
              </a:ext>
            </a:extLst>
          </p:cNvPr>
          <p:cNvSpPr/>
          <p:nvPr/>
        </p:nvSpPr>
        <p:spPr>
          <a:xfrm>
            <a:off x="5849603" y="1294778"/>
            <a:ext cx="2507815" cy="724664"/>
          </a:xfrm>
          <a:prstGeom prst="wedgeRoundRectCallout">
            <a:avLst>
              <a:gd name="adj1" fmla="val 33211"/>
              <a:gd name="adj2" fmla="val 897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It’s a dynamic Bayesian network</a:t>
            </a:r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17513043-7F9E-B428-62FF-3FD10327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075" y="2145143"/>
            <a:ext cx="1010860" cy="1010860"/>
          </a:xfrm>
          <a:prstGeom prst="rect">
            <a:avLst/>
          </a:prstGeom>
        </p:spPr>
      </p:pic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895807D4-64B4-154A-55FD-53AEB7B6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926" y="2140495"/>
            <a:ext cx="1010860" cy="101086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121F048-45C9-4B35-7443-72EDE322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4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language</a:t>
            </a:r>
          </a:p>
          <a:p>
            <a:r>
              <a:rPr lang="en-US" dirty="0"/>
              <a:t>Differences in 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E1E96A-6947-1398-EC17-9A87B73E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40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3708-2D0A-5979-11E9-6F811FDB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6E44-BB3B-C310-721E-EF4BAADD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Sociolinguistic rules within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it okay to interrupt?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you arrange speaking turns?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do you say outright vs. subtly?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you question people?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 you present with slides?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AF06-C08A-B9EC-3325-92AE4208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6A226-DCE2-B2C2-C116-3E5BCA20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181" y="2620315"/>
            <a:ext cx="2736878" cy="188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3D3A7-050C-ED3D-C68D-74103DD3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81" y="548877"/>
            <a:ext cx="2735173" cy="171671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B15839E-F9E7-D3BB-1832-5D2391B1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18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language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culture</a:t>
            </a:r>
          </a:p>
          <a:p>
            <a:r>
              <a:rPr lang="en-US" dirty="0"/>
              <a:t>Coordinating with each other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1208FDD-1544-BDB3-D389-89D1CBAB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00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A363-B860-9F55-1773-4443C96F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Coordinating with each other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04B69-59E5-14C6-1462-A07038AC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969EA-EB4A-147C-8087-EDA2D9FD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7" y="2067480"/>
            <a:ext cx="4237318" cy="131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1AAA8-8A55-F425-130B-F7D86203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536" y="1276938"/>
            <a:ext cx="3852796" cy="2891266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3FCE8CB-A927-3CC9-A214-30E698D7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28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language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culture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Coordinating with each other</a:t>
            </a:r>
          </a:p>
          <a:p>
            <a:r>
              <a:rPr lang="en-US" dirty="0"/>
              <a:t>Dividing up the money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9600B2-B0DC-B416-8B6C-CE19BF97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2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4054-360B-A238-9332-283C14A4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Dividing up the money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3C789-0EA8-C198-2D51-A64BA8C6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833EB-8FED-83EC-9319-2680844C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689" y="468560"/>
            <a:ext cx="3394873" cy="4298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5023A-1051-5AB5-EC41-A00F87966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55" y="1402034"/>
            <a:ext cx="2339432" cy="2339432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E8B3227-40A8-E353-D592-A1D2E8EA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7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E78A-20A8-5C63-AD79-24E747D7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vacation to Paris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D0A76-72B2-111E-63CD-8E36CCBA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</a:t>
            </a:fld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4454F09-8C98-FF5D-08D6-F6AEA1F74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2" r="17479"/>
          <a:stretch/>
        </p:blipFill>
        <p:spPr bwMode="auto">
          <a:xfrm>
            <a:off x="7196931" y="205979"/>
            <a:ext cx="1725584" cy="21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ree women sitting at a table looking at a laptop">
            <a:extLst>
              <a:ext uri="{FF2B5EF4-FFF2-40B4-BE49-F238E27FC236}">
                <a16:creationId xmlns:a16="http://schemas.microsoft.com/office/drawing/2014/main" id="{4951B9A9-C9F7-0CCF-FBB5-5690D5AD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92" y="2500244"/>
            <a:ext cx="3288615" cy="21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E6BAEC0-0001-1721-A789-655A058135DF}"/>
              </a:ext>
            </a:extLst>
          </p:cNvPr>
          <p:cNvSpPr/>
          <p:nvPr/>
        </p:nvSpPr>
        <p:spPr>
          <a:xfrm>
            <a:off x="3313892" y="1063229"/>
            <a:ext cx="2756780" cy="1041148"/>
          </a:xfrm>
          <a:prstGeom prst="wedgeRoundRectCallout">
            <a:avLst>
              <a:gd name="adj1" fmla="val -7776"/>
              <a:gd name="adj2" fmla="val 10349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Here’s a spreadsheet with an hourly itinerary for our trip to Paris.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5B896A6-AA4B-2029-7017-0FC0459F9FE8}"/>
              </a:ext>
            </a:extLst>
          </p:cNvPr>
          <p:cNvSpPr/>
          <p:nvPr/>
        </p:nvSpPr>
        <p:spPr>
          <a:xfrm>
            <a:off x="540327" y="1759368"/>
            <a:ext cx="2537850" cy="1267514"/>
          </a:xfrm>
          <a:prstGeom prst="wedgeRoundRectCallout">
            <a:avLst>
              <a:gd name="adj1" fmla="val 58238"/>
              <a:gd name="adj2" fmla="val 361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top attractions are the Eifel Tower and the Louvre. Let’s prioritize those!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6353951-1AB4-3935-34F4-3130922AE507}"/>
              </a:ext>
            </a:extLst>
          </p:cNvPr>
          <p:cNvSpPr/>
          <p:nvPr/>
        </p:nvSpPr>
        <p:spPr>
          <a:xfrm>
            <a:off x="6417398" y="2605944"/>
            <a:ext cx="2269402" cy="1269865"/>
          </a:xfrm>
          <a:prstGeom prst="wedgeRoundRectCallout">
            <a:avLst>
              <a:gd name="adj1" fmla="val -70174"/>
              <a:gd name="adj2" fmla="val -48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Ugh, not a schedule. Vacations are about being spontaneous!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3986BF-9CD5-0878-D525-C408F57A49AA}"/>
              </a:ext>
            </a:extLst>
          </p:cNvPr>
          <p:cNvSpPr/>
          <p:nvPr/>
        </p:nvSpPr>
        <p:spPr>
          <a:xfrm>
            <a:off x="1767015" y="3436848"/>
            <a:ext cx="5609968" cy="997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Which approach is best?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5E5073D-2635-D31B-CA6B-47C243FB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language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Differences in culture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Coordinating with each other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Dividing up the money</a:t>
            </a:r>
          </a:p>
          <a:p>
            <a:r>
              <a:rPr lang="en-US" dirty="0"/>
              <a:t>Difficulty publishing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E23A1DE-8FDC-DB50-A931-1E806365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93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858B-2510-87C8-2AFA-3648F2BD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Difficulty publishing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0D30-F0C4-5181-592E-7137D13E6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1"/>
            <a:ext cx="4564251" cy="33944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Interdisciplinary journals </a:t>
            </a:r>
          </a:p>
          <a:p>
            <a:pPr>
              <a:spcAft>
                <a:spcPts val="600"/>
              </a:spcAft>
            </a:pPr>
            <a:r>
              <a:rPr lang="en-US" dirty="0"/>
              <a:t>Discipline-specific journals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1C787-5207-66E5-53C3-19C51502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C5C32-D542-D08A-E97C-9A037368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681" y="634604"/>
            <a:ext cx="1267111" cy="1882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B0ED0-E937-7A42-DCC4-45030A60D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200" y="772599"/>
            <a:ext cx="1267111" cy="1674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E9DA6-3058-154C-232B-11DE6BD0B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957" y="2796169"/>
            <a:ext cx="1248835" cy="166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ECC80-4A98-763A-DD7D-DDBCF12F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200" y="2796168"/>
            <a:ext cx="1285386" cy="1669175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1560DA1-4B91-AF2C-32E7-1173AC12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92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67112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Differences in research methods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Differences in knowledge, skills, and priorities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Differences in language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Differences in culture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Coordinating with each other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Dividing up the money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Difficulty publishing</a:t>
            </a:r>
          </a:p>
          <a:p>
            <a:r>
              <a:rPr lang="en-US" sz="2300" dirty="0"/>
              <a:t>More complex tenure case</a:t>
            </a:r>
          </a:p>
          <a:p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B68AF2C-BE26-7446-3834-B99BD08F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89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C094-1981-2426-3AEC-4067D977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tenure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CA798-C784-FE72-C165-60849A51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2913"/>
            <a:ext cx="4613564" cy="3221710"/>
          </a:xfrm>
        </p:spPr>
        <p:txBody>
          <a:bodyPr>
            <a:normAutofit/>
          </a:bodyPr>
          <a:lstStyle/>
          <a:p>
            <a:r>
              <a:rPr lang="en-US" dirty="0"/>
              <a:t>“They published where?”</a:t>
            </a:r>
          </a:p>
          <a:p>
            <a:endParaRPr lang="en-US" dirty="0"/>
          </a:p>
          <a:p>
            <a:r>
              <a:rPr lang="en-US" dirty="0"/>
              <a:t>“She got letters from where?”</a:t>
            </a:r>
          </a:p>
          <a:p>
            <a:br>
              <a:rPr lang="en-US" dirty="0"/>
            </a:br>
            <a:r>
              <a:rPr lang="en-US" dirty="0"/>
              <a:t>“He worked with who?”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8CEBD-E950-5BB4-676A-A2772401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2573F-6A90-9984-D967-AF963347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69" y="1372913"/>
            <a:ext cx="3836096" cy="256524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542795D-D4FD-CED9-6BCF-BBDD750C6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13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08BA-BB90-1D46-79E6-5277E89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makes IDR great?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96371-DE9C-12D7-3014-4B87327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34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B950381-C328-41F1-44CC-EBFCC954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05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0692-D1E8-7C91-96DF-07ABB4AC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IDR great?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C82C-0EF2-2C67-3050-85602AA6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67112"/>
          </a:xfrm>
        </p:spPr>
        <p:txBody>
          <a:bodyPr>
            <a:normAutofit/>
          </a:bodyPr>
          <a:lstStyle/>
          <a:p>
            <a:r>
              <a:rPr lang="en-US" sz="2300" dirty="0"/>
              <a:t>Differences in research methods</a:t>
            </a:r>
          </a:p>
          <a:p>
            <a:r>
              <a:rPr lang="en-US" sz="2300" dirty="0"/>
              <a:t>Differences in knowledge, skills, and priorities</a:t>
            </a:r>
          </a:p>
          <a:p>
            <a:r>
              <a:rPr lang="en-US" sz="2300" dirty="0"/>
              <a:t>Differences in language</a:t>
            </a:r>
          </a:p>
          <a:p>
            <a:r>
              <a:rPr lang="en-US" sz="2300" dirty="0"/>
              <a:t>Differences in culture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Coordinating with each other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Dividing up the money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Difficulty publishing</a:t>
            </a:r>
          </a:p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More complex tenure case</a:t>
            </a:r>
          </a:p>
          <a:p>
            <a:endParaRPr lang="en-US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9F91-0914-A5E7-1368-8B380623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20750F8-E39B-96F8-CE71-EB212405E0EB}"/>
              </a:ext>
            </a:extLst>
          </p:cNvPr>
          <p:cNvSpPr/>
          <p:nvPr/>
        </p:nvSpPr>
        <p:spPr>
          <a:xfrm>
            <a:off x="5501898" y="1063229"/>
            <a:ext cx="1051302" cy="1819456"/>
          </a:xfrm>
          <a:prstGeom prst="rightBrace">
            <a:avLst>
              <a:gd name="adj1" fmla="val 34869"/>
              <a:gd name="adj2" fmla="val 50000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9CB7C-BCDC-3E25-2D63-7F148DBD9125}"/>
              </a:ext>
            </a:extLst>
          </p:cNvPr>
          <p:cNvSpPr txBox="1"/>
          <p:nvPr/>
        </p:nvSpPr>
        <p:spPr>
          <a:xfrm>
            <a:off x="6586782" y="174212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Also a benefit!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5D0BE0F-0565-4C78-D395-26AB56A1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8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6247-E9FE-ACB4-1992-0C434CD00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many disciplines do you think are part of the HCI program at ISU?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B191F-CE34-25A5-A5F4-7E7BB483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36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E68B673-E44B-8AA3-49F4-F8908E22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75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98F7-C393-6161-A2BF-78133A9F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Around VRAC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E2336-8CED-1634-AF5E-70C70190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37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70E69A2-66E4-633A-336A-B07C8B3F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&gt;25</a:t>
            </a:r>
            <a:r>
              <a:rPr lang="en-US" sz="4800" dirty="0">
                <a:solidFill>
                  <a:schemeClr val="tx1"/>
                </a:solidFill>
              </a:rPr>
              <a:t>*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Mechanical Engineering, Education, Interior Design, Computer Science, Psychology, Journalism, Graphic Design, Earth Atmosphere and Climate, and more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*As of 2024 VRAC faculty directory: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https://www.vrac.iastate.edu/directory/?wpv-classification=faculty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BECC5DA-8A27-8F72-1B03-33702074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3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4941-E762-30ED-8FA2-61802C75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Interdisciplinary Programs at Iowa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5C01C-AAD6-670E-72A5-47663703F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Computer Interaction, but also: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7AD39-8542-C261-1B87-A5651394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E098A-4F39-2287-F4DE-980037BE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24" y="2075622"/>
            <a:ext cx="8864951" cy="14893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4FA69-938F-1F45-0BD9-A3372164F25D}"/>
              </a:ext>
            </a:extLst>
          </p:cNvPr>
          <p:cNvSpPr txBox="1"/>
          <p:nvPr/>
        </p:nvSpPr>
        <p:spPr>
          <a:xfrm>
            <a:off x="4352709" y="3547480"/>
            <a:ext cx="4791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https://www.grad-college.iastate.edu/academics/programs/apprograms.php</a:t>
            </a:r>
            <a:r>
              <a:rPr lang="en-US" sz="1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038D9-8763-3FFC-CC43-BA738359484F}"/>
              </a:ext>
            </a:extLst>
          </p:cNvPr>
          <p:cNvSpPr txBox="1"/>
          <p:nvPr/>
        </p:nvSpPr>
        <p:spPr>
          <a:xfrm>
            <a:off x="139524" y="3599659"/>
            <a:ext cx="52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21 departments (and counting)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0C61FD-8C06-42AA-4E24-436B6281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2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6064-17DA-3A00-85ED-FE576B54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29D3-7341-5530-4580-657431D63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your summer REU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many different disciplines are represented in your team?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you remember a time when your different backgrounds led to a disagreement? How did you handle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you remember a time when your different backgrounds helped your team be successful?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1C16A-95EE-8A39-88EF-4CC2E358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CAC9F3C-7BBA-5E76-ABD7-2FAC9C70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E78A-20A8-5C63-AD79-24E747D7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generically…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D0A76-72B2-111E-63CD-8E36CCBA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4</a:t>
            </a:fld>
            <a:endParaRPr lang="en-US" dirty="0"/>
          </a:p>
        </p:txBody>
      </p:sp>
      <p:pic>
        <p:nvPicPr>
          <p:cNvPr id="10242" name="Picture 2" descr="Free Group of diverse young male and female diverse colleagues discussing project details while working together on laptops in outdoors cafe Stock Photo">
            <a:extLst>
              <a:ext uri="{FF2B5EF4-FFF2-40B4-BE49-F238E27FC236}">
                <a16:creationId xmlns:a16="http://schemas.microsoft.com/office/drawing/2014/main" id="{066CFF56-5F34-3690-1EF2-A72016A3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26" y="2315256"/>
            <a:ext cx="3678011" cy="24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E6BAEC0-0001-1721-A789-655A058135DF}"/>
              </a:ext>
            </a:extLst>
          </p:cNvPr>
          <p:cNvSpPr/>
          <p:nvPr/>
        </p:nvSpPr>
        <p:spPr>
          <a:xfrm>
            <a:off x="457199" y="1307362"/>
            <a:ext cx="2763539" cy="968720"/>
          </a:xfrm>
          <a:prstGeom prst="wedgeRoundRectCallout">
            <a:avLst>
              <a:gd name="adj1" fmla="val 61582"/>
              <a:gd name="adj2" fmla="val 100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In my computer science classes, we’re supposed to do this…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5B896A6-AA4B-2029-7017-0FC0459F9FE8}"/>
              </a:ext>
            </a:extLst>
          </p:cNvPr>
          <p:cNvSpPr/>
          <p:nvPr/>
        </p:nvSpPr>
        <p:spPr>
          <a:xfrm>
            <a:off x="3625915" y="1085602"/>
            <a:ext cx="2564432" cy="732808"/>
          </a:xfrm>
          <a:prstGeom prst="wedgeRoundRectCallout">
            <a:avLst>
              <a:gd name="adj1" fmla="val -15456"/>
              <a:gd name="adj2" fmla="val 1402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But Dr. Smith says we should always start by…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A4F6749-7FE8-35B9-36BA-FA12B52612A7}"/>
              </a:ext>
            </a:extLst>
          </p:cNvPr>
          <p:cNvSpPr/>
          <p:nvPr/>
        </p:nvSpPr>
        <p:spPr>
          <a:xfrm>
            <a:off x="6595523" y="1927722"/>
            <a:ext cx="2364390" cy="968720"/>
          </a:xfrm>
          <a:prstGeom prst="wedgeRoundRectCallout">
            <a:avLst>
              <a:gd name="adj1" fmla="val -68190"/>
              <a:gd name="adj2" fmla="val 5466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 get straight As, and I don’t do either of those things.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F08F5-3A69-CD27-FF51-6A308A88D5B7}"/>
              </a:ext>
            </a:extLst>
          </p:cNvPr>
          <p:cNvSpPr/>
          <p:nvPr/>
        </p:nvSpPr>
        <p:spPr>
          <a:xfrm>
            <a:off x="1767015" y="3436848"/>
            <a:ext cx="5609968" cy="997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Which approach is best?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F181F46-A984-159B-4349-133809BB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A1F9-4398-9742-28B7-F887FC93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366B9-4918-69C4-34B4-D90C0B878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You’ve been assigned to provide a preliminary report about the </a:t>
            </a:r>
            <a:r>
              <a:rPr lang="en-US" sz="1800" dirty="0">
                <a:solidFill>
                  <a:srgbClr val="C00000"/>
                </a:solidFill>
              </a:rPr>
              <a:t>effects of social media on teenagers’ mental health</a:t>
            </a:r>
            <a:r>
              <a:rPr lang="en-US" sz="1800" dirty="0"/>
              <a:t>, but you have limited time and resources. You must pick </a:t>
            </a:r>
            <a:r>
              <a:rPr lang="en-US" sz="1800" dirty="0">
                <a:solidFill>
                  <a:srgbClr val="C00000"/>
                </a:solidFill>
              </a:rPr>
              <a:t>two</a:t>
            </a:r>
            <a:r>
              <a:rPr lang="en-US" sz="1800" dirty="0"/>
              <a:t> of the following data sets.</a:t>
            </a:r>
          </a:p>
          <a:p>
            <a:endParaRPr lang="en-US" sz="1800" dirty="0"/>
          </a:p>
          <a:p>
            <a:r>
              <a:rPr lang="en-US" sz="1800" dirty="0"/>
              <a:t>Which would you choose? Why?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2022 teen social media use and mental heath statistics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2023 teen interview transcripts about social media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2021 social media detox clinical trial results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2020 teen diary entries on their social media usage and emotional state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2018 comprehensive report about social media and mental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F5D15-02D4-ACBF-C420-87481076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7D84F47-FB35-8841-808A-02404F5C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749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A1F9-4398-9742-28B7-F887FC93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366B9-4918-69C4-34B4-D90C0B878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Meet with your group and share each of your top two choices. Then decide as a group which two are most important.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lphaUcPeriod"/>
            </a:pPr>
            <a:r>
              <a:rPr lang="en-US" sz="2000" dirty="0"/>
              <a:t>2022 teen social media use and mental heath statistics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/>
              <a:t>2023 teen interview transcripts about social media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/>
              <a:t>2021 social media detox clinical trial results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/>
              <a:t>2020 teen diary entries on their social media usage and emotional state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/>
              <a:t>2018 comprehensive report about social media and mental health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F5D15-02D4-ACBF-C420-87481076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759A0AD-A10C-1E78-B9B4-0AD54397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16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297C-51CD-34DE-5474-B5490DE5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a good interdisciplinary researcher?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E6077-E6EA-DDC3-2612-7D5AD34BD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</a:rPr>
              <a:t>lexibility, adaptivity, creativity</a:t>
            </a:r>
          </a:p>
          <a:p>
            <a:r>
              <a:rPr lang="en-US" dirty="0">
                <a:solidFill>
                  <a:srgbClr val="BA120A"/>
                </a:solidFill>
              </a:rPr>
              <a:t>C</a:t>
            </a:r>
            <a:r>
              <a:rPr lang="en-US" dirty="0">
                <a:solidFill>
                  <a:srgbClr val="BA120A"/>
                </a:solidFill>
                <a:effectLst/>
              </a:rPr>
              <a:t>uriosity</a:t>
            </a:r>
            <a:r>
              <a:rPr lang="en-US" dirty="0">
                <a:solidFill>
                  <a:srgbClr val="000000"/>
                </a:solidFill>
                <a:effectLst/>
              </a:rPr>
              <a:t> about other disciplines</a:t>
            </a:r>
          </a:p>
          <a:p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  <a:effectLst/>
              </a:rPr>
              <a:t>ood communication &amp; listening skills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  <a:effectLst/>
              </a:rPr>
              <a:t>illingness to </a:t>
            </a:r>
            <a:r>
              <a:rPr lang="en-US" dirty="0">
                <a:solidFill>
                  <a:srgbClr val="BA120A"/>
                </a:solidFill>
                <a:effectLst/>
              </a:rPr>
              <a:t>tolerate ambiguity 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</a:rPr>
              <a:t>bility to bridge theory &amp; practice</a:t>
            </a:r>
          </a:p>
          <a:p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  <a:effectLst/>
              </a:rPr>
              <a:t>ood team-worker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  <a:effectLst/>
              </a:rPr>
              <a:t>illingness to </a:t>
            </a:r>
            <a:r>
              <a:rPr lang="en-US" dirty="0">
                <a:solidFill>
                  <a:srgbClr val="BA120A"/>
                </a:solidFill>
                <a:effectLst/>
              </a:rPr>
              <a:t>admit limitations</a:t>
            </a:r>
            <a:r>
              <a:rPr lang="en-US" dirty="0">
                <a:solidFill>
                  <a:srgbClr val="000000"/>
                </a:solidFill>
                <a:effectLst/>
              </a:rPr>
              <a:t> of your disciplinary knowledge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B9877-3DDE-49C0-6116-BC3B0518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732C7-197D-4C92-DE06-698832D70531}"/>
              </a:ext>
            </a:extLst>
          </p:cNvPr>
          <p:cNvSpPr txBox="1"/>
          <p:nvPr/>
        </p:nvSpPr>
        <p:spPr>
          <a:xfrm>
            <a:off x="-825843" y="81099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Lyall et al., 2011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0CFB8-55D1-B285-6A1B-1F608AD28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270" y="1063229"/>
            <a:ext cx="2133600" cy="2447365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4305D42-6192-245A-AAFD-A3531A7B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94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07A4-817A-AB5C-B211-797A4FF5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A0631-7058-5CEE-8F70-1BE1EA47A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You might already have a multidisciplinary background!</a:t>
            </a:r>
          </a:p>
          <a:p>
            <a:pPr>
              <a:spcAft>
                <a:spcPts val="600"/>
              </a:spcAft>
            </a:pPr>
            <a:r>
              <a:rPr lang="en-US" dirty="0"/>
              <a:t>Think about three different disciplines you’ve studied or that you’re interested in. Then form a research question that involves all three of these areas of interest.</a:t>
            </a:r>
          </a:p>
          <a:p>
            <a:endParaRPr lang="en-US" dirty="0"/>
          </a:p>
          <a:p>
            <a:r>
              <a:rPr lang="en-US" b="1" dirty="0"/>
              <a:t>Example</a:t>
            </a:r>
            <a:br>
              <a:rPr lang="en-US" dirty="0"/>
            </a:br>
            <a:r>
              <a:rPr lang="en-US" dirty="0"/>
              <a:t>Disciplines: Mechanical engineering, design, education</a:t>
            </a:r>
          </a:p>
          <a:p>
            <a:r>
              <a:rPr lang="en-US" dirty="0"/>
              <a:t>RQ: Is Diagram A or Diagram B more effective for helping people learn how to use the new gadget I designed?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76DF9-227E-DE0A-BA2B-85E84FF8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05242D1-F27B-6848-BA8C-C713A1A9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08BA-BB90-1D46-79E6-5277E89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Sound familiar?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96371-DE9C-12D7-3014-4B87327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11AFBD3-8D84-8621-C561-EE06BBEF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0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8C15-0601-409F-8CA9-7CF5795A0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 alternate version: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4A39B-A07E-1D6A-1756-167B5F32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0BE2E99-9972-F0B3-0710-4783DFDC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0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E78A-20A8-5C63-AD79-24E747D7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vacation to Paris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D0A76-72B2-111E-63CD-8E36CCBA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7</a:t>
            </a:fld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4454F09-8C98-FF5D-08D6-F6AEA1F74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2" r="17479"/>
          <a:stretch/>
        </p:blipFill>
        <p:spPr bwMode="auto">
          <a:xfrm>
            <a:off x="7196931" y="205979"/>
            <a:ext cx="1725584" cy="21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ree women sitting at a table looking at a laptop">
            <a:extLst>
              <a:ext uri="{FF2B5EF4-FFF2-40B4-BE49-F238E27FC236}">
                <a16:creationId xmlns:a16="http://schemas.microsoft.com/office/drawing/2014/main" id="{4951B9A9-C9F7-0CCF-FBB5-5690D5AD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92" y="2500244"/>
            <a:ext cx="3288615" cy="21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E6BAEC0-0001-1721-A789-655A058135DF}"/>
              </a:ext>
            </a:extLst>
          </p:cNvPr>
          <p:cNvSpPr/>
          <p:nvPr/>
        </p:nvSpPr>
        <p:spPr>
          <a:xfrm>
            <a:off x="3313891" y="1063229"/>
            <a:ext cx="3288615" cy="1362406"/>
          </a:xfrm>
          <a:prstGeom prst="wedgeRoundRectCallout">
            <a:avLst>
              <a:gd name="adj1" fmla="val -14177"/>
              <a:gd name="adj2" fmla="val 6638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Louvre is closed on Monday and Tuesday, so let’s go to the Eifel Tower on Monday and play it by ear on Tuesday.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5B896A6-AA4B-2029-7017-0FC0459F9FE8}"/>
              </a:ext>
            </a:extLst>
          </p:cNvPr>
          <p:cNvSpPr/>
          <p:nvPr/>
        </p:nvSpPr>
        <p:spPr>
          <a:xfrm>
            <a:off x="457200" y="1759368"/>
            <a:ext cx="2620977" cy="1267514"/>
          </a:xfrm>
          <a:prstGeom prst="wedgeRoundRectCallout">
            <a:avLst>
              <a:gd name="adj1" fmla="val 58238"/>
              <a:gd name="adj2" fmla="val 361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must-see attractions are the Eifel Tower and the Louvre. When are they open?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6353951-1AB4-3935-34F4-3130922AE507}"/>
              </a:ext>
            </a:extLst>
          </p:cNvPr>
          <p:cNvSpPr/>
          <p:nvPr/>
        </p:nvSpPr>
        <p:spPr>
          <a:xfrm>
            <a:off x="6417398" y="2605944"/>
            <a:ext cx="2269401" cy="995911"/>
          </a:xfrm>
          <a:prstGeom prst="wedgeRoundRectCallout">
            <a:avLst>
              <a:gd name="adj1" fmla="val -67326"/>
              <a:gd name="adj2" fmla="val 3061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We need time to be spontaneous and do whatever looks fun!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B4580-E8E3-754D-92CD-90E8A6F48C8F}"/>
              </a:ext>
            </a:extLst>
          </p:cNvPr>
          <p:cNvSpPr/>
          <p:nvPr/>
        </p:nvSpPr>
        <p:spPr>
          <a:xfrm>
            <a:off x="1767015" y="3436848"/>
            <a:ext cx="5609968" cy="997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Using each other’s strengths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B934D85-7FD7-39E2-4D6E-3ECAC897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E78A-20A8-5C63-AD79-24E747D7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generically…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D0A76-72B2-111E-63CD-8E36CCBA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8</a:t>
            </a:fld>
            <a:endParaRPr lang="en-US" dirty="0"/>
          </a:p>
        </p:txBody>
      </p:sp>
      <p:pic>
        <p:nvPicPr>
          <p:cNvPr id="10242" name="Picture 2" descr="Free Group of diverse young male and female diverse colleagues discussing project details while working together on laptops in outdoors cafe Stock Photo">
            <a:extLst>
              <a:ext uri="{FF2B5EF4-FFF2-40B4-BE49-F238E27FC236}">
                <a16:creationId xmlns:a16="http://schemas.microsoft.com/office/drawing/2014/main" id="{066CFF56-5F34-3690-1EF2-A72016A3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26" y="2315256"/>
            <a:ext cx="3678011" cy="24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E6BAEC0-0001-1721-A789-655A058135DF}"/>
              </a:ext>
            </a:extLst>
          </p:cNvPr>
          <p:cNvSpPr/>
          <p:nvPr/>
        </p:nvSpPr>
        <p:spPr>
          <a:xfrm>
            <a:off x="457199" y="1307362"/>
            <a:ext cx="2763539" cy="968720"/>
          </a:xfrm>
          <a:prstGeom prst="wedgeRoundRectCallout">
            <a:avLst>
              <a:gd name="adj1" fmla="val 61582"/>
              <a:gd name="adj2" fmla="val 100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In my computer science classes, we’re supposed to do this…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5B896A6-AA4B-2029-7017-0FC0459F9FE8}"/>
              </a:ext>
            </a:extLst>
          </p:cNvPr>
          <p:cNvSpPr/>
          <p:nvPr/>
        </p:nvSpPr>
        <p:spPr>
          <a:xfrm>
            <a:off x="3625915" y="1085601"/>
            <a:ext cx="2564432" cy="722417"/>
          </a:xfrm>
          <a:prstGeom prst="wedgeRoundRectCallout">
            <a:avLst>
              <a:gd name="adj1" fmla="val -14240"/>
              <a:gd name="adj2" fmla="val 1465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But Dr. Smith says we should always start by…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A4F6749-7FE8-35B9-36BA-FA12B52612A7}"/>
              </a:ext>
            </a:extLst>
          </p:cNvPr>
          <p:cNvSpPr/>
          <p:nvPr/>
        </p:nvSpPr>
        <p:spPr>
          <a:xfrm>
            <a:off x="6595523" y="1927722"/>
            <a:ext cx="2364390" cy="1025862"/>
          </a:xfrm>
          <a:prstGeom prst="wedgeRoundRectCallout">
            <a:avLst>
              <a:gd name="adj1" fmla="val -68190"/>
              <a:gd name="adj2" fmla="val 5466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 get straight As, and I don’t do either of those things.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028EF6C-BE59-9D4E-4319-846F9DBCFDEF}"/>
              </a:ext>
            </a:extLst>
          </p:cNvPr>
          <p:cNvSpPr/>
          <p:nvPr/>
        </p:nvSpPr>
        <p:spPr>
          <a:xfrm>
            <a:off x="381507" y="2953584"/>
            <a:ext cx="2928258" cy="1691152"/>
          </a:xfrm>
          <a:prstGeom prst="wedgeRoundRectCallout">
            <a:avLst>
              <a:gd name="adj1" fmla="val 70467"/>
              <a:gd name="adj2" fmla="val -322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Okay. How about we figure where we agree and disagree, then we’ll make a list of questions for the professor.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EDF90-CBD4-39E9-3F5B-9C90ABCC958E}"/>
              </a:ext>
            </a:extLst>
          </p:cNvPr>
          <p:cNvSpPr/>
          <p:nvPr/>
        </p:nvSpPr>
        <p:spPr>
          <a:xfrm>
            <a:off x="1767015" y="3436848"/>
            <a:ext cx="5609968" cy="997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Using each other’s strengths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20E9BF2-68E0-3F53-7F15-8C966483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08BA-BB90-1D46-79E6-5277E89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Sound familiar?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96371-DE9C-12D7-3014-4B87327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4FF0-6D80-4048-ABE1-84D239F038FD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55E998D-589D-D0BA-193F-FBC57E99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de-DE" dirty="0"/>
              <a:t>Newendorp, HCI - Interdisciplinary Research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30876"/>
      </p:ext>
    </p:extLst>
  </p:cSld>
  <p:clrMapOvr>
    <a:masterClrMapping/>
  </p:clrMapOvr>
</p:sld>
</file>

<file path=ppt/theme/theme1.xml><?xml version="1.0" encoding="utf-8"?>
<a:theme xmlns:a="http://schemas.openxmlformats.org/drawingml/2006/main" name="IE681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32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cb4f5c-c7cf-4072-bc62-0567e236422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F171AB25A2240AB7E6B665531E8E7" ma:contentTypeVersion="14" ma:contentTypeDescription="Create a new document." ma:contentTypeScope="" ma:versionID="1a5023fdf6055bd9ee783c3ec8eeb819">
  <xsd:schema xmlns:xsd="http://www.w3.org/2001/XMLSchema" xmlns:xs="http://www.w3.org/2001/XMLSchema" xmlns:p="http://schemas.microsoft.com/office/2006/metadata/properties" xmlns:ns2="c3cb4f5c-c7cf-4072-bc62-0567e2364229" xmlns:ns3="a109c017-75d7-4750-a027-1727423ae59e" targetNamespace="http://schemas.microsoft.com/office/2006/metadata/properties" ma:root="true" ma:fieldsID="66d4d8841c0adb85c325b431616d61e1" ns2:_="" ns3:_="">
    <xsd:import namespace="c3cb4f5c-c7cf-4072-bc62-0567e2364229"/>
    <xsd:import namespace="a109c017-75d7-4750-a027-1727423ae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b4f5c-c7cf-4072-bc62-0567e2364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9c017-75d7-4750-a027-1727423ae59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00CEDD-7EB4-4C19-A513-C613DD719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7B88D2-9DB9-40DC-8341-596C091D84D4}">
  <ds:schemaRefs>
    <ds:schemaRef ds:uri="http://schemas.microsoft.com/office/2006/metadata/properties"/>
    <ds:schemaRef ds:uri="http://schemas.microsoft.com/office/infopath/2007/PartnerControls"/>
    <ds:schemaRef ds:uri="c3cb4f5c-c7cf-4072-bc62-0567e2364229"/>
  </ds:schemaRefs>
</ds:datastoreItem>
</file>

<file path=customXml/itemProps3.xml><?xml version="1.0" encoding="utf-8"?>
<ds:datastoreItem xmlns:ds="http://schemas.openxmlformats.org/officeDocument/2006/customXml" ds:itemID="{5B97E528-E66C-46AF-8C2E-FC3198276E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cb4f5c-c7cf-4072-bc62-0567e2364229"/>
    <ds:schemaRef ds:uri="a109c017-75d7-4750-a027-1727423ae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IE681.potx</Template>
  <TotalTime>16027</TotalTime>
  <Words>2032</Words>
  <Application>Microsoft Office PowerPoint</Application>
  <PresentationFormat>On-screen Show (16:9)</PresentationFormat>
  <Paragraphs>311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Gill Sans MT</vt:lpstr>
      <vt:lpstr>IE681</vt:lpstr>
      <vt:lpstr>Interdisciplinary Research    REU Intro to HCI, Lecture 5</vt:lpstr>
      <vt:lpstr>PowerPoint Presentation</vt:lpstr>
      <vt:lpstr>Planning a vacation to Paris</vt:lpstr>
      <vt:lpstr>More generically…</vt:lpstr>
      <vt:lpstr>PowerPoint Presentation</vt:lpstr>
      <vt:lpstr>PowerPoint Presentation</vt:lpstr>
      <vt:lpstr>Planning a vacation to Paris</vt:lpstr>
      <vt:lpstr>More generically…</vt:lpstr>
      <vt:lpstr>PowerPoint Presentation</vt:lpstr>
      <vt:lpstr>What is interdisciplinary research (IDR)?</vt:lpstr>
      <vt:lpstr>PowerPoint Presentation</vt:lpstr>
      <vt:lpstr>Wicked problems</vt:lpstr>
      <vt:lpstr>Activity #1</vt:lpstr>
      <vt:lpstr>Activity #1</vt:lpstr>
      <vt:lpstr>PowerPoint Presentation</vt:lpstr>
      <vt:lpstr>What makes IDR difficult?</vt:lpstr>
      <vt:lpstr>If your research question is…</vt:lpstr>
      <vt:lpstr>What makes IDR difficult?</vt:lpstr>
      <vt:lpstr>Prototype fidelity</vt:lpstr>
      <vt:lpstr>Prototype fidelity</vt:lpstr>
      <vt:lpstr>Prototype fidelity</vt:lpstr>
      <vt:lpstr>What makes IDR difficult?</vt:lpstr>
      <vt:lpstr>Differences in language</vt:lpstr>
      <vt:lpstr>What makes IDR difficult?</vt:lpstr>
      <vt:lpstr>Differences in Culture</vt:lpstr>
      <vt:lpstr>What makes IDR difficult?</vt:lpstr>
      <vt:lpstr>Coordinating with each other</vt:lpstr>
      <vt:lpstr>What makes IDR difficult?</vt:lpstr>
      <vt:lpstr>Dividing up the money</vt:lpstr>
      <vt:lpstr>What makes IDR difficult?</vt:lpstr>
      <vt:lpstr>Difficulty publishing</vt:lpstr>
      <vt:lpstr>What makes IDR difficult?</vt:lpstr>
      <vt:lpstr>More complex tenure case</vt:lpstr>
      <vt:lpstr>PowerPoint Presentation</vt:lpstr>
      <vt:lpstr>What makes IDR great?</vt:lpstr>
      <vt:lpstr>PowerPoint Presentation</vt:lpstr>
      <vt:lpstr>Around VRAC</vt:lpstr>
      <vt:lpstr>Interdisciplinary Programs at Iowa State</vt:lpstr>
      <vt:lpstr>Activity #2</vt:lpstr>
      <vt:lpstr>Activity #3</vt:lpstr>
      <vt:lpstr>Activity #3</vt:lpstr>
      <vt:lpstr>What makes a good interdisciplinary researcher?</vt:lpstr>
      <vt:lpstr>Assignment</vt:lpstr>
    </vt:vector>
  </TitlesOfParts>
  <Company>Iowa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Gilbert</dc:creator>
  <cp:lastModifiedBy>Maral Ranjbar</cp:lastModifiedBy>
  <cp:revision>1032</cp:revision>
  <cp:lastPrinted>2015-09-18T19:15:51Z</cp:lastPrinted>
  <dcterms:created xsi:type="dcterms:W3CDTF">2013-08-27T11:34:50Z</dcterms:created>
  <dcterms:modified xsi:type="dcterms:W3CDTF">2025-07-16T16:48:12Z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0x010100EFEF171AB25A2240AB7E6B665531E8E7</vt:lpwstr>
  </property>
</Properties>
</file>